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handoutMasterIdLst>
    <p:handoutMasterId r:id="rId50"/>
  </p:handoutMasterIdLst>
  <p:sldIdLst>
    <p:sldId id="256" r:id="rId2"/>
    <p:sldId id="272" r:id="rId3"/>
    <p:sldId id="265" r:id="rId4"/>
    <p:sldId id="304" r:id="rId5"/>
    <p:sldId id="305" r:id="rId6"/>
    <p:sldId id="350" r:id="rId7"/>
    <p:sldId id="351" r:id="rId8"/>
    <p:sldId id="352" r:id="rId9"/>
    <p:sldId id="353" r:id="rId10"/>
    <p:sldId id="354" r:id="rId11"/>
    <p:sldId id="355" r:id="rId12"/>
    <p:sldId id="356" r:id="rId13"/>
    <p:sldId id="357" r:id="rId14"/>
    <p:sldId id="358" r:id="rId15"/>
    <p:sldId id="359" r:id="rId16"/>
    <p:sldId id="360" r:id="rId17"/>
    <p:sldId id="361" r:id="rId18"/>
    <p:sldId id="362" r:id="rId19"/>
    <p:sldId id="363" r:id="rId20"/>
    <p:sldId id="311" r:id="rId21"/>
    <p:sldId id="312" r:id="rId22"/>
    <p:sldId id="315" r:id="rId23"/>
    <p:sldId id="313" r:id="rId24"/>
    <p:sldId id="317" r:id="rId25"/>
    <p:sldId id="318" r:id="rId26"/>
    <p:sldId id="319" r:id="rId27"/>
    <p:sldId id="321" r:id="rId28"/>
    <p:sldId id="322" r:id="rId29"/>
    <p:sldId id="323" r:id="rId30"/>
    <p:sldId id="324" r:id="rId31"/>
    <p:sldId id="325" r:id="rId32"/>
    <p:sldId id="326" r:id="rId33"/>
    <p:sldId id="327" r:id="rId34"/>
    <p:sldId id="328" r:id="rId35"/>
    <p:sldId id="329" r:id="rId36"/>
    <p:sldId id="330" r:id="rId37"/>
    <p:sldId id="331" r:id="rId38"/>
    <p:sldId id="332" r:id="rId39"/>
    <p:sldId id="333" r:id="rId40"/>
    <p:sldId id="334" r:id="rId41"/>
    <p:sldId id="335" r:id="rId42"/>
    <p:sldId id="336" r:id="rId43"/>
    <p:sldId id="337" r:id="rId44"/>
    <p:sldId id="338" r:id="rId45"/>
    <p:sldId id="339" r:id="rId46"/>
    <p:sldId id="340" r:id="rId47"/>
    <p:sldId id="341" r:id="rId48"/>
    <p:sldId id="342" r:id="rId49"/>
  </p:sldIdLst>
  <p:sldSz cx="9144000" cy="6858000" type="screen4x3"/>
  <p:notesSz cx="6858000" cy="93122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6FF33"/>
    <a:srgbClr val="FF3300"/>
    <a:srgbClr val="FF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91" autoAdjust="0"/>
    <p:restoredTop sz="94617" autoAdjust="0"/>
  </p:normalViewPr>
  <p:slideViewPr>
    <p:cSldViewPr>
      <p:cViewPr varScale="1">
        <p:scale>
          <a:sx n="69" d="100"/>
          <a:sy n="69" d="100"/>
        </p:scale>
        <p:origin x="-1416" y="-102"/>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2.png"/><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2.png"/></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C3DEA8D3-4657-4C1E-9E82-747865E75AAA}" type="datetimeFigureOut">
              <a:rPr lang="es-ES" smtClean="0"/>
              <a:pPr/>
              <a:t>13/08/2015</a:t>
            </a:fld>
            <a:endParaRPr lang="es-ES"/>
          </a:p>
        </p:txBody>
      </p:sp>
      <p:sp>
        <p:nvSpPr>
          <p:cNvPr id="4" name="3 Marcador de pie de página"/>
          <p:cNvSpPr>
            <a:spLocks noGrp="1"/>
          </p:cNvSpPr>
          <p:nvPr>
            <p:ph type="ftr" sz="quarter" idx="2"/>
          </p:nvPr>
        </p:nvSpPr>
        <p:spPr>
          <a:xfrm>
            <a:off x="0" y="8845550"/>
            <a:ext cx="2971800" cy="465138"/>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845550"/>
            <a:ext cx="2971800" cy="465138"/>
          </a:xfrm>
          <a:prstGeom prst="rect">
            <a:avLst/>
          </a:prstGeom>
        </p:spPr>
        <p:txBody>
          <a:bodyPr vert="horz" lIns="91440" tIns="45720" rIns="91440" bIns="45720" rtlCol="0" anchor="b"/>
          <a:lstStyle>
            <a:lvl1pPr algn="r">
              <a:defRPr sz="1200"/>
            </a:lvl1pPr>
          </a:lstStyle>
          <a:p>
            <a:fld id="{AB7F70B0-1D24-439E-ADDE-CC98B4B2BA0E}" type="slidenum">
              <a:rPr lang="es-ES" smtClean="0"/>
              <a:pPr/>
              <a:t>‹Nº›</a:t>
            </a:fld>
            <a:endParaRPr lang="es-E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307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endParaRPr lang="es-ES"/>
            </a:p>
          </p:txBody>
        </p:sp>
        <p:grpSp>
          <p:nvGrpSpPr>
            <p:cNvPr id="3076" name="Group 4"/>
            <p:cNvGrpSpPr>
              <a:grpSpLocks/>
            </p:cNvGrpSpPr>
            <p:nvPr/>
          </p:nvGrpSpPr>
          <p:grpSpPr bwMode="auto">
            <a:xfrm>
              <a:off x="48" y="103"/>
              <a:ext cx="96" cy="4126"/>
              <a:chOff x="48" y="103"/>
              <a:chExt cx="96" cy="4126"/>
            </a:xfrm>
          </p:grpSpPr>
          <p:sp>
            <p:nvSpPr>
              <p:cNvPr id="3077"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3078" name="Rectangle 6"/>
              <p:cNvSpPr>
                <a:spLocks noChangeArrowheads="1"/>
              </p:cNvSpPr>
              <p:nvPr/>
            </p:nvSpPr>
            <p:spPr bwMode="auto">
              <a:xfrm>
                <a:off x="48" y="1250"/>
                <a:ext cx="96" cy="97"/>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3079"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3080" name="Rectangle 8"/>
              <p:cNvSpPr>
                <a:spLocks noChangeArrowheads="1"/>
              </p:cNvSpPr>
              <p:nvPr/>
            </p:nvSpPr>
            <p:spPr bwMode="auto">
              <a:xfrm>
                <a:off x="48" y="1538"/>
                <a:ext cx="96" cy="97"/>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3081"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3082" name="Rectangle 10"/>
              <p:cNvSpPr>
                <a:spLocks noChangeArrowheads="1"/>
              </p:cNvSpPr>
              <p:nvPr/>
            </p:nvSpPr>
            <p:spPr bwMode="auto">
              <a:xfrm>
                <a:off x="48" y="1826"/>
                <a:ext cx="96" cy="96"/>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3083"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3084" name="Rectangle 12"/>
              <p:cNvSpPr>
                <a:spLocks noChangeArrowheads="1"/>
              </p:cNvSpPr>
              <p:nvPr/>
            </p:nvSpPr>
            <p:spPr bwMode="auto">
              <a:xfrm>
                <a:off x="48" y="2116"/>
                <a:ext cx="96" cy="94"/>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3085"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3086" name="Rectangle 14"/>
              <p:cNvSpPr>
                <a:spLocks noChangeArrowheads="1"/>
              </p:cNvSpPr>
              <p:nvPr/>
            </p:nvSpPr>
            <p:spPr bwMode="auto">
              <a:xfrm>
                <a:off x="48" y="2404"/>
                <a:ext cx="96" cy="96"/>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3087" name="Rectangle 15"/>
              <p:cNvSpPr>
                <a:spLocks noChangeArrowheads="1"/>
              </p:cNvSpPr>
              <p:nvPr/>
            </p:nvSpPr>
            <p:spPr bwMode="auto">
              <a:xfrm>
                <a:off x="48" y="2549"/>
                <a:ext cx="96" cy="94"/>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3088" name="Rectangle 16"/>
              <p:cNvSpPr>
                <a:spLocks noChangeArrowheads="1"/>
              </p:cNvSpPr>
              <p:nvPr/>
            </p:nvSpPr>
            <p:spPr bwMode="auto">
              <a:xfrm>
                <a:off x="48" y="2691"/>
                <a:ext cx="96" cy="97"/>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3089"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3090" name="Rectangle 18"/>
              <p:cNvSpPr>
                <a:spLocks noChangeArrowheads="1"/>
              </p:cNvSpPr>
              <p:nvPr/>
            </p:nvSpPr>
            <p:spPr bwMode="auto">
              <a:xfrm>
                <a:off x="48" y="2979"/>
                <a:ext cx="96" cy="97"/>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3091"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3092"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3093"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3094" name="Rectangle 22"/>
              <p:cNvSpPr>
                <a:spLocks noChangeArrowheads="1"/>
              </p:cNvSpPr>
              <p:nvPr/>
            </p:nvSpPr>
            <p:spPr bwMode="auto">
              <a:xfrm>
                <a:off x="48" y="3557"/>
                <a:ext cx="96" cy="97"/>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3095"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3096"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3097"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3098" name="Rectangle 26"/>
              <p:cNvSpPr>
                <a:spLocks noChangeArrowheads="1"/>
              </p:cNvSpPr>
              <p:nvPr/>
            </p:nvSpPr>
            <p:spPr bwMode="auto">
              <a:xfrm>
                <a:off x="48" y="4134"/>
                <a:ext cx="96" cy="95"/>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3099" name="Rectangle 27"/>
              <p:cNvSpPr>
                <a:spLocks noChangeArrowheads="1"/>
              </p:cNvSpPr>
              <p:nvPr/>
            </p:nvSpPr>
            <p:spPr bwMode="auto">
              <a:xfrm>
                <a:off x="48" y="103"/>
                <a:ext cx="96" cy="94"/>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3100"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3101"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3102"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3103" name="Rectangle 31"/>
              <p:cNvSpPr>
                <a:spLocks noChangeArrowheads="1"/>
              </p:cNvSpPr>
              <p:nvPr/>
            </p:nvSpPr>
            <p:spPr bwMode="auto">
              <a:xfrm>
                <a:off x="48" y="678"/>
                <a:ext cx="96" cy="97"/>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3104"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3105"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endParaRPr lang="es-ES"/>
              </a:p>
            </p:txBody>
          </p:sp>
        </p:grpSp>
      </p:grpSp>
      <p:sp>
        <p:nvSpPr>
          <p:cNvPr id="310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s-ES"/>
              <a:t>Haga clic para modificar el estilo de título del patrón</a:t>
            </a:r>
          </a:p>
        </p:txBody>
      </p:sp>
      <p:sp>
        <p:nvSpPr>
          <p:cNvPr id="310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s-ES"/>
              <a:t>Haga clic para modificar el estilo de subtítulo del patrón</a:t>
            </a:r>
          </a:p>
        </p:txBody>
      </p:sp>
      <p:sp>
        <p:nvSpPr>
          <p:cNvPr id="3108" name="Rectangle 36"/>
          <p:cNvSpPr>
            <a:spLocks noGrp="1" noChangeArrowheads="1"/>
          </p:cNvSpPr>
          <p:nvPr>
            <p:ph type="dt" sz="quarter" idx="2"/>
          </p:nvPr>
        </p:nvSpPr>
        <p:spPr/>
        <p:txBody>
          <a:bodyPr/>
          <a:lstStyle>
            <a:lvl1pPr>
              <a:defRPr>
                <a:solidFill>
                  <a:srgbClr val="FFFFFF"/>
                </a:solidFill>
              </a:defRPr>
            </a:lvl1pPr>
          </a:lstStyle>
          <a:p>
            <a:endParaRPr lang="es-ES"/>
          </a:p>
        </p:txBody>
      </p:sp>
      <p:sp>
        <p:nvSpPr>
          <p:cNvPr id="3109" name="Rectangle 37"/>
          <p:cNvSpPr>
            <a:spLocks noGrp="1" noChangeArrowheads="1"/>
          </p:cNvSpPr>
          <p:nvPr>
            <p:ph type="ftr" sz="quarter" idx="3"/>
          </p:nvPr>
        </p:nvSpPr>
        <p:spPr/>
        <p:txBody>
          <a:bodyPr/>
          <a:lstStyle>
            <a:lvl1pPr>
              <a:defRPr>
                <a:solidFill>
                  <a:srgbClr val="FFFFFF"/>
                </a:solidFill>
              </a:defRPr>
            </a:lvl1pPr>
          </a:lstStyle>
          <a:p>
            <a:endParaRPr lang="es-ES"/>
          </a:p>
        </p:txBody>
      </p:sp>
      <p:sp>
        <p:nvSpPr>
          <p:cNvPr id="3110" name="Rectangle 38"/>
          <p:cNvSpPr>
            <a:spLocks noGrp="1" noChangeArrowheads="1"/>
          </p:cNvSpPr>
          <p:nvPr>
            <p:ph type="sldNum" sz="quarter" idx="4"/>
          </p:nvPr>
        </p:nvSpPr>
        <p:spPr/>
        <p:txBody>
          <a:bodyPr/>
          <a:lstStyle>
            <a:lvl1pPr>
              <a:defRPr>
                <a:solidFill>
                  <a:srgbClr val="FFFFFF"/>
                </a:solidFill>
              </a:defRPr>
            </a:lvl1pPr>
          </a:lstStyle>
          <a:p>
            <a:fld id="{9352A393-D4E6-42DC-A73B-B7FC614D056E}"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610829DD-8155-498C-A2F3-913D713F2362}"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992938" y="609600"/>
            <a:ext cx="1949450" cy="545147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143000" y="609600"/>
            <a:ext cx="5697538" cy="54514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AB5D1ADB-F66D-45B6-B130-0F424D7561F7}"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084EA10C-AF8B-4ADA-BE68-D890602E385D}"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A71D6AD9-87EC-4EFD-A431-EB2076953F4B}"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8B0D9118-A16D-4359-9913-7EA2146492EB}"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9FFE1AB9-4B50-44BA-8A31-1D8A9B18E06D}"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D1384EFF-09D8-4C09-853E-F8F60AAE38B9}"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85599788-36D1-40BD-A0B2-BB24E4CE1737}"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5AF13327-6F7C-4B81-9C36-043D1D55E850}"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D31F473B-4C82-4F09-B80E-636DF8969FC7}"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1085850" cy="6854825"/>
            <a:chOff x="0" y="0"/>
            <a:chExt cx="684" cy="4318"/>
          </a:xfrm>
        </p:grpSpPr>
        <p:sp>
          <p:nvSpPr>
            <p:cNvPr id="205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endParaRPr lang="es-ES"/>
            </a:p>
          </p:txBody>
        </p:sp>
        <p:grpSp>
          <p:nvGrpSpPr>
            <p:cNvPr id="2052" name="Group 4"/>
            <p:cNvGrpSpPr>
              <a:grpSpLocks/>
            </p:cNvGrpSpPr>
            <p:nvPr/>
          </p:nvGrpSpPr>
          <p:grpSpPr bwMode="auto">
            <a:xfrm>
              <a:off x="48" y="102"/>
              <a:ext cx="96" cy="4128"/>
              <a:chOff x="48" y="102"/>
              <a:chExt cx="96" cy="4128"/>
            </a:xfrm>
          </p:grpSpPr>
          <p:sp>
            <p:nvSpPr>
              <p:cNvPr id="2053" name="Rectangle 5"/>
              <p:cNvSpPr>
                <a:spLocks noChangeArrowheads="1"/>
              </p:cNvSpPr>
              <p:nvPr/>
            </p:nvSpPr>
            <p:spPr bwMode="auto">
              <a:xfrm>
                <a:off x="48" y="1105"/>
                <a:ext cx="96" cy="97"/>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2054" name="Rectangle 6"/>
              <p:cNvSpPr>
                <a:spLocks noChangeArrowheads="1"/>
              </p:cNvSpPr>
              <p:nvPr/>
            </p:nvSpPr>
            <p:spPr bwMode="auto">
              <a:xfrm>
                <a:off x="48" y="1250"/>
                <a:ext cx="96" cy="96"/>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2055" name="Rectangle 7"/>
              <p:cNvSpPr>
                <a:spLocks noChangeArrowheads="1"/>
              </p:cNvSpPr>
              <p:nvPr/>
            </p:nvSpPr>
            <p:spPr bwMode="auto">
              <a:xfrm>
                <a:off x="48" y="1393"/>
                <a:ext cx="96" cy="97"/>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2056" name="Rectangle 8"/>
              <p:cNvSpPr>
                <a:spLocks noChangeArrowheads="1"/>
              </p:cNvSpPr>
              <p:nvPr/>
            </p:nvSpPr>
            <p:spPr bwMode="auto">
              <a:xfrm>
                <a:off x="48" y="1538"/>
                <a:ext cx="96" cy="96"/>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2057" name="Rectangle 9"/>
              <p:cNvSpPr>
                <a:spLocks noChangeArrowheads="1"/>
              </p:cNvSpPr>
              <p:nvPr/>
            </p:nvSpPr>
            <p:spPr bwMode="auto">
              <a:xfrm>
                <a:off x="48" y="1683"/>
                <a:ext cx="96" cy="95"/>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2058" name="Rectangle 10"/>
              <p:cNvSpPr>
                <a:spLocks noChangeArrowheads="1"/>
              </p:cNvSpPr>
              <p:nvPr/>
            </p:nvSpPr>
            <p:spPr bwMode="auto">
              <a:xfrm>
                <a:off x="48" y="1826"/>
                <a:ext cx="96" cy="97"/>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2059" name="Rectangle 11"/>
              <p:cNvSpPr>
                <a:spLocks noChangeArrowheads="1"/>
              </p:cNvSpPr>
              <p:nvPr/>
            </p:nvSpPr>
            <p:spPr bwMode="auto">
              <a:xfrm>
                <a:off x="48" y="1971"/>
                <a:ext cx="96" cy="96"/>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2060" name="Rectangle 12"/>
              <p:cNvSpPr>
                <a:spLocks noChangeArrowheads="1"/>
              </p:cNvSpPr>
              <p:nvPr/>
            </p:nvSpPr>
            <p:spPr bwMode="auto">
              <a:xfrm>
                <a:off x="48" y="2115"/>
                <a:ext cx="96" cy="96"/>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2061" name="Rectangle 13"/>
              <p:cNvSpPr>
                <a:spLocks noChangeArrowheads="1"/>
              </p:cNvSpPr>
              <p:nvPr/>
            </p:nvSpPr>
            <p:spPr bwMode="auto">
              <a:xfrm>
                <a:off x="48" y="2259"/>
                <a:ext cx="96" cy="96"/>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2062" name="Rectangle 14"/>
              <p:cNvSpPr>
                <a:spLocks noChangeArrowheads="1"/>
              </p:cNvSpPr>
              <p:nvPr/>
            </p:nvSpPr>
            <p:spPr bwMode="auto">
              <a:xfrm>
                <a:off x="48" y="2403"/>
                <a:ext cx="96" cy="97"/>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2063" name="Rectangle 15"/>
              <p:cNvSpPr>
                <a:spLocks noChangeArrowheads="1"/>
              </p:cNvSpPr>
              <p:nvPr/>
            </p:nvSpPr>
            <p:spPr bwMode="auto">
              <a:xfrm>
                <a:off x="48" y="2548"/>
                <a:ext cx="96" cy="95"/>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2064" name="Rectangle 16"/>
              <p:cNvSpPr>
                <a:spLocks noChangeArrowheads="1"/>
              </p:cNvSpPr>
              <p:nvPr/>
            </p:nvSpPr>
            <p:spPr bwMode="auto">
              <a:xfrm>
                <a:off x="48" y="2692"/>
                <a:ext cx="96" cy="96"/>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2065" name="Rectangle 17"/>
              <p:cNvSpPr>
                <a:spLocks noChangeArrowheads="1"/>
              </p:cNvSpPr>
              <p:nvPr/>
            </p:nvSpPr>
            <p:spPr bwMode="auto">
              <a:xfrm>
                <a:off x="48" y="2836"/>
                <a:ext cx="96" cy="97"/>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2066" name="Rectangle 18"/>
              <p:cNvSpPr>
                <a:spLocks noChangeArrowheads="1"/>
              </p:cNvSpPr>
              <p:nvPr/>
            </p:nvSpPr>
            <p:spPr bwMode="auto">
              <a:xfrm>
                <a:off x="48" y="2980"/>
                <a:ext cx="96" cy="96"/>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2067" name="Rectangle 19"/>
              <p:cNvSpPr>
                <a:spLocks noChangeArrowheads="1"/>
              </p:cNvSpPr>
              <p:nvPr/>
            </p:nvSpPr>
            <p:spPr bwMode="auto">
              <a:xfrm>
                <a:off x="48" y="3124"/>
                <a:ext cx="96" cy="97"/>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2068" name="Rectangle 20"/>
              <p:cNvSpPr>
                <a:spLocks noChangeArrowheads="1"/>
              </p:cNvSpPr>
              <p:nvPr/>
            </p:nvSpPr>
            <p:spPr bwMode="auto">
              <a:xfrm>
                <a:off x="48" y="3269"/>
                <a:ext cx="96" cy="95"/>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2069" name="Rectangle 21"/>
              <p:cNvSpPr>
                <a:spLocks noChangeArrowheads="1"/>
              </p:cNvSpPr>
              <p:nvPr/>
            </p:nvSpPr>
            <p:spPr bwMode="auto">
              <a:xfrm>
                <a:off x="48" y="3412"/>
                <a:ext cx="96" cy="97"/>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2070" name="Rectangle 22"/>
              <p:cNvSpPr>
                <a:spLocks noChangeArrowheads="1"/>
              </p:cNvSpPr>
              <p:nvPr/>
            </p:nvSpPr>
            <p:spPr bwMode="auto">
              <a:xfrm>
                <a:off x="48" y="3557"/>
                <a:ext cx="96" cy="96"/>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2071" name="Rectangle 23"/>
              <p:cNvSpPr>
                <a:spLocks noChangeArrowheads="1"/>
              </p:cNvSpPr>
              <p:nvPr/>
            </p:nvSpPr>
            <p:spPr bwMode="auto">
              <a:xfrm>
                <a:off x="48" y="3702"/>
                <a:ext cx="96" cy="95"/>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2072" name="Rectangle 24"/>
              <p:cNvSpPr>
                <a:spLocks noChangeArrowheads="1"/>
              </p:cNvSpPr>
              <p:nvPr/>
            </p:nvSpPr>
            <p:spPr bwMode="auto">
              <a:xfrm>
                <a:off x="48" y="3845"/>
                <a:ext cx="96" cy="97"/>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2073" name="Rectangle 25"/>
              <p:cNvSpPr>
                <a:spLocks noChangeArrowheads="1"/>
              </p:cNvSpPr>
              <p:nvPr/>
            </p:nvSpPr>
            <p:spPr bwMode="auto">
              <a:xfrm>
                <a:off x="48" y="3990"/>
                <a:ext cx="96" cy="96"/>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2074" name="Rectangle 26"/>
              <p:cNvSpPr>
                <a:spLocks noChangeArrowheads="1"/>
              </p:cNvSpPr>
              <p:nvPr/>
            </p:nvSpPr>
            <p:spPr bwMode="auto">
              <a:xfrm>
                <a:off x="48" y="4133"/>
                <a:ext cx="96" cy="97"/>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2075" name="Rectangle 27"/>
              <p:cNvSpPr>
                <a:spLocks noChangeArrowheads="1"/>
              </p:cNvSpPr>
              <p:nvPr/>
            </p:nvSpPr>
            <p:spPr bwMode="auto">
              <a:xfrm>
                <a:off x="48" y="102"/>
                <a:ext cx="96" cy="96"/>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2076" name="Rectangle 28"/>
              <p:cNvSpPr>
                <a:spLocks noChangeArrowheads="1"/>
              </p:cNvSpPr>
              <p:nvPr/>
            </p:nvSpPr>
            <p:spPr bwMode="auto">
              <a:xfrm>
                <a:off x="48" y="246"/>
                <a:ext cx="96" cy="96"/>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2077" name="Rectangle 29"/>
              <p:cNvSpPr>
                <a:spLocks noChangeArrowheads="1"/>
              </p:cNvSpPr>
              <p:nvPr/>
            </p:nvSpPr>
            <p:spPr bwMode="auto">
              <a:xfrm>
                <a:off x="48" y="391"/>
                <a:ext cx="96" cy="96"/>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2078" name="Rectangle 30"/>
              <p:cNvSpPr>
                <a:spLocks noChangeArrowheads="1"/>
              </p:cNvSpPr>
              <p:nvPr/>
            </p:nvSpPr>
            <p:spPr bwMode="auto">
              <a:xfrm>
                <a:off x="48" y="535"/>
                <a:ext cx="96" cy="95"/>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2079" name="Rectangle 31"/>
              <p:cNvSpPr>
                <a:spLocks noChangeArrowheads="1"/>
              </p:cNvSpPr>
              <p:nvPr/>
            </p:nvSpPr>
            <p:spPr bwMode="auto">
              <a:xfrm>
                <a:off x="48" y="679"/>
                <a:ext cx="96" cy="96"/>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2080" name="Rectangle 32"/>
              <p:cNvSpPr>
                <a:spLocks noChangeArrowheads="1"/>
              </p:cNvSpPr>
              <p:nvPr/>
            </p:nvSpPr>
            <p:spPr bwMode="auto">
              <a:xfrm>
                <a:off x="48" y="823"/>
                <a:ext cx="96" cy="97"/>
              </a:xfrm>
              <a:prstGeom prst="rect">
                <a:avLst/>
              </a:prstGeom>
              <a:solidFill>
                <a:schemeClr val="bg1">
                  <a:alpha val="50000"/>
                </a:schemeClr>
              </a:solidFill>
              <a:ln w="9525">
                <a:noFill/>
                <a:miter lim="800000"/>
                <a:headEnd/>
                <a:tailEnd/>
              </a:ln>
              <a:effectLst/>
            </p:spPr>
            <p:txBody>
              <a:bodyPr wrap="none" anchor="ctr"/>
              <a:lstStyle/>
              <a:p>
                <a:endParaRPr lang="es-ES"/>
              </a:p>
            </p:txBody>
          </p:sp>
          <p:sp>
            <p:nvSpPr>
              <p:cNvPr id="2081" name="Rectangle 33"/>
              <p:cNvSpPr>
                <a:spLocks noChangeArrowheads="1"/>
              </p:cNvSpPr>
              <p:nvPr/>
            </p:nvSpPr>
            <p:spPr bwMode="auto">
              <a:xfrm>
                <a:off x="48" y="968"/>
                <a:ext cx="96" cy="95"/>
              </a:xfrm>
              <a:prstGeom prst="rect">
                <a:avLst/>
              </a:prstGeom>
              <a:solidFill>
                <a:schemeClr val="bg1">
                  <a:alpha val="50000"/>
                </a:schemeClr>
              </a:solidFill>
              <a:ln w="9525">
                <a:noFill/>
                <a:miter lim="800000"/>
                <a:headEnd/>
                <a:tailEnd/>
              </a:ln>
              <a:effectLst/>
            </p:spPr>
            <p:txBody>
              <a:bodyPr wrap="none" anchor="ctr"/>
              <a:lstStyle/>
              <a:p>
                <a:endParaRPr lang="es-ES"/>
              </a:p>
            </p:txBody>
          </p:sp>
        </p:grpSp>
      </p:grpSp>
      <p:sp>
        <p:nvSpPr>
          <p:cNvPr id="2082"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s-ES" smtClean="0"/>
              <a:t>Haga clic para modificar el estilo de título del patrón</a:t>
            </a:r>
          </a:p>
        </p:txBody>
      </p:sp>
      <p:sp>
        <p:nvSpPr>
          <p:cNvPr id="2084" name="Rectangle 36"/>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vl1pPr>
          </a:lstStyle>
          <a:p>
            <a:endParaRPr lang="es-ES"/>
          </a:p>
        </p:txBody>
      </p:sp>
      <p:sp>
        <p:nvSpPr>
          <p:cNvPr id="2085" name="Rectangle 37"/>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vl1pPr>
          </a:lstStyle>
          <a:p>
            <a:endParaRPr lang="es-ES"/>
          </a:p>
        </p:txBody>
      </p:sp>
      <p:sp>
        <p:nvSpPr>
          <p:cNvPr id="2086" name="Rectangle 38"/>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fld id="{21447D1A-AF31-40CC-AA4B-00DB7C2A245B}" type="slidenum">
              <a:rPr lang="es-ES"/>
              <a:pPr/>
              <a:t>‹Nº›</a:t>
            </a:fld>
            <a:endParaRPr lang="es-ES"/>
          </a:p>
        </p:txBody>
      </p:sp>
      <p:sp>
        <p:nvSpPr>
          <p:cNvPr id="2087" name="Rectangle 39"/>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2.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3.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4.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5.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6.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7.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8.v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9.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20.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21.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22.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23.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24.v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25.v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26.v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27.v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28.v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29.v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30.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31.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32.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33.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34.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35.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36.v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37.v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38.v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oleObject" Target="../embeddings/oleObject41.bin"/><Relationship Id="rId4" Type="http://schemas.openxmlformats.org/officeDocument/2006/relationships/oleObject" Target="../embeddings/oleObject40.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40.v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41.v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42.v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7.xml"/><Relationship Id="rId1" Type="http://schemas.openxmlformats.org/officeDocument/2006/relationships/vmlDrawing" Target="../drawings/vmlDrawing43.v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44.vml"/></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oleObject" Target="../embeddings/oleObject47.bin"/><Relationship Id="rId7" Type="http://schemas.openxmlformats.org/officeDocument/2006/relationships/oleObject" Target="../embeddings/oleObject51.bin"/><Relationship Id="rId2" Type="http://schemas.openxmlformats.org/officeDocument/2006/relationships/slideLayout" Target="../slideLayouts/slideLayout7.xml"/><Relationship Id="rId1" Type="http://schemas.openxmlformats.org/officeDocument/2006/relationships/vmlDrawing" Target="../drawings/vmlDrawing45.vml"/><Relationship Id="rId6" Type="http://schemas.openxmlformats.org/officeDocument/2006/relationships/oleObject" Target="../embeddings/oleObject50.bin"/><Relationship Id="rId5" Type="http://schemas.openxmlformats.org/officeDocument/2006/relationships/oleObject" Target="../embeddings/oleObject49.bin"/><Relationship Id="rId4" Type="http://schemas.openxmlformats.org/officeDocument/2006/relationships/oleObject" Target="../embeddings/oleObject48.bin"/><Relationship Id="rId9" Type="http://schemas.openxmlformats.org/officeDocument/2006/relationships/oleObject" Target="../embeddings/oleObject53.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7.xml"/><Relationship Id="rId1" Type="http://schemas.openxmlformats.org/officeDocument/2006/relationships/vmlDrawing" Target="../drawings/vmlDrawing46.vml"/><Relationship Id="rId5" Type="http://schemas.openxmlformats.org/officeDocument/2006/relationships/oleObject" Target="../embeddings/oleObject56.bin"/><Relationship Id="rId4" Type="http://schemas.openxmlformats.org/officeDocument/2006/relationships/oleObject" Target="../embeddings/oleObject55.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7.xml"/><Relationship Id="rId1" Type="http://schemas.openxmlformats.org/officeDocument/2006/relationships/vmlDrawing" Target="../drawings/vmlDrawing47.v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67" name="Picture 19" descr="ESCUDO1"/>
          <p:cNvPicPr>
            <a:picLocks noChangeAspect="1" noChangeArrowheads="1"/>
          </p:cNvPicPr>
          <p:nvPr/>
        </p:nvPicPr>
        <p:blipFill>
          <a:blip r:embed="rId2" cstate="print"/>
          <a:srcRect/>
          <a:stretch>
            <a:fillRect/>
          </a:stretch>
        </p:blipFill>
        <p:spPr bwMode="auto">
          <a:xfrm>
            <a:off x="3071802" y="214290"/>
            <a:ext cx="2500330" cy="1298248"/>
          </a:xfrm>
          <a:prstGeom prst="rect">
            <a:avLst/>
          </a:prstGeom>
          <a:noFill/>
          <a:ln w="9525">
            <a:noFill/>
            <a:miter lim="800000"/>
            <a:headEnd/>
            <a:tailEnd/>
          </a:ln>
        </p:spPr>
      </p:pic>
      <p:grpSp>
        <p:nvGrpSpPr>
          <p:cNvPr id="27670" name="Group 22"/>
          <p:cNvGrpSpPr>
            <a:grpSpLocks/>
          </p:cNvGrpSpPr>
          <p:nvPr/>
        </p:nvGrpSpPr>
        <p:grpSpPr bwMode="auto">
          <a:xfrm>
            <a:off x="714348" y="1857364"/>
            <a:ext cx="7862888" cy="1243013"/>
            <a:chOff x="384" y="2001"/>
            <a:chExt cx="4953" cy="783"/>
          </a:xfrm>
        </p:grpSpPr>
        <p:sp>
          <p:nvSpPr>
            <p:cNvPr id="27659" name="Text Box 11"/>
            <p:cNvSpPr txBox="1">
              <a:spLocks noChangeArrowheads="1"/>
            </p:cNvSpPr>
            <p:nvPr/>
          </p:nvSpPr>
          <p:spPr bwMode="auto">
            <a:xfrm>
              <a:off x="444" y="2091"/>
              <a:ext cx="4808" cy="679"/>
            </a:xfrm>
            <a:prstGeom prst="rect">
              <a:avLst/>
            </a:prstGeom>
            <a:noFill/>
            <a:ln w="9525">
              <a:noFill/>
              <a:miter lim="800000"/>
              <a:headEnd/>
              <a:tailEnd/>
            </a:ln>
            <a:effectLst>
              <a:outerShdw dist="107763" dir="2700000" algn="ctr" rotWithShape="0">
                <a:schemeClr val="bg2"/>
              </a:outerShdw>
            </a:effectLst>
          </p:spPr>
          <p:txBody>
            <a:bodyPr wrap="none">
              <a:spAutoFit/>
            </a:bodyPr>
            <a:lstStyle/>
            <a:p>
              <a:pPr algn="ctr"/>
              <a:r>
                <a:rPr lang="es-ES_tradnl" sz="3200" dirty="0">
                  <a:solidFill>
                    <a:srgbClr val="FFFF00"/>
                  </a:solidFill>
                  <a:latin typeface="Arial" charset="0"/>
                </a:rPr>
                <a:t>Introducción a </a:t>
              </a:r>
              <a:r>
                <a:rPr lang="es-ES_tradnl" sz="3200" dirty="0" smtClean="0">
                  <a:solidFill>
                    <a:srgbClr val="FFFF00"/>
                  </a:solidFill>
                  <a:latin typeface="Arial" charset="0"/>
                </a:rPr>
                <a:t>la Dirección por Sistemas </a:t>
              </a:r>
              <a:endParaRPr lang="es-ES_tradnl" sz="3200" dirty="0">
                <a:solidFill>
                  <a:srgbClr val="FFFF00"/>
                </a:solidFill>
                <a:latin typeface="Arial" charset="0"/>
              </a:endParaRPr>
            </a:p>
            <a:p>
              <a:pPr algn="ctr"/>
              <a:r>
                <a:rPr lang="es-ES_tradnl" sz="3200" dirty="0" smtClean="0">
                  <a:solidFill>
                    <a:srgbClr val="FFFF00"/>
                  </a:solidFill>
                  <a:latin typeface="Arial" charset="0"/>
                </a:rPr>
                <a:t>en las </a:t>
              </a:r>
              <a:r>
                <a:rPr lang="es-ES_tradnl" sz="3200" dirty="0">
                  <a:solidFill>
                    <a:srgbClr val="FFFF00"/>
                  </a:solidFill>
                  <a:latin typeface="Arial" charset="0"/>
                </a:rPr>
                <a:t>Empresas</a:t>
              </a:r>
              <a:endParaRPr lang="es-ES" sz="3200" dirty="0">
                <a:solidFill>
                  <a:srgbClr val="FFFF00"/>
                </a:solidFill>
                <a:latin typeface="Arial" charset="0"/>
              </a:endParaRPr>
            </a:p>
          </p:txBody>
        </p:sp>
        <p:sp>
          <p:nvSpPr>
            <p:cNvPr id="27660" name="Line 12"/>
            <p:cNvSpPr>
              <a:spLocks noChangeShapeType="1"/>
            </p:cNvSpPr>
            <p:nvPr/>
          </p:nvSpPr>
          <p:spPr bwMode="auto">
            <a:xfrm>
              <a:off x="489" y="2001"/>
              <a:ext cx="4848" cy="0"/>
            </a:xfrm>
            <a:prstGeom prst="line">
              <a:avLst/>
            </a:prstGeom>
            <a:noFill/>
            <a:ln w="25400">
              <a:solidFill>
                <a:srgbClr val="FFFF00"/>
              </a:solidFill>
              <a:round/>
              <a:headEnd/>
              <a:tailEnd/>
            </a:ln>
            <a:effectLst>
              <a:outerShdw dist="107763" dir="2700000" algn="ctr" rotWithShape="0">
                <a:schemeClr val="bg2"/>
              </a:outerShdw>
            </a:effectLst>
          </p:spPr>
          <p:txBody>
            <a:bodyPr wrap="none"/>
            <a:lstStyle/>
            <a:p>
              <a:endParaRPr lang="es-ES"/>
            </a:p>
          </p:txBody>
        </p:sp>
        <p:sp>
          <p:nvSpPr>
            <p:cNvPr id="27668" name="Line 20"/>
            <p:cNvSpPr>
              <a:spLocks noChangeShapeType="1"/>
            </p:cNvSpPr>
            <p:nvPr/>
          </p:nvSpPr>
          <p:spPr bwMode="auto">
            <a:xfrm>
              <a:off x="384" y="2784"/>
              <a:ext cx="4848" cy="0"/>
            </a:xfrm>
            <a:prstGeom prst="line">
              <a:avLst/>
            </a:prstGeom>
            <a:noFill/>
            <a:ln w="25400">
              <a:solidFill>
                <a:srgbClr val="FFFF00"/>
              </a:solidFill>
              <a:round/>
              <a:headEnd/>
              <a:tailEnd/>
            </a:ln>
            <a:effectLst>
              <a:outerShdw dist="107763" dir="2700000" algn="ctr" rotWithShape="0">
                <a:schemeClr val="bg2"/>
              </a:outerShdw>
            </a:effectLst>
          </p:spPr>
          <p:txBody>
            <a:bodyPr wrap="none"/>
            <a:lstStyle/>
            <a:p>
              <a:endParaRPr lang="es-ES"/>
            </a:p>
          </p:txBody>
        </p:sp>
      </p:grpSp>
      <p:grpSp>
        <p:nvGrpSpPr>
          <p:cNvPr id="7" name="Group 22"/>
          <p:cNvGrpSpPr>
            <a:grpSpLocks/>
          </p:cNvGrpSpPr>
          <p:nvPr/>
        </p:nvGrpSpPr>
        <p:grpSpPr bwMode="auto">
          <a:xfrm>
            <a:off x="-25428" y="3500438"/>
            <a:ext cx="9163054" cy="3313113"/>
            <a:chOff x="-37" y="2001"/>
            <a:chExt cx="5772" cy="2087"/>
          </a:xfrm>
        </p:grpSpPr>
        <p:sp>
          <p:nvSpPr>
            <p:cNvPr id="8" name="Text Box 11"/>
            <p:cNvSpPr txBox="1">
              <a:spLocks noChangeArrowheads="1"/>
            </p:cNvSpPr>
            <p:nvPr/>
          </p:nvSpPr>
          <p:spPr bwMode="auto">
            <a:xfrm>
              <a:off x="-37" y="2091"/>
              <a:ext cx="5772" cy="1997"/>
            </a:xfrm>
            <a:prstGeom prst="rect">
              <a:avLst/>
            </a:prstGeom>
            <a:noFill/>
            <a:ln w="9525">
              <a:noFill/>
              <a:miter lim="800000"/>
              <a:headEnd/>
              <a:tailEnd/>
            </a:ln>
            <a:effectLst>
              <a:outerShdw dist="107763" dir="2700000" algn="ctr" rotWithShape="0">
                <a:schemeClr val="bg2"/>
              </a:outerShdw>
            </a:effectLst>
          </p:spPr>
          <p:txBody>
            <a:bodyPr wrap="none">
              <a:spAutoFit/>
            </a:bodyPr>
            <a:lstStyle/>
            <a:p>
              <a:pPr algn="ctr"/>
              <a:r>
                <a:rPr lang="es-ES_tradnl" sz="3200" dirty="0" smtClean="0">
                  <a:solidFill>
                    <a:srgbClr val="FFFF00"/>
                  </a:solidFill>
                  <a:latin typeface="Arial" charset="0"/>
                </a:rPr>
                <a:t>FCEFA – INGENIERIA COMERCIAL</a:t>
              </a:r>
            </a:p>
            <a:p>
              <a:pPr algn="ctr"/>
              <a:r>
                <a:rPr lang="es-ES_tradnl" sz="3200" dirty="0" smtClean="0">
                  <a:solidFill>
                    <a:srgbClr val="FFFF00"/>
                  </a:solidFill>
                  <a:latin typeface="Arial" charset="0"/>
                </a:rPr>
                <a:t>Paralelo 4D1</a:t>
              </a:r>
            </a:p>
            <a:p>
              <a:pPr algn="ctr"/>
              <a:r>
                <a:rPr lang="es-ES_tradnl" sz="3200" dirty="0" smtClean="0">
                  <a:solidFill>
                    <a:srgbClr val="FFFF00"/>
                  </a:solidFill>
                  <a:latin typeface="Arial" charset="0"/>
                </a:rPr>
                <a:t>Gestión 2015</a:t>
              </a:r>
            </a:p>
            <a:p>
              <a:pPr algn="ctr"/>
              <a:endParaRPr lang="es-ES_tradnl" sz="3200" dirty="0" smtClean="0">
                <a:solidFill>
                  <a:srgbClr val="FFFF00"/>
                </a:solidFill>
                <a:latin typeface="Arial" charset="0"/>
              </a:endParaRPr>
            </a:p>
            <a:p>
              <a:pPr algn="ctr"/>
              <a:r>
                <a:rPr lang="es-ES_tradnl" sz="2000" dirty="0" smtClean="0">
                  <a:solidFill>
                    <a:srgbClr val="FFFF00"/>
                  </a:solidFill>
                  <a:latin typeface="Arial" charset="0"/>
                </a:rPr>
                <a:t>Ing. J. Hugo Oviedo Bellot – DOCENTE</a:t>
              </a:r>
            </a:p>
            <a:p>
              <a:pPr algn="ctr"/>
              <a:r>
                <a:rPr lang="es-ES_tradnl" sz="2000" dirty="0" smtClean="0">
                  <a:solidFill>
                    <a:srgbClr val="FFFF00"/>
                  </a:solidFill>
                  <a:latin typeface="Arial" charset="0"/>
                </a:rPr>
                <a:t>(PRESENTACION OBTENIDA DE LA UNIVERSIDAD DE OVIEDO – ESPAÑA)</a:t>
              </a:r>
            </a:p>
            <a:p>
              <a:pPr algn="ctr"/>
              <a:endParaRPr lang="es-ES" sz="3200" dirty="0">
                <a:solidFill>
                  <a:srgbClr val="FFFF00"/>
                </a:solidFill>
                <a:latin typeface="Arial" charset="0"/>
              </a:endParaRPr>
            </a:p>
          </p:txBody>
        </p:sp>
        <p:sp>
          <p:nvSpPr>
            <p:cNvPr id="9" name="Line 12"/>
            <p:cNvSpPr>
              <a:spLocks noChangeShapeType="1"/>
            </p:cNvSpPr>
            <p:nvPr/>
          </p:nvSpPr>
          <p:spPr bwMode="auto">
            <a:xfrm>
              <a:off x="489" y="2001"/>
              <a:ext cx="4848" cy="0"/>
            </a:xfrm>
            <a:prstGeom prst="line">
              <a:avLst/>
            </a:prstGeom>
            <a:noFill/>
            <a:ln w="25400">
              <a:solidFill>
                <a:srgbClr val="FFFF00"/>
              </a:solidFill>
              <a:round/>
              <a:headEnd/>
              <a:tailEnd/>
            </a:ln>
            <a:effectLst>
              <a:outerShdw dist="107763" dir="2700000" algn="ctr" rotWithShape="0">
                <a:schemeClr val="bg2"/>
              </a:outerShdw>
            </a:effectLst>
          </p:spPr>
          <p:txBody>
            <a:bodyPr wrap="none"/>
            <a:lstStyle/>
            <a:p>
              <a:endParaRPr lang="es-ES"/>
            </a:p>
          </p:txBody>
        </p:sp>
        <p:sp>
          <p:nvSpPr>
            <p:cNvPr id="10" name="Line 20"/>
            <p:cNvSpPr>
              <a:spLocks noChangeShapeType="1"/>
            </p:cNvSpPr>
            <p:nvPr/>
          </p:nvSpPr>
          <p:spPr bwMode="auto">
            <a:xfrm>
              <a:off x="429" y="3891"/>
              <a:ext cx="4848" cy="0"/>
            </a:xfrm>
            <a:prstGeom prst="line">
              <a:avLst/>
            </a:prstGeom>
            <a:noFill/>
            <a:ln w="25400">
              <a:solidFill>
                <a:srgbClr val="FFFF00"/>
              </a:solidFill>
              <a:round/>
              <a:headEnd/>
              <a:tailEnd/>
            </a:ln>
            <a:effectLst>
              <a:outerShdw dist="107763" dir="2700000" algn="ctr" rotWithShape="0">
                <a:schemeClr val="bg2"/>
              </a:outerShdw>
            </a:effectLst>
          </p:spPr>
          <p:txBody>
            <a:bodyPr wrap="none"/>
            <a:lstStyle/>
            <a:p>
              <a:endParaRPr lang="es-ES"/>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3300"/>
                </a:solidFill>
                <a:latin typeface="Arial" charset="0"/>
                <a:cs typeface="Times New Roman" pitchFamily="18" charset="0"/>
              </a:rPr>
              <a:t>I.   Introducción a la Empresa.</a:t>
            </a:r>
          </a:p>
          <a:p>
            <a:r>
              <a:rPr lang="es-ES" sz="1000">
                <a:solidFill>
                  <a:srgbClr val="FFFF00"/>
                </a:solidFill>
                <a:latin typeface="Arial" charset="0"/>
                <a:cs typeface="Times New Roman" pitchFamily="18" charset="0"/>
              </a:rPr>
              <a:t>II.  La actividad comercial (Marketing).</a:t>
            </a:r>
          </a:p>
          <a:p>
            <a:r>
              <a:rPr lang="es-ES" sz="1000">
                <a:solidFill>
                  <a:srgbClr val="FFFF00"/>
                </a:solidFill>
                <a:latin typeface="Arial" charset="0"/>
                <a:cs typeface="Times New Roman" pitchFamily="18" charset="0"/>
              </a:rPr>
              <a:t>III. El subsistema financiero.</a:t>
            </a:r>
          </a:p>
        </p:txBody>
      </p:sp>
      <p:sp>
        <p:nvSpPr>
          <p:cNvPr id="141315" name="Text Box 3"/>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141316" name="AutoShape 4"/>
          <p:cNvSpPr>
            <a:spLocks noChangeArrowheads="1"/>
          </p:cNvSpPr>
          <p:nvPr/>
        </p:nvSpPr>
        <p:spPr bwMode="auto">
          <a:xfrm rot="5400000">
            <a:off x="609600" y="76200"/>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graphicFrame>
        <p:nvGraphicFramePr>
          <p:cNvPr id="141317" name="Object 5"/>
          <p:cNvGraphicFramePr>
            <a:graphicFrameLocks noChangeAspect="1"/>
          </p:cNvGraphicFramePr>
          <p:nvPr/>
        </p:nvGraphicFramePr>
        <p:xfrm>
          <a:off x="8001000" y="152400"/>
          <a:ext cx="914400" cy="738188"/>
        </p:xfrm>
        <a:graphic>
          <a:graphicData uri="http://schemas.openxmlformats.org/presentationml/2006/ole">
            <p:oleObj spid="_x0000_s141317" name="CorelPhotoPaint.Image.8" r:id="rId3" imgW="1574603" imgH="1269841" progId="">
              <p:embed/>
            </p:oleObj>
          </a:graphicData>
        </a:graphic>
      </p:graphicFrame>
      <p:sp>
        <p:nvSpPr>
          <p:cNvPr id="141318" name="Rectangle 6"/>
          <p:cNvSpPr>
            <a:spLocks noChangeArrowheads="1"/>
          </p:cNvSpPr>
          <p:nvPr/>
        </p:nvSpPr>
        <p:spPr bwMode="auto">
          <a:xfrm>
            <a:off x="1066800" y="981075"/>
            <a:ext cx="5160963" cy="533400"/>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ctr"/>
          <a:lstStyle/>
          <a:p>
            <a:r>
              <a:rPr lang="es-ES_tradnl" b="1">
                <a:solidFill>
                  <a:srgbClr val="FFFF00"/>
                </a:solidFill>
                <a:latin typeface="Arial" charset="0"/>
              </a:rPr>
              <a:t>2. El Entorno de la Empresa </a:t>
            </a:r>
            <a:endParaRPr lang="es-ES" b="1">
              <a:solidFill>
                <a:srgbClr val="FFFF00"/>
              </a:solidFill>
              <a:latin typeface="Arial" charset="0"/>
            </a:endParaRPr>
          </a:p>
        </p:txBody>
      </p:sp>
      <p:sp>
        <p:nvSpPr>
          <p:cNvPr id="141319" name="Line 7"/>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sp>
        <p:nvSpPr>
          <p:cNvPr id="141320" name="Rectangle 8"/>
          <p:cNvSpPr>
            <a:spLocks noChangeArrowheads="1"/>
          </p:cNvSpPr>
          <p:nvPr/>
        </p:nvSpPr>
        <p:spPr bwMode="auto">
          <a:xfrm>
            <a:off x="533400" y="1844675"/>
            <a:ext cx="3533775" cy="431800"/>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r>
              <a:rPr lang="es-ES_tradnl" sz="2000">
                <a:solidFill>
                  <a:srgbClr val="FFFF00"/>
                </a:solidFill>
                <a:latin typeface="Arial" charset="0"/>
              </a:rPr>
              <a:t>2. ENTORNO ESPECÍFICO</a:t>
            </a:r>
            <a:endParaRPr lang="es-ES" sz="2000">
              <a:solidFill>
                <a:srgbClr val="FFFF00"/>
              </a:solidFill>
              <a:latin typeface="Arial" charset="0"/>
            </a:endParaRPr>
          </a:p>
        </p:txBody>
      </p:sp>
      <p:grpSp>
        <p:nvGrpSpPr>
          <p:cNvPr id="141321" name="Group 9"/>
          <p:cNvGrpSpPr>
            <a:grpSpLocks/>
          </p:cNvGrpSpPr>
          <p:nvPr/>
        </p:nvGrpSpPr>
        <p:grpSpPr bwMode="auto">
          <a:xfrm>
            <a:off x="3419475" y="3716338"/>
            <a:ext cx="1871663" cy="1584325"/>
            <a:chOff x="2154" y="2024"/>
            <a:chExt cx="1179" cy="998"/>
          </a:xfrm>
        </p:grpSpPr>
        <p:sp>
          <p:nvSpPr>
            <p:cNvPr id="141322" name="Rectangle 10"/>
            <p:cNvSpPr>
              <a:spLocks noChangeArrowheads="1"/>
            </p:cNvSpPr>
            <p:nvPr/>
          </p:nvSpPr>
          <p:spPr bwMode="auto">
            <a:xfrm>
              <a:off x="2154" y="2024"/>
              <a:ext cx="1179" cy="998"/>
            </a:xfrm>
            <a:prstGeom prst="rect">
              <a:avLst/>
            </a:prstGeom>
            <a:noFill/>
            <a:ln w="25400">
              <a:solidFill>
                <a:srgbClr val="FFFF00"/>
              </a:solidFill>
              <a:miter lim="800000"/>
              <a:headEnd/>
              <a:tailEnd/>
            </a:ln>
            <a:effectLst/>
          </p:spPr>
          <p:txBody>
            <a:bodyPr wrap="none" anchor="ctr"/>
            <a:lstStyle/>
            <a:p>
              <a:endParaRPr lang="es-ES"/>
            </a:p>
          </p:txBody>
        </p:sp>
        <p:sp>
          <p:nvSpPr>
            <p:cNvPr id="141323" name="Rectangle 11"/>
            <p:cNvSpPr>
              <a:spLocks noChangeArrowheads="1"/>
            </p:cNvSpPr>
            <p:nvPr/>
          </p:nvSpPr>
          <p:spPr bwMode="auto">
            <a:xfrm>
              <a:off x="2267" y="2070"/>
              <a:ext cx="953" cy="544"/>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_tradnl" sz="1600">
                  <a:solidFill>
                    <a:srgbClr val="FFFF00"/>
                  </a:solidFill>
                  <a:latin typeface="Arial" charset="0"/>
                </a:rPr>
                <a:t>Competidores en el sector industrial</a:t>
              </a:r>
              <a:endParaRPr lang="es-ES" sz="1600">
                <a:solidFill>
                  <a:srgbClr val="FFFF00"/>
                </a:solidFill>
                <a:latin typeface="Arial" charset="0"/>
              </a:endParaRPr>
            </a:p>
          </p:txBody>
        </p:sp>
        <p:sp>
          <p:nvSpPr>
            <p:cNvPr id="141324" name="Rectangle 12"/>
            <p:cNvSpPr>
              <a:spLocks noChangeArrowheads="1"/>
            </p:cNvSpPr>
            <p:nvPr/>
          </p:nvSpPr>
          <p:spPr bwMode="auto">
            <a:xfrm>
              <a:off x="2267" y="2614"/>
              <a:ext cx="953" cy="317"/>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_tradnl" sz="1600" dirty="0">
                  <a:latin typeface="Arial" charset="0"/>
                </a:rPr>
                <a:t>Grado de Rivalidad</a:t>
              </a:r>
              <a:endParaRPr lang="es-ES" sz="1600" dirty="0">
                <a:latin typeface="Arial" charset="0"/>
              </a:endParaRPr>
            </a:p>
          </p:txBody>
        </p:sp>
      </p:grpSp>
      <p:sp>
        <p:nvSpPr>
          <p:cNvPr id="141325" name="Rectangle 13"/>
          <p:cNvSpPr>
            <a:spLocks noChangeArrowheads="1"/>
          </p:cNvSpPr>
          <p:nvPr/>
        </p:nvSpPr>
        <p:spPr bwMode="auto">
          <a:xfrm>
            <a:off x="971550" y="3140075"/>
            <a:ext cx="2087563" cy="2665413"/>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82550" indent="6350" algn="r"/>
            <a:r>
              <a:rPr lang="es-ES_tradnl" sz="2000">
                <a:solidFill>
                  <a:srgbClr val="FFFF00"/>
                </a:solidFill>
                <a:latin typeface="Arial" charset="0"/>
              </a:rPr>
              <a:t>Competencia en precios</a:t>
            </a:r>
          </a:p>
          <a:p>
            <a:pPr marL="82550" indent="6350" algn="r"/>
            <a:endParaRPr lang="es-ES_tradnl" sz="2000">
              <a:solidFill>
                <a:srgbClr val="FFFF00"/>
              </a:solidFill>
              <a:latin typeface="Arial" charset="0"/>
            </a:endParaRPr>
          </a:p>
          <a:p>
            <a:pPr marL="82550" indent="6350" algn="r"/>
            <a:r>
              <a:rPr lang="es-ES_tradnl" sz="2000">
                <a:solidFill>
                  <a:srgbClr val="FFFF00"/>
                </a:solidFill>
                <a:latin typeface="Arial" charset="0"/>
              </a:rPr>
              <a:t>Competencia basada en publicidad</a:t>
            </a:r>
            <a:endParaRPr lang="es-ES" sz="2000">
              <a:solidFill>
                <a:srgbClr val="FFFF00"/>
              </a:solidFill>
              <a:latin typeface="Arial" charset="0"/>
            </a:endParaRPr>
          </a:p>
        </p:txBody>
      </p:sp>
      <p:sp>
        <p:nvSpPr>
          <p:cNvPr id="141326" name="Rectangle 14"/>
          <p:cNvSpPr>
            <a:spLocks noChangeArrowheads="1"/>
          </p:cNvSpPr>
          <p:nvPr/>
        </p:nvSpPr>
        <p:spPr bwMode="auto">
          <a:xfrm>
            <a:off x="5724525" y="1989138"/>
            <a:ext cx="2951163" cy="4608512"/>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82550" indent="4763"/>
            <a:r>
              <a:rPr lang="es-ES_tradnl" sz="2000">
                <a:solidFill>
                  <a:srgbClr val="FFFF00"/>
                </a:solidFill>
                <a:latin typeface="Arial" charset="0"/>
              </a:rPr>
              <a:t>Número y tamaño de las empresas del sector</a:t>
            </a:r>
          </a:p>
          <a:p>
            <a:pPr marL="82550" indent="4763"/>
            <a:endParaRPr lang="es-ES_tradnl" sz="2000">
              <a:solidFill>
                <a:srgbClr val="FFFF00"/>
              </a:solidFill>
              <a:latin typeface="Arial" charset="0"/>
            </a:endParaRPr>
          </a:p>
          <a:p>
            <a:pPr marL="82550" indent="4763"/>
            <a:r>
              <a:rPr lang="es-ES_tradnl" sz="2000">
                <a:solidFill>
                  <a:srgbClr val="FFFF00"/>
                </a:solidFill>
                <a:latin typeface="Arial" charset="0"/>
              </a:rPr>
              <a:t>Ritmo de crecimiento del sector</a:t>
            </a:r>
          </a:p>
          <a:p>
            <a:pPr marL="82550" indent="4763"/>
            <a:endParaRPr lang="es-ES_tradnl" sz="2000">
              <a:solidFill>
                <a:srgbClr val="FFFF00"/>
              </a:solidFill>
              <a:latin typeface="Arial" charset="0"/>
            </a:endParaRPr>
          </a:p>
          <a:p>
            <a:pPr marL="82550" indent="4763"/>
            <a:r>
              <a:rPr lang="es-ES_tradnl" sz="2000">
                <a:solidFill>
                  <a:srgbClr val="FFFF00"/>
                </a:solidFill>
                <a:latin typeface="Arial" charset="0"/>
              </a:rPr>
              <a:t>Falta de diferenciación</a:t>
            </a:r>
          </a:p>
          <a:p>
            <a:pPr marL="82550" indent="4763"/>
            <a:endParaRPr lang="es-ES_tradnl" sz="2000">
              <a:solidFill>
                <a:srgbClr val="FFFF00"/>
              </a:solidFill>
              <a:latin typeface="Arial" charset="0"/>
            </a:endParaRPr>
          </a:p>
          <a:p>
            <a:pPr marL="82550" indent="4763"/>
            <a:r>
              <a:rPr lang="es-ES_tradnl" sz="2000">
                <a:solidFill>
                  <a:srgbClr val="FFFF00"/>
                </a:solidFill>
                <a:latin typeface="Arial" charset="0"/>
              </a:rPr>
              <a:t>Barreras de salida:</a:t>
            </a:r>
          </a:p>
          <a:p>
            <a:pPr marL="452438" lvl="1" indent="-96838">
              <a:buFontTx/>
              <a:buChar char="•"/>
            </a:pPr>
            <a:r>
              <a:rPr lang="es-ES_tradnl" sz="1600">
                <a:solidFill>
                  <a:srgbClr val="FFFF00"/>
                </a:solidFill>
                <a:latin typeface="Arial" charset="0"/>
              </a:rPr>
              <a:t>Activos especializados</a:t>
            </a:r>
          </a:p>
          <a:p>
            <a:pPr marL="452438" lvl="1" indent="-96838">
              <a:buFontTx/>
              <a:buChar char="•"/>
            </a:pPr>
            <a:r>
              <a:rPr lang="es-ES_tradnl" sz="1600">
                <a:solidFill>
                  <a:srgbClr val="FFFF00"/>
                </a:solidFill>
                <a:latin typeface="Arial" charset="0"/>
              </a:rPr>
              <a:t>Costes de salida</a:t>
            </a:r>
          </a:p>
          <a:p>
            <a:pPr marL="452438" lvl="1" indent="-96838">
              <a:buFontTx/>
              <a:buChar char="•"/>
            </a:pPr>
            <a:r>
              <a:rPr lang="es-ES_tradnl" sz="1600">
                <a:solidFill>
                  <a:srgbClr val="FFFF00"/>
                </a:solidFill>
                <a:latin typeface="Arial" charset="0"/>
              </a:rPr>
              <a:t>Interrelaciones estratégicas</a:t>
            </a:r>
          </a:p>
          <a:p>
            <a:pPr marL="452438" lvl="1" indent="-96838">
              <a:buFontTx/>
              <a:buChar char="•"/>
            </a:pPr>
            <a:r>
              <a:rPr lang="es-ES_tradnl" sz="1600">
                <a:solidFill>
                  <a:srgbClr val="FFFF00"/>
                </a:solidFill>
                <a:latin typeface="Arial" charset="0"/>
              </a:rPr>
              <a:t>Restricciones sociales o gubernamentales</a:t>
            </a:r>
          </a:p>
          <a:p>
            <a:pPr marL="82550" indent="4763" algn="ctr"/>
            <a:endParaRPr lang="es-ES_tradnl" sz="2000">
              <a:solidFill>
                <a:srgbClr val="FFFF00"/>
              </a:solidFill>
              <a:latin typeface="Arial" charset="0"/>
            </a:endParaRPr>
          </a:p>
          <a:p>
            <a:pPr marL="82550" indent="4763" algn="ctr"/>
            <a:endParaRPr lang="es-ES" sz="2000">
              <a:solidFill>
                <a:srgbClr val="FFFF00"/>
              </a:solidFill>
              <a:latin typeface="Arial"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1325"/>
                                        </p:tgtEl>
                                        <p:attrNameLst>
                                          <p:attrName>style.visibility</p:attrName>
                                        </p:attrNameLst>
                                      </p:cBhvr>
                                      <p:to>
                                        <p:strVal val="visible"/>
                                      </p:to>
                                    </p:set>
                                    <p:anim calcmode="lin" valueType="num">
                                      <p:cBhvr additive="base">
                                        <p:cTn id="7" dur="500" fill="hold"/>
                                        <p:tgtEl>
                                          <p:spTgt spid="141325"/>
                                        </p:tgtEl>
                                        <p:attrNameLst>
                                          <p:attrName>ppt_x</p:attrName>
                                        </p:attrNameLst>
                                      </p:cBhvr>
                                      <p:tavLst>
                                        <p:tav tm="0">
                                          <p:val>
                                            <p:strVal val="#ppt_x"/>
                                          </p:val>
                                        </p:tav>
                                        <p:tav tm="100000">
                                          <p:val>
                                            <p:strVal val="#ppt_x"/>
                                          </p:val>
                                        </p:tav>
                                      </p:tavLst>
                                    </p:anim>
                                    <p:anim calcmode="lin" valueType="num">
                                      <p:cBhvr additive="base">
                                        <p:cTn id="8" dur="500" fill="hold"/>
                                        <p:tgtEl>
                                          <p:spTgt spid="1413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41326"/>
                                        </p:tgtEl>
                                        <p:attrNameLst>
                                          <p:attrName>style.visibility</p:attrName>
                                        </p:attrNameLst>
                                      </p:cBhvr>
                                      <p:to>
                                        <p:strVal val="visible"/>
                                      </p:to>
                                    </p:set>
                                    <p:anim calcmode="lin" valueType="num">
                                      <p:cBhvr additive="base">
                                        <p:cTn id="12" dur="500" fill="hold"/>
                                        <p:tgtEl>
                                          <p:spTgt spid="141326"/>
                                        </p:tgtEl>
                                        <p:attrNameLst>
                                          <p:attrName>ppt_x</p:attrName>
                                        </p:attrNameLst>
                                      </p:cBhvr>
                                      <p:tavLst>
                                        <p:tav tm="0">
                                          <p:val>
                                            <p:strVal val="#ppt_x"/>
                                          </p:val>
                                        </p:tav>
                                        <p:tav tm="100000">
                                          <p:val>
                                            <p:strVal val="#ppt_x"/>
                                          </p:val>
                                        </p:tav>
                                      </p:tavLst>
                                    </p:anim>
                                    <p:anim calcmode="lin" valueType="num">
                                      <p:cBhvr additive="base">
                                        <p:cTn id="13" dur="500" fill="hold"/>
                                        <p:tgtEl>
                                          <p:spTgt spid="1413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25" grpId="0"/>
      <p:bldP spid="1413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ext Box 2"/>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3300"/>
                </a:solidFill>
                <a:latin typeface="Arial" charset="0"/>
                <a:cs typeface="Times New Roman" pitchFamily="18" charset="0"/>
              </a:rPr>
              <a:t>I.   Introducción a la Empresa.</a:t>
            </a:r>
          </a:p>
          <a:p>
            <a:r>
              <a:rPr lang="es-ES" sz="1000">
                <a:solidFill>
                  <a:srgbClr val="FFFF00"/>
                </a:solidFill>
                <a:latin typeface="Arial" charset="0"/>
                <a:cs typeface="Times New Roman" pitchFamily="18" charset="0"/>
              </a:rPr>
              <a:t>II.  La actividad comercial (Marketing).</a:t>
            </a:r>
          </a:p>
          <a:p>
            <a:r>
              <a:rPr lang="es-ES" sz="1000">
                <a:solidFill>
                  <a:srgbClr val="FFFF00"/>
                </a:solidFill>
                <a:latin typeface="Arial" charset="0"/>
                <a:cs typeface="Times New Roman" pitchFamily="18" charset="0"/>
              </a:rPr>
              <a:t>III. El subsistema financiero.</a:t>
            </a:r>
          </a:p>
        </p:txBody>
      </p:sp>
      <p:sp>
        <p:nvSpPr>
          <p:cNvPr id="142339" name="Text Box 3"/>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142340" name="AutoShape 4"/>
          <p:cNvSpPr>
            <a:spLocks noChangeArrowheads="1"/>
          </p:cNvSpPr>
          <p:nvPr/>
        </p:nvSpPr>
        <p:spPr bwMode="auto">
          <a:xfrm rot="5400000">
            <a:off x="609600" y="76200"/>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graphicFrame>
        <p:nvGraphicFramePr>
          <p:cNvPr id="142341" name="Object 5"/>
          <p:cNvGraphicFramePr>
            <a:graphicFrameLocks noChangeAspect="1"/>
          </p:cNvGraphicFramePr>
          <p:nvPr/>
        </p:nvGraphicFramePr>
        <p:xfrm>
          <a:off x="8001000" y="152400"/>
          <a:ext cx="914400" cy="738188"/>
        </p:xfrm>
        <a:graphic>
          <a:graphicData uri="http://schemas.openxmlformats.org/presentationml/2006/ole">
            <p:oleObj spid="_x0000_s142341" name="CorelPhotoPaint.Image.8" r:id="rId3" imgW="1574603" imgH="1269841" progId="">
              <p:embed/>
            </p:oleObj>
          </a:graphicData>
        </a:graphic>
      </p:graphicFrame>
      <p:sp>
        <p:nvSpPr>
          <p:cNvPr id="142342" name="Rectangle 6"/>
          <p:cNvSpPr>
            <a:spLocks noChangeArrowheads="1"/>
          </p:cNvSpPr>
          <p:nvPr/>
        </p:nvSpPr>
        <p:spPr bwMode="auto">
          <a:xfrm>
            <a:off x="1066800" y="981075"/>
            <a:ext cx="5160963" cy="533400"/>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ctr"/>
          <a:lstStyle/>
          <a:p>
            <a:r>
              <a:rPr lang="es-ES_tradnl" b="1">
                <a:solidFill>
                  <a:srgbClr val="FFFF00"/>
                </a:solidFill>
                <a:latin typeface="Arial" charset="0"/>
              </a:rPr>
              <a:t>2. El Entorno de la Empresa </a:t>
            </a:r>
            <a:endParaRPr lang="es-ES" b="1">
              <a:solidFill>
                <a:srgbClr val="FFFF00"/>
              </a:solidFill>
              <a:latin typeface="Arial" charset="0"/>
            </a:endParaRPr>
          </a:p>
        </p:txBody>
      </p:sp>
      <p:sp>
        <p:nvSpPr>
          <p:cNvPr id="142343" name="Line 7"/>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sp>
        <p:nvSpPr>
          <p:cNvPr id="142344" name="Rectangle 8"/>
          <p:cNvSpPr>
            <a:spLocks noChangeArrowheads="1"/>
          </p:cNvSpPr>
          <p:nvPr/>
        </p:nvSpPr>
        <p:spPr bwMode="auto">
          <a:xfrm>
            <a:off x="533400" y="1844675"/>
            <a:ext cx="3533775" cy="431800"/>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r>
              <a:rPr lang="es-ES_tradnl" sz="2000">
                <a:solidFill>
                  <a:srgbClr val="FFFF00"/>
                </a:solidFill>
                <a:latin typeface="Arial" charset="0"/>
              </a:rPr>
              <a:t>2. ENTORNO ESPECÍFICO</a:t>
            </a:r>
            <a:endParaRPr lang="es-ES" sz="2000">
              <a:solidFill>
                <a:srgbClr val="FFFF00"/>
              </a:solidFill>
              <a:latin typeface="Arial" charset="0"/>
            </a:endParaRPr>
          </a:p>
        </p:txBody>
      </p:sp>
      <p:grpSp>
        <p:nvGrpSpPr>
          <p:cNvPr id="142345" name="Group 9"/>
          <p:cNvGrpSpPr>
            <a:grpSpLocks/>
          </p:cNvGrpSpPr>
          <p:nvPr/>
        </p:nvGrpSpPr>
        <p:grpSpPr bwMode="auto">
          <a:xfrm>
            <a:off x="3419475" y="3716338"/>
            <a:ext cx="1871663" cy="1584325"/>
            <a:chOff x="2154" y="2024"/>
            <a:chExt cx="1179" cy="998"/>
          </a:xfrm>
        </p:grpSpPr>
        <p:sp>
          <p:nvSpPr>
            <p:cNvPr id="142346" name="Rectangle 10"/>
            <p:cNvSpPr>
              <a:spLocks noChangeArrowheads="1"/>
            </p:cNvSpPr>
            <p:nvPr/>
          </p:nvSpPr>
          <p:spPr bwMode="auto">
            <a:xfrm>
              <a:off x="2154" y="2024"/>
              <a:ext cx="1179" cy="998"/>
            </a:xfrm>
            <a:prstGeom prst="rect">
              <a:avLst/>
            </a:prstGeom>
            <a:noFill/>
            <a:ln w="25400">
              <a:solidFill>
                <a:srgbClr val="FFFF00"/>
              </a:solidFill>
              <a:miter lim="800000"/>
              <a:headEnd/>
              <a:tailEnd/>
            </a:ln>
            <a:effectLst/>
          </p:spPr>
          <p:txBody>
            <a:bodyPr wrap="none" anchor="ctr"/>
            <a:lstStyle/>
            <a:p>
              <a:endParaRPr lang="es-ES"/>
            </a:p>
          </p:txBody>
        </p:sp>
        <p:sp>
          <p:nvSpPr>
            <p:cNvPr id="142347" name="Rectangle 11"/>
            <p:cNvSpPr>
              <a:spLocks noChangeArrowheads="1"/>
            </p:cNvSpPr>
            <p:nvPr/>
          </p:nvSpPr>
          <p:spPr bwMode="auto">
            <a:xfrm>
              <a:off x="2267" y="2070"/>
              <a:ext cx="953" cy="544"/>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_tradnl" sz="1600">
                  <a:solidFill>
                    <a:srgbClr val="FFFF00"/>
                  </a:solidFill>
                  <a:latin typeface="Arial" charset="0"/>
                </a:rPr>
                <a:t>Competidores en el sector industrial</a:t>
              </a:r>
              <a:endParaRPr lang="es-ES" sz="1600">
                <a:solidFill>
                  <a:srgbClr val="FFFF00"/>
                </a:solidFill>
                <a:latin typeface="Arial" charset="0"/>
              </a:endParaRPr>
            </a:p>
          </p:txBody>
        </p:sp>
        <p:sp>
          <p:nvSpPr>
            <p:cNvPr id="142348" name="Rectangle 12"/>
            <p:cNvSpPr>
              <a:spLocks noChangeArrowheads="1"/>
            </p:cNvSpPr>
            <p:nvPr/>
          </p:nvSpPr>
          <p:spPr bwMode="auto">
            <a:xfrm>
              <a:off x="2267" y="2614"/>
              <a:ext cx="953" cy="317"/>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_tradnl" sz="1600" dirty="0">
                  <a:latin typeface="Arial" charset="0"/>
                </a:rPr>
                <a:t>Grado de Rivalidad</a:t>
              </a:r>
              <a:endParaRPr lang="es-ES" sz="1600" dirty="0">
                <a:latin typeface="Arial" charset="0"/>
              </a:endParaRPr>
            </a:p>
          </p:txBody>
        </p:sp>
      </p:grpSp>
      <p:grpSp>
        <p:nvGrpSpPr>
          <p:cNvPr id="142349" name="Group 13"/>
          <p:cNvGrpSpPr>
            <a:grpSpLocks/>
          </p:cNvGrpSpPr>
          <p:nvPr/>
        </p:nvGrpSpPr>
        <p:grpSpPr bwMode="auto">
          <a:xfrm>
            <a:off x="3419475" y="2276475"/>
            <a:ext cx="2233613" cy="1366838"/>
            <a:chOff x="2154" y="1434"/>
            <a:chExt cx="1407" cy="861"/>
          </a:xfrm>
        </p:grpSpPr>
        <p:grpSp>
          <p:nvGrpSpPr>
            <p:cNvPr id="142350" name="Group 14"/>
            <p:cNvGrpSpPr>
              <a:grpSpLocks/>
            </p:cNvGrpSpPr>
            <p:nvPr/>
          </p:nvGrpSpPr>
          <p:grpSpPr bwMode="auto">
            <a:xfrm>
              <a:off x="2154" y="1434"/>
              <a:ext cx="953" cy="408"/>
              <a:chOff x="3742" y="2841"/>
              <a:chExt cx="953" cy="408"/>
            </a:xfrm>
          </p:grpSpPr>
          <p:sp>
            <p:nvSpPr>
              <p:cNvPr id="142351" name="Rectangle 15"/>
              <p:cNvSpPr>
                <a:spLocks noChangeArrowheads="1"/>
              </p:cNvSpPr>
              <p:nvPr/>
            </p:nvSpPr>
            <p:spPr bwMode="auto">
              <a:xfrm>
                <a:off x="3743" y="2841"/>
                <a:ext cx="952" cy="408"/>
              </a:xfrm>
              <a:prstGeom prst="rect">
                <a:avLst/>
              </a:prstGeom>
              <a:noFill/>
              <a:ln w="25400">
                <a:solidFill>
                  <a:srgbClr val="FFFF00"/>
                </a:solidFill>
                <a:miter lim="800000"/>
                <a:headEnd/>
                <a:tailEnd/>
              </a:ln>
              <a:effectLst/>
            </p:spPr>
            <p:txBody>
              <a:bodyPr wrap="none" anchor="ctr"/>
              <a:lstStyle/>
              <a:p>
                <a:endParaRPr lang="es-ES"/>
              </a:p>
            </p:txBody>
          </p:sp>
          <p:sp>
            <p:nvSpPr>
              <p:cNvPr id="142352" name="Rectangle 16"/>
              <p:cNvSpPr>
                <a:spLocks noChangeArrowheads="1"/>
              </p:cNvSpPr>
              <p:nvPr/>
            </p:nvSpPr>
            <p:spPr bwMode="auto">
              <a:xfrm>
                <a:off x="3742" y="2932"/>
                <a:ext cx="953" cy="226"/>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_tradnl" sz="1600">
                    <a:solidFill>
                      <a:srgbClr val="FFFF00"/>
                    </a:solidFill>
                    <a:latin typeface="Arial" charset="0"/>
                  </a:rPr>
                  <a:t>Competidores Potenciales</a:t>
                </a:r>
                <a:endParaRPr lang="es-ES" sz="1600">
                  <a:solidFill>
                    <a:srgbClr val="FFFF00"/>
                  </a:solidFill>
                  <a:latin typeface="Arial" charset="0"/>
                </a:endParaRPr>
              </a:p>
            </p:txBody>
          </p:sp>
        </p:grpSp>
        <p:sp>
          <p:nvSpPr>
            <p:cNvPr id="142353" name="Rectangle 17"/>
            <p:cNvSpPr>
              <a:spLocks noChangeArrowheads="1"/>
            </p:cNvSpPr>
            <p:nvPr/>
          </p:nvSpPr>
          <p:spPr bwMode="auto">
            <a:xfrm>
              <a:off x="2608" y="1888"/>
              <a:ext cx="953" cy="317"/>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r>
                <a:rPr lang="es-ES_tradnl" sz="1600" dirty="0">
                  <a:latin typeface="Arial" charset="0"/>
                </a:rPr>
                <a:t>Barreras de entrada</a:t>
              </a:r>
              <a:endParaRPr lang="es-ES" sz="1600" dirty="0">
                <a:latin typeface="Arial" charset="0"/>
              </a:endParaRPr>
            </a:p>
          </p:txBody>
        </p:sp>
        <p:sp>
          <p:nvSpPr>
            <p:cNvPr id="142354" name="AutoShape 18"/>
            <p:cNvSpPr>
              <a:spLocks noChangeArrowheads="1"/>
            </p:cNvSpPr>
            <p:nvPr/>
          </p:nvSpPr>
          <p:spPr bwMode="auto">
            <a:xfrm rot="5400000" flipV="1">
              <a:off x="2246" y="1887"/>
              <a:ext cx="407" cy="40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vert="eaVert" wrap="none" anchor="ctr"/>
            <a:lstStyle/>
            <a:p>
              <a:pPr algn="r"/>
              <a:endParaRPr lang="es-ES"/>
            </a:p>
          </p:txBody>
        </p:sp>
      </p:grpSp>
      <p:sp>
        <p:nvSpPr>
          <p:cNvPr id="142355" name="Rectangle 19"/>
          <p:cNvSpPr>
            <a:spLocks noChangeArrowheads="1"/>
          </p:cNvSpPr>
          <p:nvPr/>
        </p:nvSpPr>
        <p:spPr bwMode="auto">
          <a:xfrm>
            <a:off x="5724525" y="1989138"/>
            <a:ext cx="2951163" cy="287337"/>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82550" indent="4763"/>
            <a:r>
              <a:rPr lang="es-ES_tradnl" sz="2000">
                <a:solidFill>
                  <a:srgbClr val="FFFF00"/>
                </a:solidFill>
                <a:latin typeface="Arial" charset="0"/>
              </a:rPr>
              <a:t>Economías de escala</a:t>
            </a:r>
            <a:endParaRPr lang="es-ES" sz="2000">
              <a:solidFill>
                <a:srgbClr val="FFFF00"/>
              </a:solidFill>
              <a:latin typeface="Arial" charset="0"/>
            </a:endParaRPr>
          </a:p>
        </p:txBody>
      </p:sp>
      <p:sp>
        <p:nvSpPr>
          <p:cNvPr id="142356" name="Rectangle 20"/>
          <p:cNvSpPr>
            <a:spLocks noChangeArrowheads="1"/>
          </p:cNvSpPr>
          <p:nvPr/>
        </p:nvSpPr>
        <p:spPr bwMode="auto">
          <a:xfrm>
            <a:off x="5724525" y="2420938"/>
            <a:ext cx="2951163" cy="4032250"/>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82550" indent="4763"/>
            <a:r>
              <a:rPr lang="es-ES_tradnl" sz="2000">
                <a:solidFill>
                  <a:srgbClr val="FFFF00"/>
                </a:solidFill>
                <a:latin typeface="Arial" charset="0"/>
              </a:rPr>
              <a:t>Diferenciación del producto</a:t>
            </a:r>
          </a:p>
          <a:p>
            <a:pPr marL="82550" indent="4763"/>
            <a:r>
              <a:rPr lang="es-ES_tradnl" sz="2000">
                <a:solidFill>
                  <a:srgbClr val="FFFF00"/>
                </a:solidFill>
                <a:latin typeface="Arial" charset="0"/>
              </a:rPr>
              <a:t>Requisitos de capital</a:t>
            </a:r>
          </a:p>
          <a:p>
            <a:pPr marL="82550" indent="4763"/>
            <a:r>
              <a:rPr lang="es-ES_tradnl" sz="2000">
                <a:solidFill>
                  <a:srgbClr val="FFFF00"/>
                </a:solidFill>
                <a:latin typeface="Arial" charset="0"/>
              </a:rPr>
              <a:t>Costes por cambio de proveedor</a:t>
            </a:r>
          </a:p>
          <a:p>
            <a:pPr marL="82550" indent="4763"/>
            <a:r>
              <a:rPr lang="es-ES_tradnl" sz="2000">
                <a:solidFill>
                  <a:srgbClr val="FFFF00"/>
                </a:solidFill>
                <a:latin typeface="Arial" charset="0"/>
              </a:rPr>
              <a:t>Acceso a los canales de distribución</a:t>
            </a:r>
          </a:p>
          <a:p>
            <a:pPr marL="82550" indent="4763"/>
            <a:r>
              <a:rPr lang="es-ES_tradnl" sz="2000">
                <a:solidFill>
                  <a:srgbClr val="FFFF00"/>
                </a:solidFill>
                <a:latin typeface="Arial" charset="0"/>
              </a:rPr>
              <a:t>Otras desventajas en costes:</a:t>
            </a:r>
          </a:p>
          <a:p>
            <a:pPr marL="452438" lvl="1" indent="-96838">
              <a:buFontTx/>
              <a:buChar char="•"/>
            </a:pPr>
            <a:r>
              <a:rPr lang="es-ES_tradnl" sz="1600">
                <a:solidFill>
                  <a:srgbClr val="FFFF00"/>
                </a:solidFill>
                <a:latin typeface="Arial" charset="0"/>
              </a:rPr>
              <a:t>Patentes</a:t>
            </a:r>
          </a:p>
          <a:p>
            <a:pPr marL="452438" lvl="1" indent="-96838">
              <a:buFontTx/>
              <a:buChar char="•"/>
            </a:pPr>
            <a:r>
              <a:rPr lang="es-ES_tradnl" sz="1600">
                <a:solidFill>
                  <a:srgbClr val="FFFF00"/>
                </a:solidFill>
                <a:latin typeface="Arial" charset="0"/>
              </a:rPr>
              <a:t>Acceso a materias primas</a:t>
            </a:r>
          </a:p>
          <a:p>
            <a:pPr marL="452438" lvl="1" indent="-96838">
              <a:buFontTx/>
              <a:buChar char="•"/>
            </a:pPr>
            <a:r>
              <a:rPr lang="es-ES_tradnl" sz="1600">
                <a:solidFill>
                  <a:srgbClr val="FFFF00"/>
                </a:solidFill>
                <a:latin typeface="Arial" charset="0"/>
              </a:rPr>
              <a:t>Subvenciones</a:t>
            </a:r>
          </a:p>
          <a:p>
            <a:pPr marL="452438" lvl="1" indent="-96838">
              <a:buFontTx/>
              <a:buChar char="•"/>
            </a:pPr>
            <a:r>
              <a:rPr lang="es-ES_tradnl" sz="1600">
                <a:solidFill>
                  <a:srgbClr val="FFFF00"/>
                </a:solidFill>
                <a:latin typeface="Arial" charset="0"/>
              </a:rPr>
              <a:t>Efecto experiencia</a:t>
            </a:r>
            <a:endParaRPr lang="es-ES_tradnl" sz="2000">
              <a:solidFill>
                <a:srgbClr val="FFFF00"/>
              </a:solidFill>
              <a:latin typeface="Arial" charset="0"/>
            </a:endParaRPr>
          </a:p>
          <a:p>
            <a:pPr marL="82550" indent="4763" algn="ctr"/>
            <a:endParaRPr lang="es-ES" sz="2000">
              <a:solidFill>
                <a:srgbClr val="FFFF00"/>
              </a:solidFill>
              <a:latin typeface="Arial" charset="0"/>
            </a:endParaRPr>
          </a:p>
        </p:txBody>
      </p:sp>
      <p:grpSp>
        <p:nvGrpSpPr>
          <p:cNvPr id="142357" name="Group 21"/>
          <p:cNvGrpSpPr>
            <a:grpSpLocks/>
          </p:cNvGrpSpPr>
          <p:nvPr/>
        </p:nvGrpSpPr>
        <p:grpSpPr bwMode="auto">
          <a:xfrm>
            <a:off x="179388" y="3500438"/>
            <a:ext cx="4679950" cy="3168650"/>
            <a:chOff x="3498" y="8257"/>
            <a:chExt cx="4863" cy="2880"/>
          </a:xfrm>
        </p:grpSpPr>
        <p:sp>
          <p:nvSpPr>
            <p:cNvPr id="142358" name="Line 22"/>
            <p:cNvSpPr>
              <a:spLocks noChangeShapeType="1"/>
            </p:cNvSpPr>
            <p:nvPr/>
          </p:nvSpPr>
          <p:spPr bwMode="auto">
            <a:xfrm>
              <a:off x="3861" y="8257"/>
              <a:ext cx="0" cy="2520"/>
            </a:xfrm>
            <a:prstGeom prst="line">
              <a:avLst/>
            </a:prstGeom>
            <a:noFill/>
            <a:ln w="25400">
              <a:solidFill>
                <a:srgbClr val="FFFF00"/>
              </a:solidFill>
              <a:round/>
              <a:headEnd/>
              <a:tailEnd/>
            </a:ln>
          </p:spPr>
          <p:txBody>
            <a:bodyPr/>
            <a:lstStyle/>
            <a:p>
              <a:endParaRPr lang="es-ES"/>
            </a:p>
          </p:txBody>
        </p:sp>
        <p:sp>
          <p:nvSpPr>
            <p:cNvPr id="142359" name="Line 23"/>
            <p:cNvSpPr>
              <a:spLocks noChangeShapeType="1"/>
            </p:cNvSpPr>
            <p:nvPr/>
          </p:nvSpPr>
          <p:spPr bwMode="auto">
            <a:xfrm>
              <a:off x="3861" y="10777"/>
              <a:ext cx="4320" cy="0"/>
            </a:xfrm>
            <a:prstGeom prst="line">
              <a:avLst/>
            </a:prstGeom>
            <a:noFill/>
            <a:ln w="25400">
              <a:solidFill>
                <a:srgbClr val="FFFF00"/>
              </a:solidFill>
              <a:round/>
              <a:headEnd/>
              <a:tailEnd/>
            </a:ln>
          </p:spPr>
          <p:txBody>
            <a:bodyPr/>
            <a:lstStyle/>
            <a:p>
              <a:endParaRPr lang="es-ES"/>
            </a:p>
          </p:txBody>
        </p:sp>
        <p:sp>
          <p:nvSpPr>
            <p:cNvPr id="142360" name="Freeform 24"/>
            <p:cNvSpPr>
              <a:spLocks/>
            </p:cNvSpPr>
            <p:nvPr/>
          </p:nvSpPr>
          <p:spPr bwMode="auto">
            <a:xfrm rot="-358173">
              <a:off x="4941" y="8257"/>
              <a:ext cx="2340" cy="2160"/>
            </a:xfrm>
            <a:custGeom>
              <a:avLst/>
              <a:gdLst/>
              <a:ahLst/>
              <a:cxnLst>
                <a:cxn ang="0">
                  <a:pos x="0" y="0"/>
                </a:cxn>
                <a:cxn ang="0">
                  <a:pos x="720" y="1440"/>
                </a:cxn>
                <a:cxn ang="0">
                  <a:pos x="2340" y="2160"/>
                </a:cxn>
              </a:cxnLst>
              <a:rect l="0" t="0" r="r" b="b"/>
              <a:pathLst>
                <a:path w="2340" h="2160">
                  <a:moveTo>
                    <a:pt x="0" y="0"/>
                  </a:moveTo>
                  <a:cubicBezTo>
                    <a:pt x="165" y="540"/>
                    <a:pt x="330" y="1080"/>
                    <a:pt x="720" y="1440"/>
                  </a:cubicBezTo>
                  <a:cubicBezTo>
                    <a:pt x="1110" y="1800"/>
                    <a:pt x="1725" y="1980"/>
                    <a:pt x="2340" y="2160"/>
                  </a:cubicBezTo>
                </a:path>
              </a:pathLst>
            </a:custGeom>
            <a:noFill/>
            <a:ln w="50800">
              <a:solidFill>
                <a:srgbClr val="FFFF00"/>
              </a:solidFill>
              <a:round/>
              <a:headEnd/>
              <a:tailEnd/>
            </a:ln>
          </p:spPr>
          <p:txBody>
            <a:bodyPr/>
            <a:lstStyle/>
            <a:p>
              <a:endParaRPr lang="es-ES"/>
            </a:p>
          </p:txBody>
        </p:sp>
        <p:sp>
          <p:nvSpPr>
            <p:cNvPr id="142361" name="Line 25"/>
            <p:cNvSpPr>
              <a:spLocks noChangeShapeType="1"/>
            </p:cNvSpPr>
            <p:nvPr/>
          </p:nvSpPr>
          <p:spPr bwMode="auto">
            <a:xfrm>
              <a:off x="3861" y="8977"/>
              <a:ext cx="1260" cy="0"/>
            </a:xfrm>
            <a:prstGeom prst="line">
              <a:avLst/>
            </a:prstGeom>
            <a:noFill/>
            <a:ln w="9525">
              <a:solidFill>
                <a:srgbClr val="FFFF00"/>
              </a:solidFill>
              <a:prstDash val="dash"/>
              <a:round/>
              <a:headEnd/>
              <a:tailEnd/>
            </a:ln>
          </p:spPr>
          <p:txBody>
            <a:bodyPr/>
            <a:lstStyle/>
            <a:p>
              <a:endParaRPr lang="es-ES"/>
            </a:p>
          </p:txBody>
        </p:sp>
        <p:sp>
          <p:nvSpPr>
            <p:cNvPr id="142362" name="Line 26"/>
            <p:cNvSpPr>
              <a:spLocks noChangeShapeType="1"/>
            </p:cNvSpPr>
            <p:nvPr/>
          </p:nvSpPr>
          <p:spPr bwMode="auto">
            <a:xfrm>
              <a:off x="5121" y="8977"/>
              <a:ext cx="0" cy="1800"/>
            </a:xfrm>
            <a:prstGeom prst="line">
              <a:avLst/>
            </a:prstGeom>
            <a:noFill/>
            <a:ln w="9525">
              <a:solidFill>
                <a:srgbClr val="FFFF00"/>
              </a:solidFill>
              <a:prstDash val="dash"/>
              <a:round/>
              <a:headEnd/>
              <a:tailEnd/>
            </a:ln>
          </p:spPr>
          <p:txBody>
            <a:bodyPr/>
            <a:lstStyle/>
            <a:p>
              <a:endParaRPr lang="es-ES"/>
            </a:p>
          </p:txBody>
        </p:sp>
        <p:sp>
          <p:nvSpPr>
            <p:cNvPr id="142363" name="Line 27"/>
            <p:cNvSpPr>
              <a:spLocks noChangeShapeType="1"/>
            </p:cNvSpPr>
            <p:nvPr/>
          </p:nvSpPr>
          <p:spPr bwMode="auto">
            <a:xfrm>
              <a:off x="3861" y="9877"/>
              <a:ext cx="1980" cy="0"/>
            </a:xfrm>
            <a:prstGeom prst="line">
              <a:avLst/>
            </a:prstGeom>
            <a:noFill/>
            <a:ln w="9525">
              <a:solidFill>
                <a:srgbClr val="FFFF00"/>
              </a:solidFill>
              <a:prstDash val="dash"/>
              <a:round/>
              <a:headEnd/>
              <a:tailEnd/>
            </a:ln>
          </p:spPr>
          <p:txBody>
            <a:bodyPr/>
            <a:lstStyle/>
            <a:p>
              <a:endParaRPr lang="es-ES"/>
            </a:p>
          </p:txBody>
        </p:sp>
        <p:sp>
          <p:nvSpPr>
            <p:cNvPr id="142364" name="Line 28"/>
            <p:cNvSpPr>
              <a:spLocks noChangeShapeType="1"/>
            </p:cNvSpPr>
            <p:nvPr/>
          </p:nvSpPr>
          <p:spPr bwMode="auto">
            <a:xfrm>
              <a:off x="5841" y="9877"/>
              <a:ext cx="0" cy="900"/>
            </a:xfrm>
            <a:prstGeom prst="line">
              <a:avLst/>
            </a:prstGeom>
            <a:noFill/>
            <a:ln w="9525">
              <a:solidFill>
                <a:srgbClr val="FFFF00"/>
              </a:solidFill>
              <a:prstDash val="dash"/>
              <a:round/>
              <a:headEnd/>
              <a:tailEnd/>
            </a:ln>
          </p:spPr>
          <p:txBody>
            <a:bodyPr/>
            <a:lstStyle/>
            <a:p>
              <a:endParaRPr lang="es-ES"/>
            </a:p>
          </p:txBody>
        </p:sp>
        <p:sp>
          <p:nvSpPr>
            <p:cNvPr id="142365" name="Text Box 29"/>
            <p:cNvSpPr txBox="1">
              <a:spLocks noChangeArrowheads="1"/>
            </p:cNvSpPr>
            <p:nvPr/>
          </p:nvSpPr>
          <p:spPr bwMode="auto">
            <a:xfrm>
              <a:off x="6021" y="10777"/>
              <a:ext cx="2340" cy="360"/>
            </a:xfrm>
            <a:prstGeom prst="rect">
              <a:avLst/>
            </a:prstGeom>
            <a:noFill/>
            <a:ln w="9525">
              <a:noFill/>
              <a:miter lim="800000"/>
              <a:headEnd/>
              <a:tailEnd/>
            </a:ln>
          </p:spPr>
          <p:txBody>
            <a:bodyPr bIns="0"/>
            <a:lstStyle/>
            <a:p>
              <a:r>
                <a:rPr lang="es-ES" sz="1200"/>
                <a:t>Unidades producidas</a:t>
              </a:r>
              <a:endParaRPr lang="es-ES"/>
            </a:p>
          </p:txBody>
        </p:sp>
        <p:sp>
          <p:nvSpPr>
            <p:cNvPr id="142366" name="Text Box 30"/>
            <p:cNvSpPr txBox="1">
              <a:spLocks noChangeArrowheads="1"/>
            </p:cNvSpPr>
            <p:nvPr/>
          </p:nvSpPr>
          <p:spPr bwMode="auto">
            <a:xfrm>
              <a:off x="3498" y="8437"/>
              <a:ext cx="360" cy="900"/>
            </a:xfrm>
            <a:prstGeom prst="rect">
              <a:avLst/>
            </a:prstGeom>
            <a:noFill/>
            <a:ln w="9525">
              <a:noFill/>
              <a:miter lim="800000"/>
              <a:headEnd/>
              <a:tailEnd/>
            </a:ln>
          </p:spPr>
          <p:txBody>
            <a:bodyPr lIns="0" bIns="0"/>
            <a:lstStyle/>
            <a:p>
              <a:r>
                <a:rPr lang="es-ES" sz="1200"/>
                <a:t>Costes</a:t>
              </a:r>
              <a:endParaRPr lang="es-ES"/>
            </a:p>
          </p:txBody>
        </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2349"/>
                                        </p:tgtEl>
                                        <p:attrNameLst>
                                          <p:attrName>style.visibility</p:attrName>
                                        </p:attrNameLst>
                                      </p:cBhvr>
                                      <p:to>
                                        <p:strVal val="visible"/>
                                      </p:to>
                                    </p:set>
                                    <p:animEffect transition="in" filter="wipe(up)">
                                      <p:cBhvr>
                                        <p:cTn id="7" dur="500"/>
                                        <p:tgtEl>
                                          <p:spTgt spid="142349"/>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2355"/>
                                        </p:tgtEl>
                                        <p:attrNameLst>
                                          <p:attrName>style.visibility</p:attrName>
                                        </p:attrNameLst>
                                      </p:cBhvr>
                                      <p:to>
                                        <p:strVal val="visible"/>
                                      </p:to>
                                    </p:set>
                                    <p:anim calcmode="lin" valueType="num">
                                      <p:cBhvr additive="base">
                                        <p:cTn id="11" dur="500" fill="hold"/>
                                        <p:tgtEl>
                                          <p:spTgt spid="142355"/>
                                        </p:tgtEl>
                                        <p:attrNameLst>
                                          <p:attrName>ppt_x</p:attrName>
                                        </p:attrNameLst>
                                      </p:cBhvr>
                                      <p:tavLst>
                                        <p:tav tm="0">
                                          <p:val>
                                            <p:strVal val="#ppt_x"/>
                                          </p:val>
                                        </p:tav>
                                        <p:tav tm="100000">
                                          <p:val>
                                            <p:strVal val="#ppt_x"/>
                                          </p:val>
                                        </p:tav>
                                      </p:tavLst>
                                    </p:anim>
                                    <p:anim calcmode="lin" valueType="num">
                                      <p:cBhvr additive="base">
                                        <p:cTn id="12" dur="500" fill="hold"/>
                                        <p:tgtEl>
                                          <p:spTgt spid="14235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2357"/>
                                        </p:tgtEl>
                                        <p:attrNameLst>
                                          <p:attrName>style.visibility</p:attrName>
                                        </p:attrNameLst>
                                      </p:cBhvr>
                                      <p:to>
                                        <p:strVal val="visible"/>
                                      </p:to>
                                    </p:set>
                                    <p:animEffect transition="in" filter="wipe(down)">
                                      <p:cBhvr>
                                        <p:cTn id="17" dur="500"/>
                                        <p:tgtEl>
                                          <p:spTgt spid="14235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42356"/>
                                        </p:tgtEl>
                                        <p:attrNameLst>
                                          <p:attrName>style.visibility</p:attrName>
                                        </p:attrNameLst>
                                      </p:cBhvr>
                                      <p:to>
                                        <p:strVal val="visible"/>
                                      </p:to>
                                    </p:set>
                                    <p:anim calcmode="lin" valueType="num">
                                      <p:cBhvr additive="base">
                                        <p:cTn id="22" dur="500" fill="hold"/>
                                        <p:tgtEl>
                                          <p:spTgt spid="142356"/>
                                        </p:tgtEl>
                                        <p:attrNameLst>
                                          <p:attrName>ppt_x</p:attrName>
                                        </p:attrNameLst>
                                      </p:cBhvr>
                                      <p:tavLst>
                                        <p:tav tm="0">
                                          <p:val>
                                            <p:strVal val="#ppt_x"/>
                                          </p:val>
                                        </p:tav>
                                        <p:tav tm="100000">
                                          <p:val>
                                            <p:strVal val="#ppt_x"/>
                                          </p:val>
                                        </p:tav>
                                      </p:tavLst>
                                    </p:anim>
                                    <p:anim calcmode="lin" valueType="num">
                                      <p:cBhvr additive="base">
                                        <p:cTn id="23" dur="500" fill="hold"/>
                                        <p:tgtEl>
                                          <p:spTgt spid="1423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55" grpId="0"/>
      <p:bldP spid="1423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3300"/>
                </a:solidFill>
                <a:latin typeface="Arial" charset="0"/>
                <a:cs typeface="Times New Roman" pitchFamily="18" charset="0"/>
              </a:rPr>
              <a:t>I.   Introducción a la Empresa.</a:t>
            </a:r>
          </a:p>
          <a:p>
            <a:r>
              <a:rPr lang="es-ES" sz="1000">
                <a:solidFill>
                  <a:srgbClr val="FFFF00"/>
                </a:solidFill>
                <a:latin typeface="Arial" charset="0"/>
                <a:cs typeface="Times New Roman" pitchFamily="18" charset="0"/>
              </a:rPr>
              <a:t>II.  La actividad comercial (Marketing).</a:t>
            </a:r>
          </a:p>
          <a:p>
            <a:r>
              <a:rPr lang="es-ES" sz="1000">
                <a:solidFill>
                  <a:srgbClr val="FFFF00"/>
                </a:solidFill>
                <a:latin typeface="Arial" charset="0"/>
                <a:cs typeface="Times New Roman" pitchFamily="18" charset="0"/>
              </a:rPr>
              <a:t>III. El subsistema financiero.</a:t>
            </a:r>
          </a:p>
        </p:txBody>
      </p:sp>
      <p:sp>
        <p:nvSpPr>
          <p:cNvPr id="143363" name="Text Box 3"/>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143364" name="AutoShape 4"/>
          <p:cNvSpPr>
            <a:spLocks noChangeArrowheads="1"/>
          </p:cNvSpPr>
          <p:nvPr/>
        </p:nvSpPr>
        <p:spPr bwMode="auto">
          <a:xfrm rot="5400000">
            <a:off x="609600" y="76200"/>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graphicFrame>
        <p:nvGraphicFramePr>
          <p:cNvPr id="143365" name="Object 5"/>
          <p:cNvGraphicFramePr>
            <a:graphicFrameLocks noChangeAspect="1"/>
          </p:cNvGraphicFramePr>
          <p:nvPr/>
        </p:nvGraphicFramePr>
        <p:xfrm>
          <a:off x="8001000" y="152400"/>
          <a:ext cx="914400" cy="738188"/>
        </p:xfrm>
        <a:graphic>
          <a:graphicData uri="http://schemas.openxmlformats.org/presentationml/2006/ole">
            <p:oleObj spid="_x0000_s143365" name="CorelPhotoPaint.Image.8" r:id="rId3" imgW="1574603" imgH="1269841" progId="">
              <p:embed/>
            </p:oleObj>
          </a:graphicData>
        </a:graphic>
      </p:graphicFrame>
      <p:sp>
        <p:nvSpPr>
          <p:cNvPr id="143366" name="Rectangle 6"/>
          <p:cNvSpPr>
            <a:spLocks noChangeArrowheads="1"/>
          </p:cNvSpPr>
          <p:nvPr/>
        </p:nvSpPr>
        <p:spPr bwMode="auto">
          <a:xfrm>
            <a:off x="1066800" y="981075"/>
            <a:ext cx="5160963" cy="533400"/>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ctr"/>
          <a:lstStyle/>
          <a:p>
            <a:r>
              <a:rPr lang="es-ES_tradnl" b="1">
                <a:solidFill>
                  <a:srgbClr val="FFFF00"/>
                </a:solidFill>
                <a:latin typeface="Arial" charset="0"/>
              </a:rPr>
              <a:t>2. El Entorno de la Empresa </a:t>
            </a:r>
            <a:endParaRPr lang="es-ES" b="1">
              <a:solidFill>
                <a:srgbClr val="FFFF00"/>
              </a:solidFill>
              <a:latin typeface="Arial" charset="0"/>
            </a:endParaRPr>
          </a:p>
        </p:txBody>
      </p:sp>
      <p:sp>
        <p:nvSpPr>
          <p:cNvPr id="143367" name="Line 7"/>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sp>
        <p:nvSpPr>
          <p:cNvPr id="143368" name="Rectangle 8"/>
          <p:cNvSpPr>
            <a:spLocks noChangeArrowheads="1"/>
          </p:cNvSpPr>
          <p:nvPr/>
        </p:nvSpPr>
        <p:spPr bwMode="auto">
          <a:xfrm>
            <a:off x="533400" y="1844675"/>
            <a:ext cx="3533775" cy="431800"/>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r>
              <a:rPr lang="es-ES_tradnl" sz="2000">
                <a:solidFill>
                  <a:srgbClr val="FFFF00"/>
                </a:solidFill>
                <a:latin typeface="Arial" charset="0"/>
              </a:rPr>
              <a:t>2. ENTORNO ESPECÍFICO</a:t>
            </a:r>
            <a:endParaRPr lang="es-ES" sz="2000">
              <a:solidFill>
                <a:srgbClr val="FFFF00"/>
              </a:solidFill>
              <a:latin typeface="Arial" charset="0"/>
            </a:endParaRPr>
          </a:p>
        </p:txBody>
      </p:sp>
      <p:grpSp>
        <p:nvGrpSpPr>
          <p:cNvPr id="143369" name="Group 9"/>
          <p:cNvGrpSpPr>
            <a:grpSpLocks/>
          </p:cNvGrpSpPr>
          <p:nvPr/>
        </p:nvGrpSpPr>
        <p:grpSpPr bwMode="auto">
          <a:xfrm>
            <a:off x="3419475" y="3716338"/>
            <a:ext cx="1871663" cy="1584325"/>
            <a:chOff x="2154" y="2024"/>
            <a:chExt cx="1179" cy="998"/>
          </a:xfrm>
        </p:grpSpPr>
        <p:sp>
          <p:nvSpPr>
            <p:cNvPr id="143370" name="Rectangle 10"/>
            <p:cNvSpPr>
              <a:spLocks noChangeArrowheads="1"/>
            </p:cNvSpPr>
            <p:nvPr/>
          </p:nvSpPr>
          <p:spPr bwMode="auto">
            <a:xfrm>
              <a:off x="2154" y="2024"/>
              <a:ext cx="1179" cy="998"/>
            </a:xfrm>
            <a:prstGeom prst="rect">
              <a:avLst/>
            </a:prstGeom>
            <a:noFill/>
            <a:ln w="25400">
              <a:solidFill>
                <a:srgbClr val="FFFF00"/>
              </a:solidFill>
              <a:miter lim="800000"/>
              <a:headEnd/>
              <a:tailEnd/>
            </a:ln>
            <a:effectLst/>
          </p:spPr>
          <p:txBody>
            <a:bodyPr wrap="none" anchor="ctr"/>
            <a:lstStyle/>
            <a:p>
              <a:endParaRPr lang="es-ES"/>
            </a:p>
          </p:txBody>
        </p:sp>
        <p:sp>
          <p:nvSpPr>
            <p:cNvPr id="143371" name="Rectangle 11"/>
            <p:cNvSpPr>
              <a:spLocks noChangeArrowheads="1"/>
            </p:cNvSpPr>
            <p:nvPr/>
          </p:nvSpPr>
          <p:spPr bwMode="auto">
            <a:xfrm>
              <a:off x="2267" y="2070"/>
              <a:ext cx="953" cy="544"/>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_tradnl" sz="1600">
                  <a:solidFill>
                    <a:srgbClr val="FFFF00"/>
                  </a:solidFill>
                  <a:latin typeface="Arial" charset="0"/>
                </a:rPr>
                <a:t>Competidores en el sector industrial</a:t>
              </a:r>
              <a:endParaRPr lang="es-ES" sz="1600">
                <a:solidFill>
                  <a:srgbClr val="FFFF00"/>
                </a:solidFill>
                <a:latin typeface="Arial" charset="0"/>
              </a:endParaRPr>
            </a:p>
          </p:txBody>
        </p:sp>
        <p:sp>
          <p:nvSpPr>
            <p:cNvPr id="143372" name="Rectangle 12"/>
            <p:cNvSpPr>
              <a:spLocks noChangeArrowheads="1"/>
            </p:cNvSpPr>
            <p:nvPr/>
          </p:nvSpPr>
          <p:spPr bwMode="auto">
            <a:xfrm>
              <a:off x="2267" y="2614"/>
              <a:ext cx="953" cy="317"/>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_tradnl" sz="1600" dirty="0">
                  <a:latin typeface="Arial" charset="0"/>
                </a:rPr>
                <a:t>Grado de Rivalidad</a:t>
              </a:r>
              <a:endParaRPr lang="es-ES" sz="1600" dirty="0">
                <a:latin typeface="Arial" charset="0"/>
              </a:endParaRPr>
            </a:p>
          </p:txBody>
        </p:sp>
      </p:grpSp>
      <p:grpSp>
        <p:nvGrpSpPr>
          <p:cNvPr id="143373" name="Group 13"/>
          <p:cNvGrpSpPr>
            <a:grpSpLocks/>
          </p:cNvGrpSpPr>
          <p:nvPr/>
        </p:nvGrpSpPr>
        <p:grpSpPr bwMode="auto">
          <a:xfrm>
            <a:off x="1908175" y="5373688"/>
            <a:ext cx="3384550" cy="1223962"/>
            <a:chOff x="1202" y="3385"/>
            <a:chExt cx="2132" cy="771"/>
          </a:xfrm>
        </p:grpSpPr>
        <p:grpSp>
          <p:nvGrpSpPr>
            <p:cNvPr id="143374" name="Group 14"/>
            <p:cNvGrpSpPr>
              <a:grpSpLocks/>
            </p:cNvGrpSpPr>
            <p:nvPr/>
          </p:nvGrpSpPr>
          <p:grpSpPr bwMode="auto">
            <a:xfrm>
              <a:off x="2381" y="3839"/>
              <a:ext cx="953" cy="317"/>
              <a:chOff x="3695" y="2251"/>
              <a:chExt cx="953" cy="317"/>
            </a:xfrm>
          </p:grpSpPr>
          <p:sp>
            <p:nvSpPr>
              <p:cNvPr id="143375" name="Rectangle 15"/>
              <p:cNvSpPr>
                <a:spLocks noChangeArrowheads="1"/>
              </p:cNvSpPr>
              <p:nvPr/>
            </p:nvSpPr>
            <p:spPr bwMode="auto">
              <a:xfrm>
                <a:off x="3696" y="2251"/>
                <a:ext cx="952" cy="317"/>
              </a:xfrm>
              <a:prstGeom prst="rect">
                <a:avLst/>
              </a:prstGeom>
              <a:noFill/>
              <a:ln w="25400">
                <a:solidFill>
                  <a:srgbClr val="FFFF00"/>
                </a:solidFill>
                <a:miter lim="800000"/>
                <a:headEnd/>
                <a:tailEnd/>
              </a:ln>
              <a:effectLst/>
            </p:spPr>
            <p:txBody>
              <a:bodyPr wrap="none" anchor="ctr"/>
              <a:lstStyle/>
              <a:p>
                <a:endParaRPr lang="es-ES"/>
              </a:p>
            </p:txBody>
          </p:sp>
          <p:sp>
            <p:nvSpPr>
              <p:cNvPr id="143376" name="Rectangle 16"/>
              <p:cNvSpPr>
                <a:spLocks noChangeArrowheads="1"/>
              </p:cNvSpPr>
              <p:nvPr/>
            </p:nvSpPr>
            <p:spPr bwMode="auto">
              <a:xfrm>
                <a:off x="3695" y="2296"/>
                <a:ext cx="953" cy="226"/>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_tradnl" sz="1600">
                    <a:solidFill>
                      <a:srgbClr val="FFFF00"/>
                    </a:solidFill>
                    <a:latin typeface="Arial" charset="0"/>
                  </a:rPr>
                  <a:t>Sustitutos</a:t>
                </a:r>
                <a:endParaRPr lang="es-ES" sz="1600">
                  <a:solidFill>
                    <a:srgbClr val="FFFF00"/>
                  </a:solidFill>
                  <a:latin typeface="Arial" charset="0"/>
                </a:endParaRPr>
              </a:p>
            </p:txBody>
          </p:sp>
        </p:grpSp>
        <p:sp>
          <p:nvSpPr>
            <p:cNvPr id="143377" name="Rectangle 17"/>
            <p:cNvSpPr>
              <a:spLocks noChangeArrowheads="1"/>
            </p:cNvSpPr>
            <p:nvPr/>
          </p:nvSpPr>
          <p:spPr bwMode="auto">
            <a:xfrm>
              <a:off x="1202" y="3430"/>
              <a:ext cx="1587" cy="318"/>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r"/>
              <a:r>
                <a:rPr lang="es-ES_tradnl" sz="1600" dirty="0">
                  <a:latin typeface="Arial" charset="0"/>
                </a:rPr>
                <a:t>Amenaza de productos o servicios sustitutivos</a:t>
              </a:r>
              <a:endParaRPr lang="es-ES" sz="1600" dirty="0">
                <a:latin typeface="Arial" charset="0"/>
              </a:endParaRPr>
            </a:p>
          </p:txBody>
        </p:sp>
        <p:sp>
          <p:nvSpPr>
            <p:cNvPr id="143378" name="AutoShape 18"/>
            <p:cNvSpPr>
              <a:spLocks noChangeArrowheads="1"/>
            </p:cNvSpPr>
            <p:nvPr/>
          </p:nvSpPr>
          <p:spPr bwMode="auto">
            <a:xfrm rot="-5400000">
              <a:off x="2836" y="3384"/>
              <a:ext cx="407" cy="40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vert="eaVert" wrap="none" anchor="ctr"/>
            <a:lstStyle/>
            <a:p>
              <a:pPr algn="r"/>
              <a:endParaRPr lang="es-ES"/>
            </a:p>
          </p:txBody>
        </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3373"/>
                                        </p:tgtEl>
                                        <p:attrNameLst>
                                          <p:attrName>style.visibility</p:attrName>
                                        </p:attrNameLst>
                                      </p:cBhvr>
                                      <p:to>
                                        <p:strVal val="visible"/>
                                      </p:to>
                                    </p:set>
                                    <p:animEffect transition="in" filter="wipe(down)">
                                      <p:cBhvr>
                                        <p:cTn id="7" dur="500"/>
                                        <p:tgtEl>
                                          <p:spTgt spid="143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3300"/>
                </a:solidFill>
                <a:latin typeface="Arial" charset="0"/>
                <a:cs typeface="Times New Roman" pitchFamily="18" charset="0"/>
              </a:rPr>
              <a:t>I.   Introducción a la Empresa.</a:t>
            </a:r>
          </a:p>
          <a:p>
            <a:r>
              <a:rPr lang="es-ES" sz="1000">
                <a:solidFill>
                  <a:srgbClr val="FFFF00"/>
                </a:solidFill>
                <a:latin typeface="Arial" charset="0"/>
                <a:cs typeface="Times New Roman" pitchFamily="18" charset="0"/>
              </a:rPr>
              <a:t>II.  La actividad comercial (Marketing).</a:t>
            </a:r>
          </a:p>
          <a:p>
            <a:r>
              <a:rPr lang="es-ES" sz="1000">
                <a:solidFill>
                  <a:srgbClr val="FFFF00"/>
                </a:solidFill>
                <a:latin typeface="Arial" charset="0"/>
                <a:cs typeface="Times New Roman" pitchFamily="18" charset="0"/>
              </a:rPr>
              <a:t>III. El subsistema financiero.</a:t>
            </a:r>
          </a:p>
        </p:txBody>
      </p:sp>
      <p:sp>
        <p:nvSpPr>
          <p:cNvPr id="144387" name="Text Box 3"/>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144388" name="AutoShape 4"/>
          <p:cNvSpPr>
            <a:spLocks noChangeArrowheads="1"/>
          </p:cNvSpPr>
          <p:nvPr/>
        </p:nvSpPr>
        <p:spPr bwMode="auto">
          <a:xfrm rot="5400000">
            <a:off x="609600" y="76200"/>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graphicFrame>
        <p:nvGraphicFramePr>
          <p:cNvPr id="144389" name="Object 5"/>
          <p:cNvGraphicFramePr>
            <a:graphicFrameLocks noChangeAspect="1"/>
          </p:cNvGraphicFramePr>
          <p:nvPr/>
        </p:nvGraphicFramePr>
        <p:xfrm>
          <a:off x="8001000" y="152400"/>
          <a:ext cx="914400" cy="738188"/>
        </p:xfrm>
        <a:graphic>
          <a:graphicData uri="http://schemas.openxmlformats.org/presentationml/2006/ole">
            <p:oleObj spid="_x0000_s144389" name="CorelPhotoPaint.Image.8" r:id="rId3" imgW="1574603" imgH="1269841" progId="">
              <p:embed/>
            </p:oleObj>
          </a:graphicData>
        </a:graphic>
      </p:graphicFrame>
      <p:sp>
        <p:nvSpPr>
          <p:cNvPr id="144390" name="Rectangle 6"/>
          <p:cNvSpPr>
            <a:spLocks noChangeArrowheads="1"/>
          </p:cNvSpPr>
          <p:nvPr/>
        </p:nvSpPr>
        <p:spPr bwMode="auto">
          <a:xfrm>
            <a:off x="1066800" y="981075"/>
            <a:ext cx="5160963" cy="533400"/>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ctr"/>
          <a:lstStyle/>
          <a:p>
            <a:r>
              <a:rPr lang="es-ES_tradnl" b="1">
                <a:solidFill>
                  <a:srgbClr val="FFFF00"/>
                </a:solidFill>
                <a:latin typeface="Arial" charset="0"/>
              </a:rPr>
              <a:t>2. El Entorno de la Empresa </a:t>
            </a:r>
            <a:endParaRPr lang="es-ES" b="1">
              <a:solidFill>
                <a:srgbClr val="FFFF00"/>
              </a:solidFill>
              <a:latin typeface="Arial" charset="0"/>
            </a:endParaRPr>
          </a:p>
        </p:txBody>
      </p:sp>
      <p:sp>
        <p:nvSpPr>
          <p:cNvPr id="144391" name="Line 7"/>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sp>
        <p:nvSpPr>
          <p:cNvPr id="144392" name="Rectangle 8"/>
          <p:cNvSpPr>
            <a:spLocks noChangeArrowheads="1"/>
          </p:cNvSpPr>
          <p:nvPr/>
        </p:nvSpPr>
        <p:spPr bwMode="auto">
          <a:xfrm>
            <a:off x="533400" y="1844675"/>
            <a:ext cx="3533775" cy="431800"/>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r>
              <a:rPr lang="es-ES_tradnl" sz="2000">
                <a:solidFill>
                  <a:srgbClr val="FFFF00"/>
                </a:solidFill>
                <a:latin typeface="Arial" charset="0"/>
              </a:rPr>
              <a:t>2. ENTORNO ESPECÍFICO</a:t>
            </a:r>
            <a:endParaRPr lang="es-ES" sz="2000">
              <a:solidFill>
                <a:srgbClr val="FFFF00"/>
              </a:solidFill>
              <a:latin typeface="Arial" charset="0"/>
            </a:endParaRPr>
          </a:p>
        </p:txBody>
      </p:sp>
      <p:grpSp>
        <p:nvGrpSpPr>
          <p:cNvPr id="144393" name="Group 9"/>
          <p:cNvGrpSpPr>
            <a:grpSpLocks/>
          </p:cNvGrpSpPr>
          <p:nvPr/>
        </p:nvGrpSpPr>
        <p:grpSpPr bwMode="auto">
          <a:xfrm>
            <a:off x="3419475" y="3716338"/>
            <a:ext cx="1871663" cy="1584325"/>
            <a:chOff x="2154" y="2024"/>
            <a:chExt cx="1179" cy="998"/>
          </a:xfrm>
        </p:grpSpPr>
        <p:sp>
          <p:nvSpPr>
            <p:cNvPr id="144394" name="Rectangle 10"/>
            <p:cNvSpPr>
              <a:spLocks noChangeArrowheads="1"/>
            </p:cNvSpPr>
            <p:nvPr/>
          </p:nvSpPr>
          <p:spPr bwMode="auto">
            <a:xfrm>
              <a:off x="2154" y="2024"/>
              <a:ext cx="1179" cy="998"/>
            </a:xfrm>
            <a:prstGeom prst="rect">
              <a:avLst/>
            </a:prstGeom>
            <a:noFill/>
            <a:ln w="25400">
              <a:solidFill>
                <a:srgbClr val="FFFF00"/>
              </a:solidFill>
              <a:miter lim="800000"/>
              <a:headEnd/>
              <a:tailEnd/>
            </a:ln>
            <a:effectLst/>
          </p:spPr>
          <p:txBody>
            <a:bodyPr wrap="none" anchor="ctr"/>
            <a:lstStyle/>
            <a:p>
              <a:endParaRPr lang="es-ES"/>
            </a:p>
          </p:txBody>
        </p:sp>
        <p:sp>
          <p:nvSpPr>
            <p:cNvPr id="144395" name="Rectangle 11"/>
            <p:cNvSpPr>
              <a:spLocks noChangeArrowheads="1"/>
            </p:cNvSpPr>
            <p:nvPr/>
          </p:nvSpPr>
          <p:spPr bwMode="auto">
            <a:xfrm>
              <a:off x="2267" y="2070"/>
              <a:ext cx="953" cy="544"/>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_tradnl" sz="1600">
                  <a:solidFill>
                    <a:srgbClr val="FFFF00"/>
                  </a:solidFill>
                  <a:latin typeface="Arial" charset="0"/>
                </a:rPr>
                <a:t>Competidores en el sector industrial</a:t>
              </a:r>
              <a:endParaRPr lang="es-ES" sz="1600">
                <a:solidFill>
                  <a:srgbClr val="FFFF00"/>
                </a:solidFill>
                <a:latin typeface="Arial" charset="0"/>
              </a:endParaRPr>
            </a:p>
          </p:txBody>
        </p:sp>
        <p:sp>
          <p:nvSpPr>
            <p:cNvPr id="144396" name="Rectangle 12"/>
            <p:cNvSpPr>
              <a:spLocks noChangeArrowheads="1"/>
            </p:cNvSpPr>
            <p:nvPr/>
          </p:nvSpPr>
          <p:spPr bwMode="auto">
            <a:xfrm>
              <a:off x="2267" y="2614"/>
              <a:ext cx="953" cy="317"/>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_tradnl" sz="1600">
                  <a:solidFill>
                    <a:srgbClr val="FF0000"/>
                  </a:solidFill>
                  <a:latin typeface="Arial" charset="0"/>
                </a:rPr>
                <a:t>Grado de Rivalidad</a:t>
              </a:r>
              <a:endParaRPr lang="es-ES" sz="1600">
                <a:solidFill>
                  <a:srgbClr val="FF0000"/>
                </a:solidFill>
                <a:latin typeface="Arial" charset="0"/>
              </a:endParaRPr>
            </a:p>
          </p:txBody>
        </p:sp>
      </p:grpSp>
      <p:grpSp>
        <p:nvGrpSpPr>
          <p:cNvPr id="144397" name="Group 13"/>
          <p:cNvGrpSpPr>
            <a:grpSpLocks/>
          </p:cNvGrpSpPr>
          <p:nvPr/>
        </p:nvGrpSpPr>
        <p:grpSpPr bwMode="auto">
          <a:xfrm>
            <a:off x="5364163" y="3716338"/>
            <a:ext cx="3025775" cy="1370012"/>
            <a:chOff x="3379" y="2341"/>
            <a:chExt cx="1906" cy="863"/>
          </a:xfrm>
        </p:grpSpPr>
        <p:grpSp>
          <p:nvGrpSpPr>
            <p:cNvPr id="144398" name="Group 14"/>
            <p:cNvGrpSpPr>
              <a:grpSpLocks/>
            </p:cNvGrpSpPr>
            <p:nvPr/>
          </p:nvGrpSpPr>
          <p:grpSpPr bwMode="auto">
            <a:xfrm>
              <a:off x="4332" y="2341"/>
              <a:ext cx="953" cy="317"/>
              <a:chOff x="974" y="2115"/>
              <a:chExt cx="953" cy="317"/>
            </a:xfrm>
          </p:grpSpPr>
          <p:sp>
            <p:nvSpPr>
              <p:cNvPr id="144399" name="Rectangle 15"/>
              <p:cNvSpPr>
                <a:spLocks noChangeArrowheads="1"/>
              </p:cNvSpPr>
              <p:nvPr/>
            </p:nvSpPr>
            <p:spPr bwMode="auto">
              <a:xfrm>
                <a:off x="975" y="2115"/>
                <a:ext cx="952" cy="317"/>
              </a:xfrm>
              <a:prstGeom prst="rect">
                <a:avLst/>
              </a:prstGeom>
              <a:noFill/>
              <a:ln w="25400">
                <a:solidFill>
                  <a:srgbClr val="FFFF00"/>
                </a:solidFill>
                <a:miter lim="800000"/>
                <a:headEnd/>
                <a:tailEnd/>
              </a:ln>
              <a:effectLst/>
            </p:spPr>
            <p:txBody>
              <a:bodyPr wrap="none" anchor="ctr"/>
              <a:lstStyle/>
              <a:p>
                <a:endParaRPr lang="es-ES"/>
              </a:p>
            </p:txBody>
          </p:sp>
          <p:sp>
            <p:nvSpPr>
              <p:cNvPr id="144400" name="Rectangle 16"/>
              <p:cNvSpPr>
                <a:spLocks noChangeArrowheads="1"/>
              </p:cNvSpPr>
              <p:nvPr/>
            </p:nvSpPr>
            <p:spPr bwMode="auto">
              <a:xfrm>
                <a:off x="974" y="2160"/>
                <a:ext cx="953" cy="226"/>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_tradnl" sz="1600">
                    <a:solidFill>
                      <a:srgbClr val="FFFF00"/>
                    </a:solidFill>
                    <a:latin typeface="Arial" charset="0"/>
                  </a:rPr>
                  <a:t>Compradores</a:t>
                </a:r>
                <a:endParaRPr lang="es-ES" sz="1600">
                  <a:solidFill>
                    <a:srgbClr val="FFFF00"/>
                  </a:solidFill>
                  <a:latin typeface="Arial" charset="0"/>
                </a:endParaRPr>
              </a:p>
            </p:txBody>
          </p:sp>
        </p:grpSp>
        <p:sp>
          <p:nvSpPr>
            <p:cNvPr id="144401" name="Rectangle 17"/>
            <p:cNvSpPr>
              <a:spLocks noChangeArrowheads="1"/>
            </p:cNvSpPr>
            <p:nvPr/>
          </p:nvSpPr>
          <p:spPr bwMode="auto">
            <a:xfrm>
              <a:off x="3515" y="2659"/>
              <a:ext cx="771" cy="545"/>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_tradnl" sz="1600">
                  <a:solidFill>
                    <a:srgbClr val="FF0000"/>
                  </a:solidFill>
                  <a:latin typeface="Arial" charset="0"/>
                </a:rPr>
                <a:t>Poder negociador de los clientes</a:t>
              </a:r>
              <a:endParaRPr lang="es-ES" sz="1600">
                <a:solidFill>
                  <a:srgbClr val="FF0000"/>
                </a:solidFill>
                <a:latin typeface="Arial" charset="0"/>
              </a:endParaRPr>
            </a:p>
          </p:txBody>
        </p:sp>
        <p:sp>
          <p:nvSpPr>
            <p:cNvPr id="144402" name="AutoShape 18"/>
            <p:cNvSpPr>
              <a:spLocks noChangeArrowheads="1"/>
            </p:cNvSpPr>
            <p:nvPr/>
          </p:nvSpPr>
          <p:spPr bwMode="auto">
            <a:xfrm flipH="1">
              <a:off x="3379" y="2387"/>
              <a:ext cx="907" cy="27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endParaRPr lang="es-ES"/>
            </a:p>
          </p:txBody>
        </p:sp>
      </p:grpSp>
      <p:sp>
        <p:nvSpPr>
          <p:cNvPr id="144403" name="Rectangle 19"/>
          <p:cNvSpPr>
            <a:spLocks noChangeArrowheads="1"/>
          </p:cNvSpPr>
          <p:nvPr/>
        </p:nvSpPr>
        <p:spPr bwMode="auto">
          <a:xfrm>
            <a:off x="323850" y="3284538"/>
            <a:ext cx="3024188" cy="2376487"/>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273050" indent="-185738">
              <a:buFontTx/>
              <a:buChar char="•"/>
            </a:pPr>
            <a:r>
              <a:rPr lang="es-ES_tradnl" sz="2000">
                <a:solidFill>
                  <a:srgbClr val="FFFF00"/>
                </a:solidFill>
                <a:latin typeface="Arial" charset="0"/>
              </a:rPr>
              <a:t>Grandes volúmenes de compra</a:t>
            </a:r>
          </a:p>
          <a:p>
            <a:pPr marL="273050" indent="-185738">
              <a:buFontTx/>
              <a:buChar char="•"/>
            </a:pPr>
            <a:r>
              <a:rPr lang="es-ES_tradnl" sz="2000">
                <a:solidFill>
                  <a:srgbClr val="FFFF00"/>
                </a:solidFill>
                <a:latin typeface="Arial" charset="0"/>
              </a:rPr>
              <a:t>Productos no diferenciados</a:t>
            </a:r>
          </a:p>
          <a:p>
            <a:pPr marL="273050" indent="-185738">
              <a:buFontTx/>
              <a:buChar char="•"/>
            </a:pPr>
            <a:r>
              <a:rPr lang="es-ES_tradnl" sz="2000">
                <a:solidFill>
                  <a:srgbClr val="FFFF00"/>
                </a:solidFill>
                <a:latin typeface="Arial" charset="0"/>
              </a:rPr>
              <a:t>Costes reducidos de cambio de proveedor</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44397"/>
                                        </p:tgtEl>
                                        <p:attrNameLst>
                                          <p:attrName>style.visibility</p:attrName>
                                        </p:attrNameLst>
                                      </p:cBhvr>
                                      <p:to>
                                        <p:strVal val="visible"/>
                                      </p:to>
                                    </p:set>
                                    <p:animEffect transition="in" filter="wipe(right)">
                                      <p:cBhvr>
                                        <p:cTn id="7" dur="500"/>
                                        <p:tgtEl>
                                          <p:spTgt spid="14439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4403"/>
                                        </p:tgtEl>
                                        <p:attrNameLst>
                                          <p:attrName>style.visibility</p:attrName>
                                        </p:attrNameLst>
                                      </p:cBhvr>
                                      <p:to>
                                        <p:strVal val="visible"/>
                                      </p:to>
                                    </p:set>
                                    <p:anim calcmode="lin" valueType="num">
                                      <p:cBhvr additive="base">
                                        <p:cTn id="11" dur="500" fill="hold"/>
                                        <p:tgtEl>
                                          <p:spTgt spid="144403"/>
                                        </p:tgtEl>
                                        <p:attrNameLst>
                                          <p:attrName>ppt_x</p:attrName>
                                        </p:attrNameLst>
                                      </p:cBhvr>
                                      <p:tavLst>
                                        <p:tav tm="0">
                                          <p:val>
                                            <p:strVal val="#ppt_x"/>
                                          </p:val>
                                        </p:tav>
                                        <p:tav tm="100000">
                                          <p:val>
                                            <p:strVal val="#ppt_x"/>
                                          </p:val>
                                        </p:tav>
                                      </p:tavLst>
                                    </p:anim>
                                    <p:anim calcmode="lin" valueType="num">
                                      <p:cBhvr additive="base">
                                        <p:cTn id="12" dur="500" fill="hold"/>
                                        <p:tgtEl>
                                          <p:spTgt spid="1444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0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2"/>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3300"/>
                </a:solidFill>
                <a:latin typeface="Arial" charset="0"/>
                <a:cs typeface="Times New Roman" pitchFamily="18" charset="0"/>
              </a:rPr>
              <a:t>I.   Introducción a la Empresa.</a:t>
            </a:r>
          </a:p>
          <a:p>
            <a:r>
              <a:rPr lang="es-ES" sz="1000">
                <a:solidFill>
                  <a:srgbClr val="FFFF00"/>
                </a:solidFill>
                <a:latin typeface="Arial" charset="0"/>
                <a:cs typeface="Times New Roman" pitchFamily="18" charset="0"/>
              </a:rPr>
              <a:t>II.  La actividad comercial (Marketing).</a:t>
            </a:r>
          </a:p>
          <a:p>
            <a:r>
              <a:rPr lang="es-ES" sz="1000">
                <a:solidFill>
                  <a:srgbClr val="FFFF00"/>
                </a:solidFill>
                <a:latin typeface="Arial" charset="0"/>
                <a:cs typeface="Times New Roman" pitchFamily="18" charset="0"/>
              </a:rPr>
              <a:t>III. El subsistema financiero.</a:t>
            </a:r>
          </a:p>
        </p:txBody>
      </p:sp>
      <p:sp>
        <p:nvSpPr>
          <p:cNvPr id="145411" name="Text Box 3"/>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145412" name="AutoShape 4"/>
          <p:cNvSpPr>
            <a:spLocks noChangeArrowheads="1"/>
          </p:cNvSpPr>
          <p:nvPr/>
        </p:nvSpPr>
        <p:spPr bwMode="auto">
          <a:xfrm rot="5400000">
            <a:off x="609600" y="76200"/>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graphicFrame>
        <p:nvGraphicFramePr>
          <p:cNvPr id="145413" name="Object 5"/>
          <p:cNvGraphicFramePr>
            <a:graphicFrameLocks noChangeAspect="1"/>
          </p:cNvGraphicFramePr>
          <p:nvPr/>
        </p:nvGraphicFramePr>
        <p:xfrm>
          <a:off x="8001000" y="152400"/>
          <a:ext cx="914400" cy="738188"/>
        </p:xfrm>
        <a:graphic>
          <a:graphicData uri="http://schemas.openxmlformats.org/presentationml/2006/ole">
            <p:oleObj spid="_x0000_s145413" name="CorelPhotoPaint.Image.8" r:id="rId3" imgW="1574603" imgH="1269841" progId="">
              <p:embed/>
            </p:oleObj>
          </a:graphicData>
        </a:graphic>
      </p:graphicFrame>
      <p:sp>
        <p:nvSpPr>
          <p:cNvPr id="145414" name="Rectangle 6"/>
          <p:cNvSpPr>
            <a:spLocks noChangeArrowheads="1"/>
          </p:cNvSpPr>
          <p:nvPr/>
        </p:nvSpPr>
        <p:spPr bwMode="auto">
          <a:xfrm>
            <a:off x="1066800" y="981075"/>
            <a:ext cx="5160963" cy="533400"/>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ctr"/>
          <a:lstStyle/>
          <a:p>
            <a:r>
              <a:rPr lang="es-ES_tradnl" b="1">
                <a:solidFill>
                  <a:srgbClr val="FFFF00"/>
                </a:solidFill>
                <a:latin typeface="Arial" charset="0"/>
              </a:rPr>
              <a:t>2. El Entorno de la Empresa </a:t>
            </a:r>
            <a:endParaRPr lang="es-ES" b="1">
              <a:solidFill>
                <a:srgbClr val="FFFF00"/>
              </a:solidFill>
              <a:latin typeface="Arial" charset="0"/>
            </a:endParaRPr>
          </a:p>
        </p:txBody>
      </p:sp>
      <p:sp>
        <p:nvSpPr>
          <p:cNvPr id="145415" name="Line 7"/>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sp>
        <p:nvSpPr>
          <p:cNvPr id="145416" name="Rectangle 8"/>
          <p:cNvSpPr>
            <a:spLocks noChangeArrowheads="1"/>
          </p:cNvSpPr>
          <p:nvPr/>
        </p:nvSpPr>
        <p:spPr bwMode="auto">
          <a:xfrm>
            <a:off x="533400" y="1844675"/>
            <a:ext cx="3533775" cy="431800"/>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r>
              <a:rPr lang="es-ES_tradnl" sz="2000">
                <a:solidFill>
                  <a:srgbClr val="FFFF00"/>
                </a:solidFill>
                <a:latin typeface="Arial" charset="0"/>
              </a:rPr>
              <a:t>2. ENTORNO ESPECÍFICO</a:t>
            </a:r>
            <a:endParaRPr lang="es-ES" sz="2000">
              <a:solidFill>
                <a:srgbClr val="FFFF00"/>
              </a:solidFill>
              <a:latin typeface="Arial" charset="0"/>
            </a:endParaRPr>
          </a:p>
        </p:txBody>
      </p:sp>
      <p:grpSp>
        <p:nvGrpSpPr>
          <p:cNvPr id="145417" name="Group 9"/>
          <p:cNvGrpSpPr>
            <a:grpSpLocks/>
          </p:cNvGrpSpPr>
          <p:nvPr/>
        </p:nvGrpSpPr>
        <p:grpSpPr bwMode="auto">
          <a:xfrm>
            <a:off x="3419475" y="3716338"/>
            <a:ext cx="1871663" cy="1584325"/>
            <a:chOff x="2154" y="2024"/>
            <a:chExt cx="1179" cy="998"/>
          </a:xfrm>
        </p:grpSpPr>
        <p:sp>
          <p:nvSpPr>
            <p:cNvPr id="145418" name="Rectangle 10"/>
            <p:cNvSpPr>
              <a:spLocks noChangeArrowheads="1"/>
            </p:cNvSpPr>
            <p:nvPr/>
          </p:nvSpPr>
          <p:spPr bwMode="auto">
            <a:xfrm>
              <a:off x="2154" y="2024"/>
              <a:ext cx="1179" cy="998"/>
            </a:xfrm>
            <a:prstGeom prst="rect">
              <a:avLst/>
            </a:prstGeom>
            <a:noFill/>
            <a:ln w="25400">
              <a:solidFill>
                <a:srgbClr val="FFFF00"/>
              </a:solidFill>
              <a:miter lim="800000"/>
              <a:headEnd/>
              <a:tailEnd/>
            </a:ln>
            <a:effectLst/>
          </p:spPr>
          <p:txBody>
            <a:bodyPr wrap="none" anchor="ctr"/>
            <a:lstStyle/>
            <a:p>
              <a:endParaRPr lang="es-ES"/>
            </a:p>
          </p:txBody>
        </p:sp>
        <p:sp>
          <p:nvSpPr>
            <p:cNvPr id="145419" name="Rectangle 11"/>
            <p:cNvSpPr>
              <a:spLocks noChangeArrowheads="1"/>
            </p:cNvSpPr>
            <p:nvPr/>
          </p:nvSpPr>
          <p:spPr bwMode="auto">
            <a:xfrm>
              <a:off x="2267" y="2070"/>
              <a:ext cx="953" cy="544"/>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_tradnl" sz="1600">
                  <a:solidFill>
                    <a:srgbClr val="FFFF00"/>
                  </a:solidFill>
                  <a:latin typeface="Arial" charset="0"/>
                </a:rPr>
                <a:t>Competidores en el sector industrial</a:t>
              </a:r>
              <a:endParaRPr lang="es-ES" sz="1600">
                <a:solidFill>
                  <a:srgbClr val="FFFF00"/>
                </a:solidFill>
                <a:latin typeface="Arial" charset="0"/>
              </a:endParaRPr>
            </a:p>
          </p:txBody>
        </p:sp>
        <p:sp>
          <p:nvSpPr>
            <p:cNvPr id="145420" name="Rectangle 12"/>
            <p:cNvSpPr>
              <a:spLocks noChangeArrowheads="1"/>
            </p:cNvSpPr>
            <p:nvPr/>
          </p:nvSpPr>
          <p:spPr bwMode="auto">
            <a:xfrm>
              <a:off x="2267" y="2614"/>
              <a:ext cx="953" cy="317"/>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_tradnl" sz="1600">
                  <a:solidFill>
                    <a:srgbClr val="FF0000"/>
                  </a:solidFill>
                  <a:latin typeface="Arial" charset="0"/>
                </a:rPr>
                <a:t>Grado de Rivalidad</a:t>
              </a:r>
              <a:endParaRPr lang="es-ES" sz="1600">
                <a:solidFill>
                  <a:srgbClr val="FF0000"/>
                </a:solidFill>
                <a:latin typeface="Arial" charset="0"/>
              </a:endParaRPr>
            </a:p>
          </p:txBody>
        </p:sp>
      </p:grpSp>
      <p:grpSp>
        <p:nvGrpSpPr>
          <p:cNvPr id="145421" name="Group 13"/>
          <p:cNvGrpSpPr>
            <a:grpSpLocks/>
          </p:cNvGrpSpPr>
          <p:nvPr/>
        </p:nvGrpSpPr>
        <p:grpSpPr bwMode="auto">
          <a:xfrm>
            <a:off x="323850" y="3500438"/>
            <a:ext cx="3024188" cy="1441450"/>
            <a:chOff x="204" y="2205"/>
            <a:chExt cx="1905" cy="908"/>
          </a:xfrm>
        </p:grpSpPr>
        <p:sp>
          <p:nvSpPr>
            <p:cNvPr id="145422" name="Rectangle 14"/>
            <p:cNvSpPr>
              <a:spLocks noChangeArrowheads="1"/>
            </p:cNvSpPr>
            <p:nvPr/>
          </p:nvSpPr>
          <p:spPr bwMode="auto">
            <a:xfrm>
              <a:off x="1247" y="2205"/>
              <a:ext cx="862" cy="590"/>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_tradnl" sz="1600">
                  <a:solidFill>
                    <a:srgbClr val="FF0000"/>
                  </a:solidFill>
                  <a:latin typeface="Arial" charset="0"/>
                </a:rPr>
                <a:t>Poder negociador de los proveedores</a:t>
              </a:r>
              <a:endParaRPr lang="es-ES" sz="1600">
                <a:solidFill>
                  <a:srgbClr val="FF0000"/>
                </a:solidFill>
                <a:latin typeface="Arial" charset="0"/>
              </a:endParaRPr>
            </a:p>
          </p:txBody>
        </p:sp>
        <p:grpSp>
          <p:nvGrpSpPr>
            <p:cNvPr id="145423" name="Group 15"/>
            <p:cNvGrpSpPr>
              <a:grpSpLocks/>
            </p:cNvGrpSpPr>
            <p:nvPr/>
          </p:nvGrpSpPr>
          <p:grpSpPr bwMode="auto">
            <a:xfrm>
              <a:off x="204" y="2795"/>
              <a:ext cx="953" cy="317"/>
              <a:chOff x="3696" y="1661"/>
              <a:chExt cx="953" cy="317"/>
            </a:xfrm>
          </p:grpSpPr>
          <p:sp>
            <p:nvSpPr>
              <p:cNvPr id="145424" name="Rectangle 16"/>
              <p:cNvSpPr>
                <a:spLocks noChangeArrowheads="1"/>
              </p:cNvSpPr>
              <p:nvPr/>
            </p:nvSpPr>
            <p:spPr bwMode="auto">
              <a:xfrm>
                <a:off x="3697" y="1661"/>
                <a:ext cx="952" cy="317"/>
              </a:xfrm>
              <a:prstGeom prst="rect">
                <a:avLst/>
              </a:prstGeom>
              <a:noFill/>
              <a:ln w="25400">
                <a:solidFill>
                  <a:srgbClr val="FFFF00"/>
                </a:solidFill>
                <a:miter lim="800000"/>
                <a:headEnd/>
                <a:tailEnd/>
              </a:ln>
              <a:effectLst/>
            </p:spPr>
            <p:txBody>
              <a:bodyPr wrap="none" anchor="ctr"/>
              <a:lstStyle/>
              <a:p>
                <a:endParaRPr lang="es-ES"/>
              </a:p>
            </p:txBody>
          </p:sp>
          <p:sp>
            <p:nvSpPr>
              <p:cNvPr id="145425" name="Rectangle 17"/>
              <p:cNvSpPr>
                <a:spLocks noChangeArrowheads="1"/>
              </p:cNvSpPr>
              <p:nvPr/>
            </p:nvSpPr>
            <p:spPr bwMode="auto">
              <a:xfrm>
                <a:off x="3696" y="1706"/>
                <a:ext cx="953" cy="226"/>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_tradnl" sz="1600">
                    <a:solidFill>
                      <a:srgbClr val="FFFF00"/>
                    </a:solidFill>
                    <a:latin typeface="Arial" charset="0"/>
                  </a:rPr>
                  <a:t>Proveedores</a:t>
                </a:r>
                <a:endParaRPr lang="es-ES" sz="1600">
                  <a:solidFill>
                    <a:srgbClr val="FFFF00"/>
                  </a:solidFill>
                  <a:latin typeface="Arial" charset="0"/>
                </a:endParaRPr>
              </a:p>
            </p:txBody>
          </p:sp>
        </p:grpSp>
        <p:sp>
          <p:nvSpPr>
            <p:cNvPr id="145426" name="AutoShape 18"/>
            <p:cNvSpPr>
              <a:spLocks noChangeArrowheads="1"/>
            </p:cNvSpPr>
            <p:nvPr/>
          </p:nvSpPr>
          <p:spPr bwMode="auto">
            <a:xfrm>
              <a:off x="1202" y="2840"/>
              <a:ext cx="907" cy="27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endParaRPr lang="es-ES"/>
            </a:p>
          </p:txBody>
        </p:sp>
      </p:grpSp>
      <p:sp>
        <p:nvSpPr>
          <p:cNvPr id="145427" name="Rectangle 19"/>
          <p:cNvSpPr>
            <a:spLocks noChangeArrowheads="1"/>
          </p:cNvSpPr>
          <p:nvPr/>
        </p:nvSpPr>
        <p:spPr bwMode="auto">
          <a:xfrm>
            <a:off x="5580063" y="2276475"/>
            <a:ext cx="3384550" cy="3889375"/>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273050" indent="-185738">
              <a:buFontTx/>
              <a:buChar char="•"/>
            </a:pPr>
            <a:r>
              <a:rPr lang="es-ES_tradnl" sz="2000">
                <a:solidFill>
                  <a:srgbClr val="FFFF00"/>
                </a:solidFill>
                <a:latin typeface="Arial" charset="0"/>
              </a:rPr>
              <a:t>Pocas empresas en el sector</a:t>
            </a:r>
          </a:p>
          <a:p>
            <a:pPr marL="273050" indent="-185738">
              <a:buFontTx/>
              <a:buChar char="•"/>
            </a:pPr>
            <a:r>
              <a:rPr lang="es-ES_tradnl" sz="2000">
                <a:solidFill>
                  <a:srgbClr val="FFFF00"/>
                </a:solidFill>
                <a:latin typeface="Arial" charset="0"/>
              </a:rPr>
              <a:t>No hay productos sustitutivos</a:t>
            </a:r>
          </a:p>
          <a:p>
            <a:pPr marL="273050" indent="-185738">
              <a:buFontTx/>
              <a:buChar char="•"/>
            </a:pPr>
            <a:r>
              <a:rPr lang="es-ES_tradnl" sz="2000">
                <a:solidFill>
                  <a:srgbClr val="FFFF00"/>
                </a:solidFill>
                <a:latin typeface="Arial" charset="0"/>
              </a:rPr>
              <a:t>La empresa no es un cliente importante</a:t>
            </a:r>
          </a:p>
          <a:p>
            <a:pPr marL="273050" indent="-185738">
              <a:buFontTx/>
              <a:buChar char="•"/>
            </a:pPr>
            <a:r>
              <a:rPr lang="es-ES_tradnl" sz="2000">
                <a:solidFill>
                  <a:srgbClr val="FFFF00"/>
                </a:solidFill>
                <a:latin typeface="Arial" charset="0"/>
              </a:rPr>
              <a:t>Productos diferenciados</a:t>
            </a:r>
          </a:p>
          <a:p>
            <a:pPr marL="273050" indent="-185738">
              <a:buFontTx/>
              <a:buChar char="•"/>
            </a:pPr>
            <a:r>
              <a:rPr lang="es-ES_tradnl" sz="2000">
                <a:solidFill>
                  <a:srgbClr val="FFFF00"/>
                </a:solidFill>
                <a:latin typeface="Arial" charset="0"/>
              </a:rPr>
              <a:t>Elevados costes de cambio de proveedor</a:t>
            </a:r>
          </a:p>
          <a:p>
            <a:pPr marL="273050" indent="-185738">
              <a:buFontTx/>
              <a:buChar char="•"/>
            </a:pPr>
            <a:r>
              <a:rPr lang="es-ES_tradnl" sz="2000">
                <a:solidFill>
                  <a:srgbClr val="FFFF00"/>
                </a:solidFill>
                <a:latin typeface="Arial" charset="0"/>
              </a:rPr>
              <a:t>Producto importante para el comprador</a:t>
            </a:r>
            <a:endParaRPr lang="es-ES" sz="2000">
              <a:solidFill>
                <a:srgbClr val="FFFF00"/>
              </a:solidFill>
              <a:latin typeface="Arial"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5421"/>
                                        </p:tgtEl>
                                        <p:attrNameLst>
                                          <p:attrName>style.visibility</p:attrName>
                                        </p:attrNameLst>
                                      </p:cBhvr>
                                      <p:to>
                                        <p:strVal val="visible"/>
                                      </p:to>
                                    </p:set>
                                    <p:animEffect transition="in" filter="wipe(left)">
                                      <p:cBhvr>
                                        <p:cTn id="7" dur="500"/>
                                        <p:tgtEl>
                                          <p:spTgt spid="14542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5427"/>
                                        </p:tgtEl>
                                        <p:attrNameLst>
                                          <p:attrName>style.visibility</p:attrName>
                                        </p:attrNameLst>
                                      </p:cBhvr>
                                      <p:to>
                                        <p:strVal val="visible"/>
                                      </p:to>
                                    </p:set>
                                    <p:anim calcmode="lin" valueType="num">
                                      <p:cBhvr additive="base">
                                        <p:cTn id="11" dur="500" fill="hold"/>
                                        <p:tgtEl>
                                          <p:spTgt spid="145427"/>
                                        </p:tgtEl>
                                        <p:attrNameLst>
                                          <p:attrName>ppt_x</p:attrName>
                                        </p:attrNameLst>
                                      </p:cBhvr>
                                      <p:tavLst>
                                        <p:tav tm="0">
                                          <p:val>
                                            <p:strVal val="#ppt_x"/>
                                          </p:val>
                                        </p:tav>
                                        <p:tav tm="100000">
                                          <p:val>
                                            <p:strVal val="#ppt_x"/>
                                          </p:val>
                                        </p:tav>
                                      </p:tavLst>
                                    </p:anim>
                                    <p:anim calcmode="lin" valueType="num">
                                      <p:cBhvr additive="base">
                                        <p:cTn id="12" dur="500" fill="hold"/>
                                        <p:tgtEl>
                                          <p:spTgt spid="1454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ext Box 2"/>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3300"/>
                </a:solidFill>
                <a:latin typeface="Arial" charset="0"/>
                <a:cs typeface="Times New Roman" pitchFamily="18" charset="0"/>
              </a:rPr>
              <a:t>I.   Introducción a la Empresa.</a:t>
            </a:r>
          </a:p>
          <a:p>
            <a:r>
              <a:rPr lang="es-ES" sz="1000">
                <a:solidFill>
                  <a:srgbClr val="FFFF00"/>
                </a:solidFill>
                <a:latin typeface="Arial" charset="0"/>
                <a:cs typeface="Times New Roman" pitchFamily="18" charset="0"/>
              </a:rPr>
              <a:t>II.  La actividad comercial (Marketing).</a:t>
            </a:r>
          </a:p>
          <a:p>
            <a:r>
              <a:rPr lang="es-ES" sz="1000">
                <a:solidFill>
                  <a:srgbClr val="FFFF00"/>
                </a:solidFill>
                <a:latin typeface="Arial" charset="0"/>
                <a:cs typeface="Times New Roman" pitchFamily="18" charset="0"/>
              </a:rPr>
              <a:t>III. El subsistema financiero.</a:t>
            </a:r>
          </a:p>
        </p:txBody>
      </p:sp>
      <p:sp>
        <p:nvSpPr>
          <p:cNvPr id="146435" name="Text Box 3"/>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146436" name="AutoShape 4"/>
          <p:cNvSpPr>
            <a:spLocks noChangeArrowheads="1"/>
          </p:cNvSpPr>
          <p:nvPr/>
        </p:nvSpPr>
        <p:spPr bwMode="auto">
          <a:xfrm rot="5400000">
            <a:off x="609600" y="76200"/>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sp>
        <p:nvSpPr>
          <p:cNvPr id="146437" name="Rectangle 5"/>
          <p:cNvSpPr>
            <a:spLocks noGrp="1" noChangeArrowheads="1"/>
          </p:cNvSpPr>
          <p:nvPr>
            <p:ph type="title" idx="4294967295"/>
          </p:nvPr>
        </p:nvSpPr>
        <p:spPr>
          <a:xfrm>
            <a:off x="1066800" y="981075"/>
            <a:ext cx="5160963" cy="533400"/>
          </a:xfrm>
          <a:effectLst>
            <a:outerShdw dist="35921" dir="2700000" algn="ctr" rotWithShape="0">
              <a:schemeClr val="bg2"/>
            </a:outerShdw>
          </a:effectLst>
        </p:spPr>
        <p:txBody>
          <a:bodyPr/>
          <a:lstStyle/>
          <a:p>
            <a:r>
              <a:rPr lang="es-ES_tradnl" sz="2400" b="1">
                <a:solidFill>
                  <a:srgbClr val="FFFF00"/>
                </a:solidFill>
                <a:latin typeface="Arial" charset="0"/>
              </a:rPr>
              <a:t>3. Competitividad y Estrategia </a:t>
            </a:r>
            <a:endParaRPr lang="es-ES" sz="2400" b="1">
              <a:solidFill>
                <a:srgbClr val="FFFF00"/>
              </a:solidFill>
              <a:latin typeface="Arial" charset="0"/>
            </a:endParaRPr>
          </a:p>
        </p:txBody>
      </p:sp>
      <p:sp>
        <p:nvSpPr>
          <p:cNvPr id="146438" name="Line 6"/>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sp>
        <p:nvSpPr>
          <p:cNvPr id="146439" name="Rectangle 7"/>
          <p:cNvSpPr>
            <a:spLocks noChangeArrowheads="1"/>
          </p:cNvSpPr>
          <p:nvPr/>
        </p:nvSpPr>
        <p:spPr bwMode="auto">
          <a:xfrm>
            <a:off x="1252538" y="1700213"/>
            <a:ext cx="5191125" cy="431800"/>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r>
              <a:rPr lang="es-ES_tradnl" sz="2000">
                <a:solidFill>
                  <a:srgbClr val="FFFF00"/>
                </a:solidFill>
                <a:latin typeface="Arial" charset="0"/>
              </a:rPr>
              <a:t>ESTRATEGIA EMPRESARIAL</a:t>
            </a:r>
            <a:endParaRPr lang="es-ES" sz="2000">
              <a:solidFill>
                <a:srgbClr val="FFFF00"/>
              </a:solidFill>
              <a:latin typeface="Arial" charset="0"/>
            </a:endParaRPr>
          </a:p>
        </p:txBody>
      </p:sp>
      <p:graphicFrame>
        <p:nvGraphicFramePr>
          <p:cNvPr id="146440" name="Object 8"/>
          <p:cNvGraphicFramePr>
            <a:graphicFrameLocks noChangeAspect="1"/>
          </p:cNvGraphicFramePr>
          <p:nvPr/>
        </p:nvGraphicFramePr>
        <p:xfrm>
          <a:off x="8001000" y="152400"/>
          <a:ext cx="914400" cy="738188"/>
        </p:xfrm>
        <a:graphic>
          <a:graphicData uri="http://schemas.openxmlformats.org/presentationml/2006/ole">
            <p:oleObj spid="_x0000_s146440" name="CorelPhotoPaint.Image.8" r:id="rId3" imgW="1574603" imgH="1269841" progId="">
              <p:embed/>
            </p:oleObj>
          </a:graphicData>
        </a:graphic>
      </p:graphicFrame>
      <p:sp>
        <p:nvSpPr>
          <p:cNvPr id="146441" name="Rectangle 9"/>
          <p:cNvSpPr>
            <a:spLocks noChangeArrowheads="1"/>
          </p:cNvSpPr>
          <p:nvPr/>
        </p:nvSpPr>
        <p:spPr bwMode="auto">
          <a:xfrm>
            <a:off x="971550" y="2205038"/>
            <a:ext cx="7704138" cy="1944687"/>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92075" indent="-3175"/>
            <a:r>
              <a:rPr lang="es-ES_tradnl" sz="2000">
                <a:solidFill>
                  <a:srgbClr val="FFFF00"/>
                </a:solidFill>
                <a:latin typeface="Arial" charset="0"/>
              </a:rPr>
              <a:t>Acción defensiva u ofensiva para crear una posición defendible frente a las fuerzas que amenazan su desempeño. Establece un vínculo entre la empresa y el entorno, y se materializa en: </a:t>
            </a:r>
          </a:p>
          <a:p>
            <a:pPr marL="92075" indent="-3175"/>
            <a:endParaRPr lang="es-ES_tradnl" sz="2000">
              <a:solidFill>
                <a:srgbClr val="FFFF00"/>
              </a:solidFill>
              <a:latin typeface="Arial" charset="0"/>
            </a:endParaRPr>
          </a:p>
          <a:p>
            <a:pPr marL="92075" indent="-3175">
              <a:buFontTx/>
              <a:buChar char="•"/>
            </a:pPr>
            <a:r>
              <a:rPr lang="es-ES_tradnl" sz="2000">
                <a:solidFill>
                  <a:srgbClr val="FFFF00"/>
                </a:solidFill>
                <a:latin typeface="Arial" charset="0"/>
              </a:rPr>
              <a:t> Selección del ámbito de actuación y del negocio</a:t>
            </a:r>
          </a:p>
          <a:p>
            <a:pPr marL="92075" indent="-3175">
              <a:buFontTx/>
              <a:buChar char="•"/>
            </a:pPr>
            <a:r>
              <a:rPr lang="es-ES" sz="2000">
                <a:solidFill>
                  <a:srgbClr val="FFFF00"/>
                </a:solidFill>
                <a:latin typeface="Arial" charset="0"/>
              </a:rPr>
              <a:t> Forma de competir en el mercado</a:t>
            </a:r>
          </a:p>
        </p:txBody>
      </p:sp>
      <p:sp>
        <p:nvSpPr>
          <p:cNvPr id="146442" name="Rectangle 10"/>
          <p:cNvSpPr>
            <a:spLocks noChangeArrowheads="1"/>
          </p:cNvSpPr>
          <p:nvPr/>
        </p:nvSpPr>
        <p:spPr bwMode="auto">
          <a:xfrm>
            <a:off x="900113" y="4579938"/>
            <a:ext cx="7704137" cy="1944687"/>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92075" indent="-3175"/>
            <a:r>
              <a:rPr lang="es-ES_tradnl" sz="2000">
                <a:solidFill>
                  <a:srgbClr val="FFFF00"/>
                </a:solidFill>
                <a:latin typeface="Arial" charset="0"/>
              </a:rPr>
              <a:t>En empresas multidimensionales (con muchos departamentos), se puede dividir en: </a:t>
            </a:r>
          </a:p>
          <a:p>
            <a:pPr marL="92075" indent="-3175"/>
            <a:endParaRPr lang="es-ES_tradnl" sz="2000">
              <a:solidFill>
                <a:srgbClr val="FFFF00"/>
              </a:solidFill>
              <a:latin typeface="Arial" charset="0"/>
            </a:endParaRPr>
          </a:p>
          <a:p>
            <a:pPr marL="92075" indent="-3175">
              <a:buFontTx/>
              <a:buChar char="•"/>
            </a:pPr>
            <a:r>
              <a:rPr lang="es-ES_tradnl" sz="2000">
                <a:solidFill>
                  <a:srgbClr val="FFFF00"/>
                </a:solidFill>
                <a:latin typeface="Arial" charset="0"/>
              </a:rPr>
              <a:t> Estrategia CORPORATIVA             Decisiones ESTRATÉGICAS</a:t>
            </a:r>
          </a:p>
          <a:p>
            <a:pPr marL="92075" indent="-3175">
              <a:buFontTx/>
              <a:buChar char="•"/>
            </a:pPr>
            <a:r>
              <a:rPr lang="es-ES" sz="2000">
                <a:solidFill>
                  <a:srgbClr val="FFFF00"/>
                </a:solidFill>
                <a:latin typeface="Arial" charset="0"/>
              </a:rPr>
              <a:t> Estrategia COMPETITIVA               Decisiones TÁCTICAS</a:t>
            </a:r>
          </a:p>
          <a:p>
            <a:pPr marL="92075" indent="-3175">
              <a:buFontTx/>
              <a:buChar char="•"/>
            </a:pPr>
            <a:r>
              <a:rPr lang="es-ES" sz="2000">
                <a:solidFill>
                  <a:srgbClr val="FFFF00"/>
                </a:solidFill>
                <a:latin typeface="Arial" charset="0"/>
              </a:rPr>
              <a:t> Estrategia FUNCIONAL                   Decisiones OPERATIVAS</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46438"/>
                                        </p:tgtEl>
                                        <p:attrNameLst>
                                          <p:attrName>style.visibility</p:attrName>
                                        </p:attrNameLst>
                                      </p:cBhvr>
                                      <p:to>
                                        <p:strVal val="visible"/>
                                      </p:to>
                                    </p:set>
                                    <p:anim calcmode="lin" valueType="num">
                                      <p:cBhvr additive="base">
                                        <p:cTn id="7" dur="500" fill="hold"/>
                                        <p:tgtEl>
                                          <p:spTgt spid="146438"/>
                                        </p:tgtEl>
                                        <p:attrNameLst>
                                          <p:attrName>ppt_x</p:attrName>
                                        </p:attrNameLst>
                                      </p:cBhvr>
                                      <p:tavLst>
                                        <p:tav tm="0">
                                          <p:val>
                                            <p:strVal val="1+#ppt_w/2"/>
                                          </p:val>
                                        </p:tav>
                                        <p:tav tm="100000">
                                          <p:val>
                                            <p:strVal val="#ppt_x"/>
                                          </p:val>
                                        </p:tav>
                                      </p:tavLst>
                                    </p:anim>
                                    <p:anim calcmode="lin" valueType="num">
                                      <p:cBhvr additive="base">
                                        <p:cTn id="8" dur="500" fill="hold"/>
                                        <p:tgtEl>
                                          <p:spTgt spid="14643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6437"/>
                                        </p:tgtEl>
                                        <p:attrNameLst>
                                          <p:attrName>style.visibility</p:attrName>
                                        </p:attrNameLst>
                                      </p:cBhvr>
                                      <p:to>
                                        <p:strVal val="visible"/>
                                      </p:to>
                                    </p:set>
                                    <p:anim calcmode="lin" valueType="num">
                                      <p:cBhvr additive="base">
                                        <p:cTn id="11" dur="500" fill="hold"/>
                                        <p:tgtEl>
                                          <p:spTgt spid="146437"/>
                                        </p:tgtEl>
                                        <p:attrNameLst>
                                          <p:attrName>ppt_x</p:attrName>
                                        </p:attrNameLst>
                                      </p:cBhvr>
                                      <p:tavLst>
                                        <p:tav tm="0">
                                          <p:val>
                                            <p:strVal val="1+#ppt_w/2"/>
                                          </p:val>
                                        </p:tav>
                                        <p:tav tm="100000">
                                          <p:val>
                                            <p:strVal val="#ppt_x"/>
                                          </p:val>
                                        </p:tav>
                                      </p:tavLst>
                                    </p:anim>
                                    <p:anim calcmode="lin" valueType="num">
                                      <p:cBhvr additive="base">
                                        <p:cTn id="12" dur="500" fill="hold"/>
                                        <p:tgtEl>
                                          <p:spTgt spid="14643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46439"/>
                                        </p:tgtEl>
                                        <p:attrNameLst>
                                          <p:attrName>style.visibility</p:attrName>
                                        </p:attrNameLst>
                                      </p:cBhvr>
                                      <p:to>
                                        <p:strVal val="visible"/>
                                      </p:to>
                                    </p:set>
                                    <p:anim calcmode="lin" valueType="num">
                                      <p:cBhvr additive="base">
                                        <p:cTn id="16" dur="500" fill="hold"/>
                                        <p:tgtEl>
                                          <p:spTgt spid="146439"/>
                                        </p:tgtEl>
                                        <p:attrNameLst>
                                          <p:attrName>ppt_x</p:attrName>
                                        </p:attrNameLst>
                                      </p:cBhvr>
                                      <p:tavLst>
                                        <p:tav tm="0">
                                          <p:val>
                                            <p:strVal val="#ppt_x"/>
                                          </p:val>
                                        </p:tav>
                                        <p:tav tm="100000">
                                          <p:val>
                                            <p:strVal val="#ppt_x"/>
                                          </p:val>
                                        </p:tav>
                                      </p:tavLst>
                                    </p:anim>
                                    <p:anim calcmode="lin" valueType="num">
                                      <p:cBhvr additive="base">
                                        <p:cTn id="17" dur="500" fill="hold"/>
                                        <p:tgtEl>
                                          <p:spTgt spid="146439"/>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146441"/>
                                        </p:tgtEl>
                                        <p:attrNameLst>
                                          <p:attrName>style.visibility</p:attrName>
                                        </p:attrNameLst>
                                      </p:cBhvr>
                                      <p:to>
                                        <p:strVal val="visible"/>
                                      </p:to>
                                    </p:set>
                                    <p:anim calcmode="lin" valueType="num">
                                      <p:cBhvr additive="base">
                                        <p:cTn id="21" dur="500" fill="hold"/>
                                        <p:tgtEl>
                                          <p:spTgt spid="146441"/>
                                        </p:tgtEl>
                                        <p:attrNameLst>
                                          <p:attrName>ppt_x</p:attrName>
                                        </p:attrNameLst>
                                      </p:cBhvr>
                                      <p:tavLst>
                                        <p:tav tm="0">
                                          <p:val>
                                            <p:strVal val="#ppt_x"/>
                                          </p:val>
                                        </p:tav>
                                        <p:tav tm="100000">
                                          <p:val>
                                            <p:strVal val="#ppt_x"/>
                                          </p:val>
                                        </p:tav>
                                      </p:tavLst>
                                    </p:anim>
                                    <p:anim calcmode="lin" valueType="num">
                                      <p:cBhvr additive="base">
                                        <p:cTn id="22" dur="500" fill="hold"/>
                                        <p:tgtEl>
                                          <p:spTgt spid="14644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6442"/>
                                        </p:tgtEl>
                                        <p:attrNameLst>
                                          <p:attrName>style.visibility</p:attrName>
                                        </p:attrNameLst>
                                      </p:cBhvr>
                                      <p:to>
                                        <p:strVal val="visible"/>
                                      </p:to>
                                    </p:set>
                                    <p:anim calcmode="lin" valueType="num">
                                      <p:cBhvr additive="base">
                                        <p:cTn id="27" dur="500" fill="hold"/>
                                        <p:tgtEl>
                                          <p:spTgt spid="146442"/>
                                        </p:tgtEl>
                                        <p:attrNameLst>
                                          <p:attrName>ppt_x</p:attrName>
                                        </p:attrNameLst>
                                      </p:cBhvr>
                                      <p:tavLst>
                                        <p:tav tm="0">
                                          <p:val>
                                            <p:strVal val="#ppt_x"/>
                                          </p:val>
                                        </p:tav>
                                        <p:tav tm="100000">
                                          <p:val>
                                            <p:strVal val="#ppt_x"/>
                                          </p:val>
                                        </p:tav>
                                      </p:tavLst>
                                    </p:anim>
                                    <p:anim calcmode="lin" valueType="num">
                                      <p:cBhvr additive="base">
                                        <p:cTn id="28" dur="500" fill="hold"/>
                                        <p:tgtEl>
                                          <p:spTgt spid="1464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p:bldP spid="146438" grpId="0" animBg="1"/>
      <p:bldP spid="146439" grpId="0" autoUpdateAnimBg="0"/>
      <p:bldP spid="146441" grpId="0"/>
      <p:bldP spid="1464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3300"/>
                </a:solidFill>
                <a:latin typeface="Arial" charset="0"/>
                <a:cs typeface="Times New Roman" pitchFamily="18" charset="0"/>
              </a:rPr>
              <a:t>I.   Introducción a la Empresa.</a:t>
            </a:r>
          </a:p>
          <a:p>
            <a:r>
              <a:rPr lang="es-ES" sz="1000">
                <a:solidFill>
                  <a:srgbClr val="FFFF00"/>
                </a:solidFill>
                <a:latin typeface="Arial" charset="0"/>
                <a:cs typeface="Times New Roman" pitchFamily="18" charset="0"/>
              </a:rPr>
              <a:t>II.  La actividad comercial (Marketing).</a:t>
            </a:r>
          </a:p>
          <a:p>
            <a:r>
              <a:rPr lang="es-ES" sz="1000">
                <a:solidFill>
                  <a:srgbClr val="FFFF00"/>
                </a:solidFill>
                <a:latin typeface="Arial" charset="0"/>
                <a:cs typeface="Times New Roman" pitchFamily="18" charset="0"/>
              </a:rPr>
              <a:t>III. El subsistema financiero.</a:t>
            </a:r>
          </a:p>
        </p:txBody>
      </p:sp>
      <p:sp>
        <p:nvSpPr>
          <p:cNvPr id="147459" name="Text Box 3"/>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147460" name="AutoShape 4"/>
          <p:cNvSpPr>
            <a:spLocks noChangeArrowheads="1"/>
          </p:cNvSpPr>
          <p:nvPr/>
        </p:nvSpPr>
        <p:spPr bwMode="auto">
          <a:xfrm rot="5400000">
            <a:off x="609600" y="76200"/>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sp>
        <p:nvSpPr>
          <p:cNvPr id="147461" name="Rectangle 5"/>
          <p:cNvSpPr>
            <a:spLocks noGrp="1" noChangeArrowheads="1"/>
          </p:cNvSpPr>
          <p:nvPr>
            <p:ph type="title" idx="4294967295"/>
          </p:nvPr>
        </p:nvSpPr>
        <p:spPr>
          <a:xfrm>
            <a:off x="1066800" y="981075"/>
            <a:ext cx="5160963" cy="533400"/>
          </a:xfrm>
          <a:effectLst>
            <a:outerShdw dist="35921" dir="2700000" algn="ctr" rotWithShape="0">
              <a:schemeClr val="bg2"/>
            </a:outerShdw>
          </a:effectLst>
        </p:spPr>
        <p:txBody>
          <a:bodyPr/>
          <a:lstStyle/>
          <a:p>
            <a:r>
              <a:rPr lang="es-ES_tradnl" sz="2400" b="1">
                <a:solidFill>
                  <a:srgbClr val="FFFF00"/>
                </a:solidFill>
                <a:latin typeface="Arial" charset="0"/>
              </a:rPr>
              <a:t>3. Competitividad y Estrategia </a:t>
            </a:r>
            <a:endParaRPr lang="es-ES" sz="2400" b="1">
              <a:solidFill>
                <a:srgbClr val="FFFF00"/>
              </a:solidFill>
              <a:latin typeface="Arial" charset="0"/>
            </a:endParaRPr>
          </a:p>
        </p:txBody>
      </p:sp>
      <p:sp>
        <p:nvSpPr>
          <p:cNvPr id="147462" name="Line 6"/>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sp>
        <p:nvSpPr>
          <p:cNvPr id="147463" name="Rectangle 7"/>
          <p:cNvSpPr>
            <a:spLocks noChangeArrowheads="1"/>
          </p:cNvSpPr>
          <p:nvPr/>
        </p:nvSpPr>
        <p:spPr bwMode="auto">
          <a:xfrm>
            <a:off x="1252538" y="1628775"/>
            <a:ext cx="5191125" cy="431800"/>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r>
              <a:rPr lang="es-ES_tradnl" sz="2000">
                <a:solidFill>
                  <a:srgbClr val="FFFF00"/>
                </a:solidFill>
                <a:latin typeface="Arial" charset="0"/>
              </a:rPr>
              <a:t>ESTRATEGIA CORPORATIVA</a:t>
            </a:r>
            <a:endParaRPr lang="es-ES" sz="2000">
              <a:solidFill>
                <a:srgbClr val="FFFF00"/>
              </a:solidFill>
              <a:latin typeface="Arial" charset="0"/>
            </a:endParaRPr>
          </a:p>
        </p:txBody>
      </p:sp>
      <p:graphicFrame>
        <p:nvGraphicFramePr>
          <p:cNvPr id="147464" name="Object 8"/>
          <p:cNvGraphicFramePr>
            <a:graphicFrameLocks noChangeAspect="1"/>
          </p:cNvGraphicFramePr>
          <p:nvPr/>
        </p:nvGraphicFramePr>
        <p:xfrm>
          <a:off x="8001000" y="152400"/>
          <a:ext cx="914400" cy="738188"/>
        </p:xfrm>
        <a:graphic>
          <a:graphicData uri="http://schemas.openxmlformats.org/presentationml/2006/ole">
            <p:oleObj spid="_x0000_s147464" name="CorelPhotoPaint.Image.8" r:id="rId3" imgW="1574603" imgH="1269841" progId="">
              <p:embed/>
            </p:oleObj>
          </a:graphicData>
        </a:graphic>
      </p:graphicFrame>
      <p:sp>
        <p:nvSpPr>
          <p:cNvPr id="147465" name="Rectangle 9"/>
          <p:cNvSpPr>
            <a:spLocks noChangeArrowheads="1"/>
          </p:cNvSpPr>
          <p:nvPr/>
        </p:nvSpPr>
        <p:spPr bwMode="auto">
          <a:xfrm>
            <a:off x="900113" y="2060575"/>
            <a:ext cx="7704137" cy="2519363"/>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92075" indent="-3175"/>
            <a:r>
              <a:rPr lang="es-ES_tradnl" sz="2000">
                <a:solidFill>
                  <a:srgbClr val="FFFF00"/>
                </a:solidFill>
                <a:latin typeface="Arial" charset="0"/>
              </a:rPr>
              <a:t>Determinar las actuaciones necesarias para obtener una ventaja competitiva mediante la selección y dirección de una combinación de negocios. Se busca:</a:t>
            </a:r>
          </a:p>
          <a:p>
            <a:pPr marL="92075" indent="-3175"/>
            <a:endParaRPr lang="es-ES_tradnl" sz="2000">
              <a:solidFill>
                <a:srgbClr val="FFFF00"/>
              </a:solidFill>
              <a:latin typeface="Arial" charset="0"/>
            </a:endParaRPr>
          </a:p>
          <a:p>
            <a:pPr marL="92075" indent="-3175">
              <a:buFontTx/>
              <a:buChar char="•"/>
            </a:pPr>
            <a:r>
              <a:rPr lang="es-ES_tradnl" sz="2000">
                <a:solidFill>
                  <a:srgbClr val="FFFF00"/>
                </a:solidFill>
                <a:latin typeface="Arial" charset="0"/>
              </a:rPr>
              <a:t> Administrar correctamente los negocios.</a:t>
            </a:r>
          </a:p>
          <a:p>
            <a:pPr marL="92075" indent="-3175">
              <a:buFontTx/>
              <a:buChar char="•"/>
            </a:pPr>
            <a:r>
              <a:rPr lang="es-ES" sz="2000">
                <a:solidFill>
                  <a:srgbClr val="FFFF00"/>
                </a:solidFill>
                <a:latin typeface="Arial" charset="0"/>
              </a:rPr>
              <a:t> Apoyar las actuaciones de estos negocios en el mercado.</a:t>
            </a:r>
          </a:p>
          <a:p>
            <a:pPr marL="92075" indent="-3175">
              <a:buFontTx/>
              <a:buChar char="•"/>
            </a:pPr>
            <a:r>
              <a:rPr lang="es-ES" sz="2000">
                <a:solidFill>
                  <a:srgbClr val="FFFF00"/>
                </a:solidFill>
                <a:latin typeface="Arial" charset="0"/>
              </a:rPr>
              <a:t> Buscar sinergias entre los negocios.</a:t>
            </a:r>
          </a:p>
          <a:p>
            <a:pPr marL="92075" indent="-3175">
              <a:buFontTx/>
              <a:buChar char="•"/>
            </a:pPr>
            <a:r>
              <a:rPr lang="es-ES" sz="2000">
                <a:solidFill>
                  <a:srgbClr val="FFFF00"/>
                </a:solidFill>
                <a:latin typeface="Arial" charset="0"/>
              </a:rPr>
              <a:t> Obtener y distribuir los recursos entre los negocios.</a:t>
            </a:r>
          </a:p>
        </p:txBody>
      </p:sp>
      <p:sp>
        <p:nvSpPr>
          <p:cNvPr id="147466" name="Rectangle 10"/>
          <p:cNvSpPr>
            <a:spLocks noChangeArrowheads="1"/>
          </p:cNvSpPr>
          <p:nvPr/>
        </p:nvSpPr>
        <p:spPr bwMode="auto">
          <a:xfrm>
            <a:off x="900113" y="4797425"/>
            <a:ext cx="7704137" cy="1944688"/>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92075" indent="-3175"/>
            <a:r>
              <a:rPr lang="es-ES_tradnl" sz="2000">
                <a:solidFill>
                  <a:srgbClr val="FFFF00"/>
                </a:solidFill>
                <a:latin typeface="Arial" charset="0"/>
              </a:rPr>
              <a:t>Empresa Especializada (concentra sus esfuerzos en una única línea de productos o servicios), puede CRECER: </a:t>
            </a:r>
          </a:p>
          <a:p>
            <a:pPr marL="92075" indent="-3175"/>
            <a:endParaRPr lang="es-ES_tradnl" sz="2000">
              <a:solidFill>
                <a:srgbClr val="FFFF00"/>
              </a:solidFill>
              <a:latin typeface="Arial" charset="0"/>
            </a:endParaRPr>
          </a:p>
          <a:p>
            <a:pPr marL="92075" indent="-3175">
              <a:buFontTx/>
              <a:buChar char="•"/>
            </a:pPr>
            <a:r>
              <a:rPr lang="es-ES_tradnl" sz="2000">
                <a:solidFill>
                  <a:srgbClr val="FFFF00"/>
                </a:solidFill>
                <a:latin typeface="Arial" charset="0"/>
              </a:rPr>
              <a:t> DIVERSIFICACIÓN (relacionada o no relacionada)</a:t>
            </a:r>
          </a:p>
          <a:p>
            <a:pPr marL="92075" indent="-3175">
              <a:buFontTx/>
              <a:buChar char="•"/>
            </a:pPr>
            <a:r>
              <a:rPr lang="es-ES" sz="2000">
                <a:solidFill>
                  <a:srgbClr val="FFFF00"/>
                </a:solidFill>
                <a:latin typeface="Arial" charset="0"/>
              </a:rPr>
              <a:t> INTEGRACIÓN VERTICAL</a:t>
            </a:r>
          </a:p>
          <a:p>
            <a:pPr marL="92075" indent="-3175">
              <a:buFontTx/>
              <a:buChar char="•"/>
            </a:pPr>
            <a:r>
              <a:rPr lang="es-ES" sz="2000">
                <a:solidFill>
                  <a:srgbClr val="FFFF00"/>
                </a:solidFill>
                <a:latin typeface="Arial" charset="0"/>
              </a:rPr>
              <a:t> INTERNACIONALIZACIÓN</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47462"/>
                                        </p:tgtEl>
                                        <p:attrNameLst>
                                          <p:attrName>style.visibility</p:attrName>
                                        </p:attrNameLst>
                                      </p:cBhvr>
                                      <p:to>
                                        <p:strVal val="visible"/>
                                      </p:to>
                                    </p:set>
                                    <p:anim calcmode="lin" valueType="num">
                                      <p:cBhvr additive="base">
                                        <p:cTn id="7" dur="500" fill="hold"/>
                                        <p:tgtEl>
                                          <p:spTgt spid="147462"/>
                                        </p:tgtEl>
                                        <p:attrNameLst>
                                          <p:attrName>ppt_x</p:attrName>
                                        </p:attrNameLst>
                                      </p:cBhvr>
                                      <p:tavLst>
                                        <p:tav tm="0">
                                          <p:val>
                                            <p:strVal val="1+#ppt_w/2"/>
                                          </p:val>
                                        </p:tav>
                                        <p:tav tm="100000">
                                          <p:val>
                                            <p:strVal val="#ppt_x"/>
                                          </p:val>
                                        </p:tav>
                                      </p:tavLst>
                                    </p:anim>
                                    <p:anim calcmode="lin" valueType="num">
                                      <p:cBhvr additive="base">
                                        <p:cTn id="8" dur="500" fill="hold"/>
                                        <p:tgtEl>
                                          <p:spTgt spid="14746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7461"/>
                                        </p:tgtEl>
                                        <p:attrNameLst>
                                          <p:attrName>style.visibility</p:attrName>
                                        </p:attrNameLst>
                                      </p:cBhvr>
                                      <p:to>
                                        <p:strVal val="visible"/>
                                      </p:to>
                                    </p:set>
                                    <p:anim calcmode="lin" valueType="num">
                                      <p:cBhvr additive="base">
                                        <p:cTn id="11" dur="500" fill="hold"/>
                                        <p:tgtEl>
                                          <p:spTgt spid="147461"/>
                                        </p:tgtEl>
                                        <p:attrNameLst>
                                          <p:attrName>ppt_x</p:attrName>
                                        </p:attrNameLst>
                                      </p:cBhvr>
                                      <p:tavLst>
                                        <p:tav tm="0">
                                          <p:val>
                                            <p:strVal val="1+#ppt_w/2"/>
                                          </p:val>
                                        </p:tav>
                                        <p:tav tm="100000">
                                          <p:val>
                                            <p:strVal val="#ppt_x"/>
                                          </p:val>
                                        </p:tav>
                                      </p:tavLst>
                                    </p:anim>
                                    <p:anim calcmode="lin" valueType="num">
                                      <p:cBhvr additive="base">
                                        <p:cTn id="12" dur="500" fill="hold"/>
                                        <p:tgtEl>
                                          <p:spTgt spid="14746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47463"/>
                                        </p:tgtEl>
                                        <p:attrNameLst>
                                          <p:attrName>style.visibility</p:attrName>
                                        </p:attrNameLst>
                                      </p:cBhvr>
                                      <p:to>
                                        <p:strVal val="visible"/>
                                      </p:to>
                                    </p:set>
                                    <p:anim calcmode="lin" valueType="num">
                                      <p:cBhvr additive="base">
                                        <p:cTn id="16" dur="500" fill="hold"/>
                                        <p:tgtEl>
                                          <p:spTgt spid="147463"/>
                                        </p:tgtEl>
                                        <p:attrNameLst>
                                          <p:attrName>ppt_x</p:attrName>
                                        </p:attrNameLst>
                                      </p:cBhvr>
                                      <p:tavLst>
                                        <p:tav tm="0">
                                          <p:val>
                                            <p:strVal val="#ppt_x"/>
                                          </p:val>
                                        </p:tav>
                                        <p:tav tm="100000">
                                          <p:val>
                                            <p:strVal val="#ppt_x"/>
                                          </p:val>
                                        </p:tav>
                                      </p:tavLst>
                                    </p:anim>
                                    <p:anim calcmode="lin" valueType="num">
                                      <p:cBhvr additive="base">
                                        <p:cTn id="17" dur="500" fill="hold"/>
                                        <p:tgtEl>
                                          <p:spTgt spid="14746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147465"/>
                                        </p:tgtEl>
                                        <p:attrNameLst>
                                          <p:attrName>style.visibility</p:attrName>
                                        </p:attrNameLst>
                                      </p:cBhvr>
                                      <p:to>
                                        <p:strVal val="visible"/>
                                      </p:to>
                                    </p:set>
                                    <p:anim calcmode="lin" valueType="num">
                                      <p:cBhvr additive="base">
                                        <p:cTn id="21" dur="500" fill="hold"/>
                                        <p:tgtEl>
                                          <p:spTgt spid="147465"/>
                                        </p:tgtEl>
                                        <p:attrNameLst>
                                          <p:attrName>ppt_x</p:attrName>
                                        </p:attrNameLst>
                                      </p:cBhvr>
                                      <p:tavLst>
                                        <p:tav tm="0">
                                          <p:val>
                                            <p:strVal val="#ppt_x"/>
                                          </p:val>
                                        </p:tav>
                                        <p:tav tm="100000">
                                          <p:val>
                                            <p:strVal val="#ppt_x"/>
                                          </p:val>
                                        </p:tav>
                                      </p:tavLst>
                                    </p:anim>
                                    <p:anim calcmode="lin" valueType="num">
                                      <p:cBhvr additive="base">
                                        <p:cTn id="22" dur="500" fill="hold"/>
                                        <p:tgtEl>
                                          <p:spTgt spid="14746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7466"/>
                                        </p:tgtEl>
                                        <p:attrNameLst>
                                          <p:attrName>style.visibility</p:attrName>
                                        </p:attrNameLst>
                                      </p:cBhvr>
                                      <p:to>
                                        <p:strVal val="visible"/>
                                      </p:to>
                                    </p:set>
                                    <p:anim calcmode="lin" valueType="num">
                                      <p:cBhvr additive="base">
                                        <p:cTn id="27" dur="500" fill="hold"/>
                                        <p:tgtEl>
                                          <p:spTgt spid="147466"/>
                                        </p:tgtEl>
                                        <p:attrNameLst>
                                          <p:attrName>ppt_x</p:attrName>
                                        </p:attrNameLst>
                                      </p:cBhvr>
                                      <p:tavLst>
                                        <p:tav tm="0">
                                          <p:val>
                                            <p:strVal val="#ppt_x"/>
                                          </p:val>
                                        </p:tav>
                                        <p:tav tm="100000">
                                          <p:val>
                                            <p:strVal val="#ppt_x"/>
                                          </p:val>
                                        </p:tav>
                                      </p:tavLst>
                                    </p:anim>
                                    <p:anim calcmode="lin" valueType="num">
                                      <p:cBhvr additive="base">
                                        <p:cTn id="28" dur="500" fill="hold"/>
                                        <p:tgtEl>
                                          <p:spTgt spid="1474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1" grpId="0"/>
      <p:bldP spid="147462" grpId="0" animBg="1"/>
      <p:bldP spid="147463" grpId="0" autoUpdateAnimBg="0"/>
      <p:bldP spid="147465" grpId="0"/>
      <p:bldP spid="14746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ext Box 2"/>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3300"/>
                </a:solidFill>
                <a:latin typeface="Arial" charset="0"/>
                <a:cs typeface="Times New Roman" pitchFamily="18" charset="0"/>
              </a:rPr>
              <a:t>I.   Introducción a la Empresa.</a:t>
            </a:r>
          </a:p>
          <a:p>
            <a:r>
              <a:rPr lang="es-ES" sz="1000">
                <a:solidFill>
                  <a:srgbClr val="FFFF00"/>
                </a:solidFill>
                <a:latin typeface="Arial" charset="0"/>
                <a:cs typeface="Times New Roman" pitchFamily="18" charset="0"/>
              </a:rPr>
              <a:t>II.  La actividad comercial (Marketing).</a:t>
            </a:r>
          </a:p>
          <a:p>
            <a:r>
              <a:rPr lang="es-ES" sz="1000">
                <a:solidFill>
                  <a:srgbClr val="FFFF00"/>
                </a:solidFill>
                <a:latin typeface="Arial" charset="0"/>
                <a:cs typeface="Times New Roman" pitchFamily="18" charset="0"/>
              </a:rPr>
              <a:t>III. El subsistema financiero.</a:t>
            </a:r>
          </a:p>
        </p:txBody>
      </p:sp>
      <p:sp>
        <p:nvSpPr>
          <p:cNvPr id="148483" name="Text Box 3"/>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148484" name="AutoShape 4"/>
          <p:cNvSpPr>
            <a:spLocks noChangeArrowheads="1"/>
          </p:cNvSpPr>
          <p:nvPr/>
        </p:nvSpPr>
        <p:spPr bwMode="auto">
          <a:xfrm rot="5400000">
            <a:off x="609600" y="76200"/>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graphicFrame>
        <p:nvGraphicFramePr>
          <p:cNvPr id="148485" name="Object 5"/>
          <p:cNvGraphicFramePr>
            <a:graphicFrameLocks noChangeAspect="1"/>
          </p:cNvGraphicFramePr>
          <p:nvPr/>
        </p:nvGraphicFramePr>
        <p:xfrm>
          <a:off x="8001000" y="152400"/>
          <a:ext cx="914400" cy="738188"/>
        </p:xfrm>
        <a:graphic>
          <a:graphicData uri="http://schemas.openxmlformats.org/presentationml/2006/ole">
            <p:oleObj spid="_x0000_s148485" name="CorelPhotoPaint.Image.8" r:id="rId3" imgW="1574603" imgH="1269841" progId="">
              <p:embed/>
            </p:oleObj>
          </a:graphicData>
        </a:graphic>
      </p:graphicFrame>
      <p:sp>
        <p:nvSpPr>
          <p:cNvPr id="148486" name="Rectangle 6"/>
          <p:cNvSpPr>
            <a:spLocks noChangeArrowheads="1"/>
          </p:cNvSpPr>
          <p:nvPr/>
        </p:nvSpPr>
        <p:spPr bwMode="auto">
          <a:xfrm>
            <a:off x="1066800" y="981075"/>
            <a:ext cx="5160963" cy="533400"/>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ctr"/>
          <a:lstStyle/>
          <a:p>
            <a:r>
              <a:rPr lang="es-ES_tradnl" b="1">
                <a:solidFill>
                  <a:srgbClr val="FFFF00"/>
                </a:solidFill>
                <a:latin typeface="Arial" charset="0"/>
              </a:rPr>
              <a:t>3. Competitividad y Estrategia </a:t>
            </a:r>
            <a:endParaRPr lang="es-ES" b="1">
              <a:solidFill>
                <a:srgbClr val="FFFF00"/>
              </a:solidFill>
              <a:latin typeface="Arial" charset="0"/>
            </a:endParaRPr>
          </a:p>
        </p:txBody>
      </p:sp>
      <p:sp>
        <p:nvSpPr>
          <p:cNvPr id="148487" name="Line 7"/>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sp>
        <p:nvSpPr>
          <p:cNvPr id="148488" name="Rectangle 8"/>
          <p:cNvSpPr>
            <a:spLocks noChangeArrowheads="1"/>
          </p:cNvSpPr>
          <p:nvPr/>
        </p:nvSpPr>
        <p:spPr bwMode="auto">
          <a:xfrm>
            <a:off x="1252538" y="2060575"/>
            <a:ext cx="5624512" cy="361950"/>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r>
              <a:rPr lang="es-ES" sz="2000">
                <a:solidFill>
                  <a:srgbClr val="FFFF00"/>
                </a:solidFill>
                <a:latin typeface="Arial" charset="0"/>
              </a:rPr>
              <a:t>ESTRATEGIA COMPETITIVA</a:t>
            </a:r>
          </a:p>
        </p:txBody>
      </p:sp>
      <p:sp>
        <p:nvSpPr>
          <p:cNvPr id="148489" name="Rectangle 9"/>
          <p:cNvSpPr>
            <a:spLocks noChangeArrowheads="1"/>
          </p:cNvSpPr>
          <p:nvPr/>
        </p:nvSpPr>
        <p:spPr bwMode="auto">
          <a:xfrm>
            <a:off x="900113" y="2636838"/>
            <a:ext cx="7704137" cy="3024187"/>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92075" indent="-3175"/>
            <a:r>
              <a:rPr lang="es-ES_tradnl" sz="2000">
                <a:solidFill>
                  <a:srgbClr val="FFFF00"/>
                </a:solidFill>
                <a:latin typeface="Arial" charset="0"/>
              </a:rPr>
              <a:t>Cómo crear y reforzar la competitividad a largo plazo de un negocio. Debe centrarse en:</a:t>
            </a:r>
          </a:p>
          <a:p>
            <a:pPr marL="92075" indent="-3175"/>
            <a:endParaRPr lang="es-ES_tradnl" sz="2000">
              <a:solidFill>
                <a:srgbClr val="FFFF00"/>
              </a:solidFill>
              <a:latin typeface="Arial" charset="0"/>
            </a:endParaRPr>
          </a:p>
          <a:p>
            <a:pPr marL="92075" indent="-3175">
              <a:buFontTx/>
              <a:buChar char="•"/>
            </a:pPr>
            <a:r>
              <a:rPr lang="es-ES_tradnl" sz="2000">
                <a:solidFill>
                  <a:srgbClr val="FFFF00"/>
                </a:solidFill>
                <a:latin typeface="Arial" charset="0"/>
              </a:rPr>
              <a:t> Determinar el alcance del negocio.</a:t>
            </a:r>
          </a:p>
          <a:p>
            <a:pPr marL="92075" indent="-3175">
              <a:buFontTx/>
              <a:buChar char="•"/>
            </a:pPr>
            <a:r>
              <a:rPr lang="es-ES" sz="2000">
                <a:solidFill>
                  <a:srgbClr val="FFFF00"/>
                </a:solidFill>
                <a:latin typeface="Arial" charset="0"/>
              </a:rPr>
              <a:t> Responder a los cambios en el entorno intentando adelantarse.</a:t>
            </a:r>
          </a:p>
          <a:p>
            <a:pPr marL="92075" indent="-3175">
              <a:buFontTx/>
              <a:buChar char="•"/>
            </a:pPr>
            <a:r>
              <a:rPr lang="es-ES" sz="2000">
                <a:solidFill>
                  <a:srgbClr val="FFFF00"/>
                </a:solidFill>
                <a:latin typeface="Arial" charset="0"/>
              </a:rPr>
              <a:t> Lograr que las funciones proporcionen sinergias y apoyen la estrategia de negocio.</a:t>
            </a:r>
          </a:p>
          <a:p>
            <a:pPr marL="92075" indent="-3175">
              <a:buFontTx/>
              <a:buChar char="•"/>
            </a:pPr>
            <a:r>
              <a:rPr lang="es-ES" sz="2000">
                <a:solidFill>
                  <a:srgbClr val="FFFF00"/>
                </a:solidFill>
                <a:latin typeface="Arial" charset="0"/>
              </a:rPr>
              <a:t> Desplegar los recursos necesarios para la consecución de ventajas competitivas.</a:t>
            </a: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8488"/>
                                        </p:tgtEl>
                                        <p:attrNameLst>
                                          <p:attrName>style.visibility</p:attrName>
                                        </p:attrNameLst>
                                      </p:cBhvr>
                                      <p:to>
                                        <p:strVal val="visible"/>
                                      </p:to>
                                    </p:set>
                                    <p:anim calcmode="lin" valueType="num">
                                      <p:cBhvr additive="base">
                                        <p:cTn id="7" dur="500" fill="hold"/>
                                        <p:tgtEl>
                                          <p:spTgt spid="148488"/>
                                        </p:tgtEl>
                                        <p:attrNameLst>
                                          <p:attrName>ppt_x</p:attrName>
                                        </p:attrNameLst>
                                      </p:cBhvr>
                                      <p:tavLst>
                                        <p:tav tm="0">
                                          <p:val>
                                            <p:strVal val="#ppt_x"/>
                                          </p:val>
                                        </p:tav>
                                        <p:tav tm="100000">
                                          <p:val>
                                            <p:strVal val="#ppt_x"/>
                                          </p:val>
                                        </p:tav>
                                      </p:tavLst>
                                    </p:anim>
                                    <p:anim calcmode="lin" valueType="num">
                                      <p:cBhvr additive="base">
                                        <p:cTn id="8" dur="500" fill="hold"/>
                                        <p:tgtEl>
                                          <p:spTgt spid="14848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48489"/>
                                        </p:tgtEl>
                                        <p:attrNameLst>
                                          <p:attrName>style.visibility</p:attrName>
                                        </p:attrNameLst>
                                      </p:cBhvr>
                                      <p:to>
                                        <p:strVal val="visible"/>
                                      </p:to>
                                    </p:set>
                                    <p:anim calcmode="lin" valueType="num">
                                      <p:cBhvr additive="base">
                                        <p:cTn id="12" dur="500" fill="hold"/>
                                        <p:tgtEl>
                                          <p:spTgt spid="148489"/>
                                        </p:tgtEl>
                                        <p:attrNameLst>
                                          <p:attrName>ppt_x</p:attrName>
                                        </p:attrNameLst>
                                      </p:cBhvr>
                                      <p:tavLst>
                                        <p:tav tm="0">
                                          <p:val>
                                            <p:strVal val="#ppt_x"/>
                                          </p:val>
                                        </p:tav>
                                        <p:tav tm="100000">
                                          <p:val>
                                            <p:strVal val="#ppt_x"/>
                                          </p:val>
                                        </p:tav>
                                      </p:tavLst>
                                    </p:anim>
                                    <p:anim calcmode="lin" valueType="num">
                                      <p:cBhvr additive="base">
                                        <p:cTn id="13" dur="500" fill="hold"/>
                                        <p:tgtEl>
                                          <p:spTgt spid="1484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8" grpId="0" autoUpdateAnimBg="0"/>
      <p:bldP spid="14848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3300"/>
                </a:solidFill>
                <a:latin typeface="Arial" charset="0"/>
                <a:cs typeface="Times New Roman" pitchFamily="18" charset="0"/>
              </a:rPr>
              <a:t>I.   Introducción a la Empresa.</a:t>
            </a:r>
          </a:p>
          <a:p>
            <a:r>
              <a:rPr lang="es-ES" sz="1000">
                <a:solidFill>
                  <a:srgbClr val="FFFF00"/>
                </a:solidFill>
                <a:latin typeface="Arial" charset="0"/>
                <a:cs typeface="Times New Roman" pitchFamily="18" charset="0"/>
              </a:rPr>
              <a:t>II.  La actividad comercial (Marketing).</a:t>
            </a:r>
          </a:p>
          <a:p>
            <a:r>
              <a:rPr lang="es-ES" sz="1000">
                <a:solidFill>
                  <a:srgbClr val="FFFF00"/>
                </a:solidFill>
                <a:latin typeface="Arial" charset="0"/>
                <a:cs typeface="Times New Roman" pitchFamily="18" charset="0"/>
              </a:rPr>
              <a:t>III. El subsistema financiero.</a:t>
            </a:r>
          </a:p>
        </p:txBody>
      </p:sp>
      <p:sp>
        <p:nvSpPr>
          <p:cNvPr id="149507" name="Text Box 3"/>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149508" name="AutoShape 4"/>
          <p:cNvSpPr>
            <a:spLocks noChangeArrowheads="1"/>
          </p:cNvSpPr>
          <p:nvPr/>
        </p:nvSpPr>
        <p:spPr bwMode="auto">
          <a:xfrm rot="5400000">
            <a:off x="609600" y="76200"/>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graphicFrame>
        <p:nvGraphicFramePr>
          <p:cNvPr id="149509" name="Object 5"/>
          <p:cNvGraphicFramePr>
            <a:graphicFrameLocks noChangeAspect="1"/>
          </p:cNvGraphicFramePr>
          <p:nvPr/>
        </p:nvGraphicFramePr>
        <p:xfrm>
          <a:off x="8001000" y="152400"/>
          <a:ext cx="914400" cy="738188"/>
        </p:xfrm>
        <a:graphic>
          <a:graphicData uri="http://schemas.openxmlformats.org/presentationml/2006/ole">
            <p:oleObj spid="_x0000_s149509" name="CorelPhotoPaint.Image.8" r:id="rId3" imgW="1574603" imgH="1269841" progId="">
              <p:embed/>
            </p:oleObj>
          </a:graphicData>
        </a:graphic>
      </p:graphicFrame>
      <p:sp>
        <p:nvSpPr>
          <p:cNvPr id="149510" name="Rectangle 6"/>
          <p:cNvSpPr>
            <a:spLocks noChangeArrowheads="1"/>
          </p:cNvSpPr>
          <p:nvPr/>
        </p:nvSpPr>
        <p:spPr bwMode="auto">
          <a:xfrm>
            <a:off x="1066800" y="981075"/>
            <a:ext cx="5160963" cy="533400"/>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ctr"/>
          <a:lstStyle/>
          <a:p>
            <a:r>
              <a:rPr lang="es-ES_tradnl" b="1">
                <a:solidFill>
                  <a:srgbClr val="FFFF00"/>
                </a:solidFill>
                <a:latin typeface="Arial" charset="0"/>
              </a:rPr>
              <a:t>3. Competitividad y Estrategia </a:t>
            </a:r>
            <a:endParaRPr lang="es-ES" b="1">
              <a:solidFill>
                <a:srgbClr val="FFFF00"/>
              </a:solidFill>
              <a:latin typeface="Arial" charset="0"/>
            </a:endParaRPr>
          </a:p>
        </p:txBody>
      </p:sp>
      <p:sp>
        <p:nvSpPr>
          <p:cNvPr id="149511" name="Line 7"/>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sp>
        <p:nvSpPr>
          <p:cNvPr id="149512" name="Rectangle 8"/>
          <p:cNvSpPr>
            <a:spLocks noChangeArrowheads="1"/>
          </p:cNvSpPr>
          <p:nvPr/>
        </p:nvSpPr>
        <p:spPr bwMode="auto">
          <a:xfrm>
            <a:off x="1612900" y="1773238"/>
            <a:ext cx="5767388" cy="792162"/>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r>
              <a:rPr lang="es-ES" sz="2000">
                <a:solidFill>
                  <a:srgbClr val="FFFF00"/>
                </a:solidFill>
                <a:latin typeface="Arial" charset="0"/>
              </a:rPr>
              <a:t>Alternativas Estratégicas para lograr ventajas competitivas en un mercado</a:t>
            </a:r>
          </a:p>
        </p:txBody>
      </p:sp>
      <p:sp>
        <p:nvSpPr>
          <p:cNvPr id="149513" name="Rectangle 9"/>
          <p:cNvSpPr>
            <a:spLocks noChangeArrowheads="1"/>
          </p:cNvSpPr>
          <p:nvPr/>
        </p:nvSpPr>
        <p:spPr bwMode="auto">
          <a:xfrm>
            <a:off x="684213" y="2781300"/>
            <a:ext cx="7416800" cy="1655763"/>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185738" indent="-185738">
              <a:buFontTx/>
              <a:buAutoNum type="alphaUcParenR"/>
              <a:tabLst>
                <a:tab pos="715963" algn="l"/>
              </a:tabLst>
            </a:pPr>
            <a:r>
              <a:rPr lang="es-ES_tradnl" sz="2000">
                <a:solidFill>
                  <a:srgbClr val="FFFF00"/>
                </a:solidFill>
                <a:latin typeface="Arial" charset="0"/>
              </a:rPr>
              <a:t>  LIDERAZGO EN COSTES</a:t>
            </a:r>
          </a:p>
          <a:p>
            <a:pPr marL="185738" indent="-185738">
              <a:tabLst>
                <a:tab pos="715963" algn="l"/>
              </a:tabLst>
            </a:pPr>
            <a:r>
              <a:rPr lang="es-ES_tradnl" sz="2000">
                <a:solidFill>
                  <a:srgbClr val="FFFF00"/>
                </a:solidFill>
                <a:latin typeface="Arial" charset="0"/>
              </a:rPr>
              <a:t> </a:t>
            </a:r>
          </a:p>
          <a:p>
            <a:pPr marL="901700" lvl="1" indent="-271463">
              <a:buFontTx/>
              <a:buChar char="•"/>
              <a:tabLst>
                <a:tab pos="715963" algn="l"/>
              </a:tabLst>
            </a:pPr>
            <a:r>
              <a:rPr lang="es-ES_tradnl" sz="2000">
                <a:solidFill>
                  <a:srgbClr val="FFFF00"/>
                </a:solidFill>
                <a:latin typeface="Arial" charset="0"/>
              </a:rPr>
              <a:t> Posesión de elevadas cuotas de mercado</a:t>
            </a:r>
          </a:p>
          <a:p>
            <a:pPr marL="901700" lvl="1" indent="-271463">
              <a:buFontTx/>
              <a:buChar char="•"/>
              <a:tabLst>
                <a:tab pos="715963" algn="l"/>
              </a:tabLst>
            </a:pPr>
            <a:r>
              <a:rPr lang="es-ES" sz="2000">
                <a:solidFill>
                  <a:srgbClr val="FFFF00"/>
                </a:solidFill>
                <a:latin typeface="Arial" charset="0"/>
              </a:rPr>
              <a:t> Efecto experiencia</a:t>
            </a:r>
          </a:p>
          <a:p>
            <a:pPr marL="901700" lvl="1" indent="-271463">
              <a:buFontTx/>
              <a:buChar char="•"/>
              <a:tabLst>
                <a:tab pos="715963" algn="l"/>
              </a:tabLst>
            </a:pPr>
            <a:r>
              <a:rPr lang="es-ES" sz="2000">
                <a:solidFill>
                  <a:srgbClr val="FFFF00"/>
                </a:solidFill>
                <a:latin typeface="Arial" charset="0"/>
              </a:rPr>
              <a:t> Economías de escala</a:t>
            </a:r>
          </a:p>
        </p:txBody>
      </p:sp>
      <p:sp>
        <p:nvSpPr>
          <p:cNvPr id="149514" name="Rectangle 10"/>
          <p:cNvSpPr>
            <a:spLocks noChangeArrowheads="1"/>
          </p:cNvSpPr>
          <p:nvPr/>
        </p:nvSpPr>
        <p:spPr bwMode="auto">
          <a:xfrm>
            <a:off x="684213" y="4797425"/>
            <a:ext cx="7416800" cy="1800225"/>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457200" indent="-457200">
              <a:buFontTx/>
              <a:buAutoNum type="alphaUcParenR" startAt="2"/>
              <a:tabLst>
                <a:tab pos="804863" algn="l"/>
              </a:tabLst>
            </a:pPr>
            <a:r>
              <a:rPr lang="es-ES_tradnl" sz="2000">
                <a:solidFill>
                  <a:srgbClr val="FFFF00"/>
                </a:solidFill>
                <a:latin typeface="Arial" charset="0"/>
              </a:rPr>
              <a:t>DIFERENCIACIÓN</a:t>
            </a:r>
          </a:p>
          <a:p>
            <a:pPr marL="457200" indent="-457200">
              <a:buFontTx/>
              <a:buAutoNum type="alphaUcParenR" startAt="2"/>
              <a:tabLst>
                <a:tab pos="804863" algn="l"/>
              </a:tabLst>
            </a:pPr>
            <a:endParaRPr lang="es-ES_tradnl" sz="2000">
              <a:solidFill>
                <a:srgbClr val="FFFF00"/>
              </a:solidFill>
              <a:latin typeface="Arial" charset="0"/>
            </a:endParaRPr>
          </a:p>
          <a:p>
            <a:pPr marL="987425" lvl="1" indent="-357188">
              <a:buFontTx/>
              <a:buChar char="•"/>
              <a:tabLst>
                <a:tab pos="804863" algn="l"/>
              </a:tabLst>
            </a:pPr>
            <a:r>
              <a:rPr lang="es-ES" sz="2000">
                <a:solidFill>
                  <a:srgbClr val="FFFF00"/>
                </a:solidFill>
                <a:latin typeface="Arial" charset="0"/>
              </a:rPr>
              <a:t>Imagen de marca</a:t>
            </a:r>
          </a:p>
          <a:p>
            <a:pPr marL="987425" lvl="1" indent="-357188">
              <a:buFontTx/>
              <a:buChar char="•"/>
              <a:tabLst>
                <a:tab pos="804863" algn="l"/>
              </a:tabLst>
            </a:pPr>
            <a:r>
              <a:rPr lang="es-ES" sz="2000">
                <a:solidFill>
                  <a:srgbClr val="FFFF00"/>
                </a:solidFill>
                <a:latin typeface="Arial" charset="0"/>
              </a:rPr>
              <a:t>Tecnologías</a:t>
            </a:r>
          </a:p>
          <a:p>
            <a:pPr marL="987425" lvl="1" indent="-357188">
              <a:buFontTx/>
              <a:buChar char="•"/>
              <a:tabLst>
                <a:tab pos="804863" algn="l"/>
              </a:tabLst>
            </a:pPr>
            <a:r>
              <a:rPr lang="es-ES" sz="2000">
                <a:solidFill>
                  <a:srgbClr val="FFFF00"/>
                </a:solidFill>
                <a:latin typeface="Arial" charset="0"/>
              </a:rPr>
              <a:t>Introducción de nuevos productos</a:t>
            </a:r>
          </a:p>
          <a:p>
            <a:pPr marL="987425" lvl="1" indent="-357188">
              <a:buFontTx/>
              <a:buChar char="•"/>
              <a:tabLst>
                <a:tab pos="804863" algn="l"/>
              </a:tabLst>
            </a:pPr>
            <a:r>
              <a:rPr lang="es-ES" sz="2000">
                <a:solidFill>
                  <a:srgbClr val="FFFF00"/>
                </a:solidFill>
                <a:latin typeface="Arial" charset="0"/>
              </a:rPr>
              <a:t>Calidad</a:t>
            </a: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9512"/>
                                        </p:tgtEl>
                                        <p:attrNameLst>
                                          <p:attrName>style.visibility</p:attrName>
                                        </p:attrNameLst>
                                      </p:cBhvr>
                                      <p:to>
                                        <p:strVal val="visible"/>
                                      </p:to>
                                    </p:set>
                                    <p:anim calcmode="lin" valueType="num">
                                      <p:cBhvr additive="base">
                                        <p:cTn id="7" dur="500" fill="hold"/>
                                        <p:tgtEl>
                                          <p:spTgt spid="149512"/>
                                        </p:tgtEl>
                                        <p:attrNameLst>
                                          <p:attrName>ppt_x</p:attrName>
                                        </p:attrNameLst>
                                      </p:cBhvr>
                                      <p:tavLst>
                                        <p:tav tm="0">
                                          <p:val>
                                            <p:strVal val="#ppt_x"/>
                                          </p:val>
                                        </p:tav>
                                        <p:tav tm="100000">
                                          <p:val>
                                            <p:strVal val="#ppt_x"/>
                                          </p:val>
                                        </p:tav>
                                      </p:tavLst>
                                    </p:anim>
                                    <p:anim calcmode="lin" valueType="num">
                                      <p:cBhvr additive="base">
                                        <p:cTn id="8" dur="500" fill="hold"/>
                                        <p:tgtEl>
                                          <p:spTgt spid="1495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49513"/>
                                        </p:tgtEl>
                                        <p:attrNameLst>
                                          <p:attrName>style.visibility</p:attrName>
                                        </p:attrNameLst>
                                      </p:cBhvr>
                                      <p:to>
                                        <p:strVal val="visible"/>
                                      </p:to>
                                    </p:set>
                                    <p:anim calcmode="lin" valueType="num">
                                      <p:cBhvr additive="base">
                                        <p:cTn id="12" dur="500" fill="hold"/>
                                        <p:tgtEl>
                                          <p:spTgt spid="149513"/>
                                        </p:tgtEl>
                                        <p:attrNameLst>
                                          <p:attrName>ppt_x</p:attrName>
                                        </p:attrNameLst>
                                      </p:cBhvr>
                                      <p:tavLst>
                                        <p:tav tm="0">
                                          <p:val>
                                            <p:strVal val="#ppt_x"/>
                                          </p:val>
                                        </p:tav>
                                        <p:tav tm="100000">
                                          <p:val>
                                            <p:strVal val="#ppt_x"/>
                                          </p:val>
                                        </p:tav>
                                      </p:tavLst>
                                    </p:anim>
                                    <p:anim calcmode="lin" valueType="num">
                                      <p:cBhvr additive="base">
                                        <p:cTn id="13" dur="500" fill="hold"/>
                                        <p:tgtEl>
                                          <p:spTgt spid="1495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9514"/>
                                        </p:tgtEl>
                                        <p:attrNameLst>
                                          <p:attrName>style.visibility</p:attrName>
                                        </p:attrNameLst>
                                      </p:cBhvr>
                                      <p:to>
                                        <p:strVal val="visible"/>
                                      </p:to>
                                    </p:set>
                                    <p:anim calcmode="lin" valueType="num">
                                      <p:cBhvr additive="base">
                                        <p:cTn id="18" dur="500" fill="hold"/>
                                        <p:tgtEl>
                                          <p:spTgt spid="149514"/>
                                        </p:tgtEl>
                                        <p:attrNameLst>
                                          <p:attrName>ppt_x</p:attrName>
                                        </p:attrNameLst>
                                      </p:cBhvr>
                                      <p:tavLst>
                                        <p:tav tm="0">
                                          <p:val>
                                            <p:strVal val="#ppt_x"/>
                                          </p:val>
                                        </p:tav>
                                        <p:tav tm="100000">
                                          <p:val>
                                            <p:strVal val="#ppt_x"/>
                                          </p:val>
                                        </p:tav>
                                      </p:tavLst>
                                    </p:anim>
                                    <p:anim calcmode="lin" valueType="num">
                                      <p:cBhvr additive="base">
                                        <p:cTn id="19" dur="500" fill="hold"/>
                                        <p:tgtEl>
                                          <p:spTgt spid="1495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2" grpId="0" autoUpdateAnimBg="0"/>
      <p:bldP spid="149513" grpId="0"/>
      <p:bldP spid="1495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graphicFrame>
        <p:nvGraphicFramePr>
          <p:cNvPr id="150531" name="Object 3"/>
          <p:cNvGraphicFramePr>
            <a:graphicFrameLocks noChangeAspect="1"/>
          </p:cNvGraphicFramePr>
          <p:nvPr/>
        </p:nvGraphicFramePr>
        <p:xfrm>
          <a:off x="8001000" y="152400"/>
          <a:ext cx="914400" cy="738188"/>
        </p:xfrm>
        <a:graphic>
          <a:graphicData uri="http://schemas.openxmlformats.org/presentationml/2006/ole">
            <p:oleObj spid="_x0000_s150531" name="CorelPhotoPaint.Image.8" r:id="rId3" imgW="1574603" imgH="1269841" progId="">
              <p:embed/>
            </p:oleObj>
          </a:graphicData>
        </a:graphic>
      </p:graphicFrame>
    </p:spTree>
  </p:cSld>
  <p:clrMapOvr>
    <a:masterClrMapping/>
  </p:clrMapOvr>
  <p:transition spd="slow" advClick="0" advTm="0">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95" name="Object 15"/>
          <p:cNvGraphicFramePr>
            <a:graphicFrameLocks noChangeAspect="1"/>
          </p:cNvGraphicFramePr>
          <p:nvPr/>
        </p:nvGraphicFramePr>
        <p:xfrm>
          <a:off x="7416800" y="152400"/>
          <a:ext cx="1574800" cy="1270000"/>
        </p:xfrm>
        <a:graphic>
          <a:graphicData uri="http://schemas.openxmlformats.org/presentationml/2006/ole">
            <p:oleObj spid="_x0000_s46095" name="CorelPhotoPaint.Image.8" r:id="rId3" imgW="1574603" imgH="1269841" progId="">
              <p:embed/>
            </p:oleObj>
          </a:graphicData>
        </a:graphic>
      </p:graphicFrame>
      <p:sp>
        <p:nvSpPr>
          <p:cNvPr id="46101" name="Text Box 21"/>
          <p:cNvSpPr txBox="1">
            <a:spLocks noChangeArrowheads="1"/>
          </p:cNvSpPr>
          <p:nvPr/>
        </p:nvSpPr>
        <p:spPr bwMode="auto">
          <a:xfrm>
            <a:off x="1981200" y="381000"/>
            <a:ext cx="4343400" cy="946150"/>
          </a:xfrm>
          <a:prstGeom prst="rect">
            <a:avLst/>
          </a:prstGeom>
          <a:noFill/>
          <a:ln w="9525">
            <a:noFill/>
            <a:miter lim="800000"/>
            <a:headEnd/>
            <a:tailEnd/>
          </a:ln>
          <a:effectLst>
            <a:outerShdw dist="107763" dir="2700000" algn="ctr" rotWithShape="0">
              <a:schemeClr val="bg2"/>
            </a:outerShdw>
          </a:effectLst>
        </p:spPr>
        <p:txBody>
          <a:bodyPr>
            <a:spAutoFit/>
          </a:bodyPr>
          <a:lstStyle/>
          <a:p>
            <a:pPr algn="ctr"/>
            <a:r>
              <a:rPr lang="es-ES_tradnl" sz="2800">
                <a:solidFill>
                  <a:srgbClr val="FFFF00"/>
                </a:solidFill>
                <a:latin typeface="Impact" pitchFamily="34" charset="0"/>
              </a:rPr>
              <a:t>INTRODUCCIÓN A LA ORGANIZACIÓN DE EMPRESAS</a:t>
            </a:r>
            <a:endParaRPr lang="es-ES" sz="2800">
              <a:solidFill>
                <a:srgbClr val="FFFF00"/>
              </a:solidFill>
              <a:latin typeface="Impact" pitchFamily="34" charset="0"/>
            </a:endParaRPr>
          </a:p>
        </p:txBody>
      </p:sp>
      <p:grpSp>
        <p:nvGrpSpPr>
          <p:cNvPr id="46124" name="Group 44"/>
          <p:cNvGrpSpPr>
            <a:grpSpLocks/>
          </p:cNvGrpSpPr>
          <p:nvPr/>
        </p:nvGrpSpPr>
        <p:grpSpPr bwMode="auto">
          <a:xfrm>
            <a:off x="533400" y="1873250"/>
            <a:ext cx="7772400" cy="1403350"/>
            <a:chOff x="336" y="1056"/>
            <a:chExt cx="4896" cy="884"/>
          </a:xfrm>
        </p:grpSpPr>
        <p:sp>
          <p:nvSpPr>
            <p:cNvPr id="46098" name="Text Box 18"/>
            <p:cNvSpPr txBox="1">
              <a:spLocks noChangeArrowheads="1"/>
            </p:cNvSpPr>
            <p:nvPr/>
          </p:nvSpPr>
          <p:spPr bwMode="auto">
            <a:xfrm>
              <a:off x="336" y="1056"/>
              <a:ext cx="3020" cy="250"/>
            </a:xfrm>
            <a:prstGeom prst="rect">
              <a:avLst/>
            </a:prstGeom>
            <a:noFill/>
            <a:ln w="9525">
              <a:noFill/>
              <a:miter lim="800000"/>
              <a:headEnd/>
              <a:tailEnd/>
            </a:ln>
            <a:effectLst>
              <a:outerShdw dist="107763" dir="2700000" algn="ctr" rotWithShape="0">
                <a:schemeClr val="bg2"/>
              </a:outerShdw>
            </a:effectLst>
          </p:spPr>
          <p:txBody>
            <a:bodyPr wrap="none">
              <a:spAutoFit/>
            </a:bodyPr>
            <a:lstStyle/>
            <a:p>
              <a:r>
                <a:rPr lang="es-ES_tradnl" sz="2000" b="1">
                  <a:solidFill>
                    <a:srgbClr val="FFFF00"/>
                  </a:solidFill>
                  <a:latin typeface="Arial" charset="0"/>
                </a:rPr>
                <a:t>Capítulo I – Introducción a la Empresa</a:t>
              </a:r>
              <a:endParaRPr lang="es-ES" sz="2000" b="1">
                <a:solidFill>
                  <a:srgbClr val="FFFF00"/>
                </a:solidFill>
                <a:latin typeface="Arial" charset="0"/>
              </a:endParaRPr>
            </a:p>
          </p:txBody>
        </p:sp>
        <p:sp>
          <p:nvSpPr>
            <p:cNvPr id="46099" name="Line 19"/>
            <p:cNvSpPr>
              <a:spLocks noChangeShapeType="1"/>
            </p:cNvSpPr>
            <p:nvPr/>
          </p:nvSpPr>
          <p:spPr bwMode="auto">
            <a:xfrm>
              <a:off x="384" y="1344"/>
              <a:ext cx="4848" cy="0"/>
            </a:xfrm>
            <a:prstGeom prst="line">
              <a:avLst/>
            </a:prstGeom>
            <a:noFill/>
            <a:ln w="25400">
              <a:solidFill>
                <a:srgbClr val="FFFF00"/>
              </a:solidFill>
              <a:round/>
              <a:headEnd/>
              <a:tailEnd/>
            </a:ln>
            <a:effectLst>
              <a:outerShdw dist="107763" dir="2700000" algn="ctr" rotWithShape="0">
                <a:schemeClr val="bg2"/>
              </a:outerShdw>
            </a:effectLst>
          </p:spPr>
          <p:txBody>
            <a:bodyPr wrap="none"/>
            <a:lstStyle/>
            <a:p>
              <a:endParaRPr lang="es-ES"/>
            </a:p>
          </p:txBody>
        </p:sp>
        <p:sp>
          <p:nvSpPr>
            <p:cNvPr id="46083" name="Text Box 3"/>
            <p:cNvSpPr txBox="1">
              <a:spLocks noChangeArrowheads="1"/>
            </p:cNvSpPr>
            <p:nvPr/>
          </p:nvSpPr>
          <p:spPr bwMode="auto">
            <a:xfrm>
              <a:off x="624" y="1392"/>
              <a:ext cx="3024" cy="212"/>
            </a:xfrm>
            <a:prstGeom prst="rect">
              <a:avLst/>
            </a:prstGeom>
            <a:noFill/>
            <a:ln w="9525">
              <a:noFill/>
              <a:miter lim="800000"/>
              <a:headEnd/>
              <a:tailEnd/>
            </a:ln>
            <a:effectLst>
              <a:outerShdw dist="107763" dir="2700000" algn="ctr" rotWithShape="0">
                <a:schemeClr val="bg2"/>
              </a:outerShdw>
            </a:effectLst>
          </p:spPr>
          <p:txBody>
            <a:bodyPr>
              <a:spAutoFit/>
            </a:bodyPr>
            <a:lstStyle/>
            <a:p>
              <a:pPr marL="88900"/>
              <a:r>
                <a:rPr lang="es-ES" sz="1600">
                  <a:solidFill>
                    <a:srgbClr val="FFFF00"/>
                  </a:solidFill>
                  <a:latin typeface="Arial" charset="0"/>
                  <a:cs typeface="Times New Roman" pitchFamily="18" charset="0"/>
                </a:rPr>
                <a:t>1. La Empresa como Sistema.</a:t>
              </a:r>
              <a:endParaRPr lang="es-ES" sz="1600">
                <a:solidFill>
                  <a:srgbClr val="FFFF00"/>
                </a:solidFill>
                <a:latin typeface="Arial" charset="0"/>
              </a:endParaRPr>
            </a:p>
          </p:txBody>
        </p:sp>
        <p:sp>
          <p:nvSpPr>
            <p:cNvPr id="46087" name="Text Box 7"/>
            <p:cNvSpPr txBox="1">
              <a:spLocks noChangeArrowheads="1"/>
            </p:cNvSpPr>
            <p:nvPr/>
          </p:nvSpPr>
          <p:spPr bwMode="auto">
            <a:xfrm>
              <a:off x="624" y="1556"/>
              <a:ext cx="3024" cy="212"/>
            </a:xfrm>
            <a:prstGeom prst="rect">
              <a:avLst/>
            </a:prstGeom>
            <a:noFill/>
            <a:ln w="9525">
              <a:noFill/>
              <a:miter lim="800000"/>
              <a:headEnd/>
              <a:tailEnd/>
            </a:ln>
            <a:effectLst>
              <a:outerShdw dist="107763" dir="2700000" algn="ctr" rotWithShape="0">
                <a:schemeClr val="bg2"/>
              </a:outerShdw>
            </a:effectLst>
          </p:spPr>
          <p:txBody>
            <a:bodyPr>
              <a:spAutoFit/>
            </a:bodyPr>
            <a:lstStyle/>
            <a:p>
              <a:pPr marL="88900"/>
              <a:r>
                <a:rPr lang="es-ES" sz="1600">
                  <a:solidFill>
                    <a:srgbClr val="FFFF00"/>
                  </a:solidFill>
                  <a:latin typeface="Arial" charset="0"/>
                  <a:cs typeface="Times New Roman" pitchFamily="18" charset="0"/>
                </a:rPr>
                <a:t>2. El Entorno de la Empresa.</a:t>
              </a:r>
            </a:p>
          </p:txBody>
        </p:sp>
        <p:sp>
          <p:nvSpPr>
            <p:cNvPr id="46088" name="Text Box 8"/>
            <p:cNvSpPr txBox="1">
              <a:spLocks noChangeArrowheads="1"/>
            </p:cNvSpPr>
            <p:nvPr/>
          </p:nvSpPr>
          <p:spPr bwMode="auto">
            <a:xfrm>
              <a:off x="624" y="1728"/>
              <a:ext cx="3024" cy="212"/>
            </a:xfrm>
            <a:prstGeom prst="rect">
              <a:avLst/>
            </a:prstGeom>
            <a:noFill/>
            <a:ln w="9525">
              <a:noFill/>
              <a:miter lim="800000"/>
              <a:headEnd/>
              <a:tailEnd/>
            </a:ln>
            <a:effectLst>
              <a:outerShdw dist="107763" dir="2700000" algn="ctr" rotWithShape="0">
                <a:schemeClr val="bg2"/>
              </a:outerShdw>
            </a:effectLst>
          </p:spPr>
          <p:txBody>
            <a:bodyPr>
              <a:spAutoFit/>
            </a:bodyPr>
            <a:lstStyle/>
            <a:p>
              <a:pPr marL="88900"/>
              <a:r>
                <a:rPr lang="es-ES" sz="1600">
                  <a:solidFill>
                    <a:srgbClr val="FFFF00"/>
                  </a:solidFill>
                  <a:latin typeface="Arial" charset="0"/>
                  <a:cs typeface="Times New Roman" pitchFamily="18" charset="0"/>
                </a:rPr>
                <a:t>3. Competitividad y estrategia.</a:t>
              </a:r>
            </a:p>
          </p:txBody>
        </p:sp>
      </p:grpSp>
      <p:grpSp>
        <p:nvGrpSpPr>
          <p:cNvPr id="46123" name="Group 43"/>
          <p:cNvGrpSpPr>
            <a:grpSpLocks/>
          </p:cNvGrpSpPr>
          <p:nvPr/>
        </p:nvGrpSpPr>
        <p:grpSpPr bwMode="auto">
          <a:xfrm>
            <a:off x="533400" y="3517900"/>
            <a:ext cx="7772400" cy="1117600"/>
            <a:chOff x="336" y="2216"/>
            <a:chExt cx="4896" cy="704"/>
          </a:xfrm>
        </p:grpSpPr>
        <p:sp>
          <p:nvSpPr>
            <p:cNvPr id="46108" name="Text Box 28"/>
            <p:cNvSpPr txBox="1">
              <a:spLocks noChangeArrowheads="1"/>
            </p:cNvSpPr>
            <p:nvPr/>
          </p:nvSpPr>
          <p:spPr bwMode="auto">
            <a:xfrm>
              <a:off x="336" y="2216"/>
              <a:ext cx="3684" cy="250"/>
            </a:xfrm>
            <a:prstGeom prst="rect">
              <a:avLst/>
            </a:prstGeom>
            <a:noFill/>
            <a:ln w="9525">
              <a:noFill/>
              <a:miter lim="800000"/>
              <a:headEnd/>
              <a:tailEnd/>
            </a:ln>
            <a:effectLst>
              <a:outerShdw dist="107763" dir="2700000" algn="ctr" rotWithShape="0">
                <a:schemeClr val="bg2"/>
              </a:outerShdw>
            </a:effectLst>
          </p:spPr>
          <p:txBody>
            <a:bodyPr wrap="none">
              <a:spAutoFit/>
            </a:bodyPr>
            <a:lstStyle/>
            <a:p>
              <a:r>
                <a:rPr lang="es-ES_tradnl" sz="2000" b="1">
                  <a:solidFill>
                    <a:srgbClr val="FFFF00"/>
                  </a:solidFill>
                  <a:latin typeface="Arial" charset="0"/>
                </a:rPr>
                <a:t>Capítulo II – La actividad comercial (Marketing)</a:t>
              </a:r>
              <a:endParaRPr lang="es-ES" sz="2000" b="1">
                <a:solidFill>
                  <a:srgbClr val="FFFF00"/>
                </a:solidFill>
                <a:latin typeface="Arial" charset="0"/>
              </a:endParaRPr>
            </a:p>
          </p:txBody>
        </p:sp>
        <p:sp>
          <p:nvSpPr>
            <p:cNvPr id="46109" name="Line 29"/>
            <p:cNvSpPr>
              <a:spLocks noChangeShapeType="1"/>
            </p:cNvSpPr>
            <p:nvPr/>
          </p:nvSpPr>
          <p:spPr bwMode="auto">
            <a:xfrm>
              <a:off x="384" y="2496"/>
              <a:ext cx="4848" cy="0"/>
            </a:xfrm>
            <a:prstGeom prst="line">
              <a:avLst/>
            </a:prstGeom>
            <a:noFill/>
            <a:ln w="25400">
              <a:solidFill>
                <a:srgbClr val="FFFF00"/>
              </a:solidFill>
              <a:round/>
              <a:headEnd/>
              <a:tailEnd/>
            </a:ln>
            <a:effectLst>
              <a:outerShdw dist="107763" dir="2700000" algn="ctr" rotWithShape="0">
                <a:schemeClr val="bg2"/>
              </a:outerShdw>
            </a:effectLst>
          </p:spPr>
          <p:txBody>
            <a:bodyPr wrap="none"/>
            <a:lstStyle/>
            <a:p>
              <a:endParaRPr lang="es-ES"/>
            </a:p>
          </p:txBody>
        </p:sp>
        <p:sp>
          <p:nvSpPr>
            <p:cNvPr id="46111" name="Text Box 31"/>
            <p:cNvSpPr txBox="1">
              <a:spLocks noChangeArrowheads="1"/>
            </p:cNvSpPr>
            <p:nvPr/>
          </p:nvSpPr>
          <p:spPr bwMode="auto">
            <a:xfrm>
              <a:off x="624" y="2544"/>
              <a:ext cx="3024" cy="212"/>
            </a:xfrm>
            <a:prstGeom prst="rect">
              <a:avLst/>
            </a:prstGeom>
            <a:noFill/>
            <a:ln w="9525">
              <a:noFill/>
              <a:miter lim="800000"/>
              <a:headEnd/>
              <a:tailEnd/>
            </a:ln>
            <a:effectLst>
              <a:outerShdw dist="107763" dir="2700000" algn="ctr" rotWithShape="0">
                <a:schemeClr val="bg2"/>
              </a:outerShdw>
            </a:effectLst>
          </p:spPr>
          <p:txBody>
            <a:bodyPr>
              <a:spAutoFit/>
            </a:bodyPr>
            <a:lstStyle/>
            <a:p>
              <a:pPr marL="88900"/>
              <a:r>
                <a:rPr lang="es-ES" sz="1600">
                  <a:solidFill>
                    <a:srgbClr val="FFFF00"/>
                  </a:solidFill>
                  <a:latin typeface="Arial" charset="0"/>
                  <a:cs typeface="Times New Roman" pitchFamily="18" charset="0"/>
                </a:rPr>
                <a:t>1. El concepto de Mercado. Segmentación.</a:t>
              </a:r>
              <a:endParaRPr lang="es-ES" sz="1600">
                <a:solidFill>
                  <a:srgbClr val="FFFF00"/>
                </a:solidFill>
                <a:latin typeface="Arial" charset="0"/>
              </a:endParaRPr>
            </a:p>
          </p:txBody>
        </p:sp>
        <p:sp>
          <p:nvSpPr>
            <p:cNvPr id="46112" name="Text Box 32"/>
            <p:cNvSpPr txBox="1">
              <a:spLocks noChangeArrowheads="1"/>
            </p:cNvSpPr>
            <p:nvPr/>
          </p:nvSpPr>
          <p:spPr bwMode="auto">
            <a:xfrm>
              <a:off x="624" y="2708"/>
              <a:ext cx="3024" cy="212"/>
            </a:xfrm>
            <a:prstGeom prst="rect">
              <a:avLst/>
            </a:prstGeom>
            <a:noFill/>
            <a:ln w="9525">
              <a:noFill/>
              <a:miter lim="800000"/>
              <a:headEnd/>
              <a:tailEnd/>
            </a:ln>
            <a:effectLst>
              <a:outerShdw dist="107763" dir="2700000" algn="ctr" rotWithShape="0">
                <a:schemeClr val="bg2"/>
              </a:outerShdw>
            </a:effectLst>
          </p:spPr>
          <p:txBody>
            <a:bodyPr>
              <a:spAutoFit/>
            </a:bodyPr>
            <a:lstStyle/>
            <a:p>
              <a:pPr marL="88900"/>
              <a:r>
                <a:rPr lang="es-ES" sz="1600">
                  <a:solidFill>
                    <a:srgbClr val="FFFF00"/>
                  </a:solidFill>
                  <a:latin typeface="Arial" charset="0"/>
                  <a:cs typeface="Times New Roman" pitchFamily="18" charset="0"/>
                </a:rPr>
                <a:t>2. El proceso de decisión en Marketing.</a:t>
              </a:r>
            </a:p>
          </p:txBody>
        </p:sp>
      </p:grpSp>
      <p:grpSp>
        <p:nvGrpSpPr>
          <p:cNvPr id="46122" name="Group 42"/>
          <p:cNvGrpSpPr>
            <a:grpSpLocks/>
          </p:cNvGrpSpPr>
          <p:nvPr/>
        </p:nvGrpSpPr>
        <p:grpSpPr bwMode="auto">
          <a:xfrm>
            <a:off x="533400" y="4876800"/>
            <a:ext cx="7772400" cy="1358900"/>
            <a:chOff x="336" y="3196"/>
            <a:chExt cx="4896" cy="856"/>
          </a:xfrm>
        </p:grpSpPr>
        <p:sp>
          <p:nvSpPr>
            <p:cNvPr id="46116" name="Text Box 36"/>
            <p:cNvSpPr txBox="1">
              <a:spLocks noChangeArrowheads="1"/>
            </p:cNvSpPr>
            <p:nvPr/>
          </p:nvSpPr>
          <p:spPr bwMode="auto">
            <a:xfrm>
              <a:off x="336" y="3196"/>
              <a:ext cx="3055" cy="250"/>
            </a:xfrm>
            <a:prstGeom prst="rect">
              <a:avLst/>
            </a:prstGeom>
            <a:noFill/>
            <a:ln w="9525">
              <a:noFill/>
              <a:miter lim="800000"/>
              <a:headEnd/>
              <a:tailEnd/>
            </a:ln>
            <a:effectLst>
              <a:outerShdw dist="107763" dir="2700000" algn="ctr" rotWithShape="0">
                <a:schemeClr val="bg2"/>
              </a:outerShdw>
            </a:effectLst>
          </p:spPr>
          <p:txBody>
            <a:bodyPr wrap="none">
              <a:spAutoFit/>
            </a:bodyPr>
            <a:lstStyle/>
            <a:p>
              <a:r>
                <a:rPr lang="es-ES_tradnl" sz="2000" b="1">
                  <a:solidFill>
                    <a:srgbClr val="FFFF00"/>
                  </a:solidFill>
                  <a:latin typeface="Arial" charset="0"/>
                </a:rPr>
                <a:t>Capítulo III – El Subsistema Financiero</a:t>
              </a:r>
              <a:endParaRPr lang="es-ES" sz="2000" b="1">
                <a:solidFill>
                  <a:srgbClr val="FFFF00"/>
                </a:solidFill>
                <a:latin typeface="Arial" charset="0"/>
              </a:endParaRPr>
            </a:p>
          </p:txBody>
        </p:sp>
        <p:sp>
          <p:nvSpPr>
            <p:cNvPr id="46117" name="Line 37"/>
            <p:cNvSpPr>
              <a:spLocks noChangeShapeType="1"/>
            </p:cNvSpPr>
            <p:nvPr/>
          </p:nvSpPr>
          <p:spPr bwMode="auto">
            <a:xfrm>
              <a:off x="384" y="3456"/>
              <a:ext cx="4848" cy="0"/>
            </a:xfrm>
            <a:prstGeom prst="line">
              <a:avLst/>
            </a:prstGeom>
            <a:noFill/>
            <a:ln w="25400">
              <a:solidFill>
                <a:srgbClr val="FFFF00"/>
              </a:solidFill>
              <a:round/>
              <a:headEnd/>
              <a:tailEnd/>
            </a:ln>
            <a:effectLst>
              <a:outerShdw dist="107763" dir="2700000" algn="ctr" rotWithShape="0">
                <a:schemeClr val="bg2"/>
              </a:outerShdw>
            </a:effectLst>
          </p:spPr>
          <p:txBody>
            <a:bodyPr wrap="none"/>
            <a:lstStyle/>
            <a:p>
              <a:endParaRPr lang="es-ES"/>
            </a:p>
          </p:txBody>
        </p:sp>
        <p:sp>
          <p:nvSpPr>
            <p:cNvPr id="46119" name="Text Box 39"/>
            <p:cNvSpPr txBox="1">
              <a:spLocks noChangeArrowheads="1"/>
            </p:cNvSpPr>
            <p:nvPr/>
          </p:nvSpPr>
          <p:spPr bwMode="auto">
            <a:xfrm>
              <a:off x="624" y="3504"/>
              <a:ext cx="4272" cy="212"/>
            </a:xfrm>
            <a:prstGeom prst="rect">
              <a:avLst/>
            </a:prstGeom>
            <a:noFill/>
            <a:ln w="9525">
              <a:noFill/>
              <a:miter lim="800000"/>
              <a:headEnd/>
              <a:tailEnd/>
            </a:ln>
            <a:effectLst>
              <a:outerShdw dist="107763" dir="2700000" algn="ctr" rotWithShape="0">
                <a:schemeClr val="bg2"/>
              </a:outerShdw>
            </a:effectLst>
          </p:spPr>
          <p:txBody>
            <a:bodyPr>
              <a:spAutoFit/>
            </a:bodyPr>
            <a:lstStyle/>
            <a:p>
              <a:pPr marL="88900"/>
              <a:r>
                <a:rPr lang="es-ES" sz="1600">
                  <a:solidFill>
                    <a:srgbClr val="FFFF00"/>
                  </a:solidFill>
                  <a:latin typeface="Arial" charset="0"/>
                  <a:cs typeface="Times New Roman" pitchFamily="18" charset="0"/>
                </a:rPr>
                <a:t>1. El ciclo financiero de la Empresa. Entorno financiero.</a:t>
              </a:r>
              <a:endParaRPr lang="es-ES" sz="1600">
                <a:solidFill>
                  <a:srgbClr val="FFFF00"/>
                </a:solidFill>
                <a:latin typeface="Arial" charset="0"/>
              </a:endParaRPr>
            </a:p>
          </p:txBody>
        </p:sp>
        <p:sp>
          <p:nvSpPr>
            <p:cNvPr id="46120" name="Text Box 40"/>
            <p:cNvSpPr txBox="1">
              <a:spLocks noChangeArrowheads="1"/>
            </p:cNvSpPr>
            <p:nvPr/>
          </p:nvSpPr>
          <p:spPr bwMode="auto">
            <a:xfrm>
              <a:off x="624" y="3668"/>
              <a:ext cx="3024" cy="212"/>
            </a:xfrm>
            <a:prstGeom prst="rect">
              <a:avLst/>
            </a:prstGeom>
            <a:noFill/>
            <a:ln w="9525">
              <a:noFill/>
              <a:miter lim="800000"/>
              <a:headEnd/>
              <a:tailEnd/>
            </a:ln>
            <a:effectLst>
              <a:outerShdw dist="107763" dir="2700000" algn="ctr" rotWithShape="0">
                <a:schemeClr val="bg2"/>
              </a:outerShdw>
            </a:effectLst>
          </p:spPr>
          <p:txBody>
            <a:bodyPr>
              <a:spAutoFit/>
            </a:bodyPr>
            <a:lstStyle/>
            <a:p>
              <a:pPr marL="88900"/>
              <a:r>
                <a:rPr lang="es-ES" sz="1600">
                  <a:solidFill>
                    <a:srgbClr val="FFFF00"/>
                  </a:solidFill>
                  <a:latin typeface="Arial" charset="0"/>
                  <a:cs typeface="Times New Roman" pitchFamily="18" charset="0"/>
                </a:rPr>
                <a:t>2. La decisión de Financiación.</a:t>
              </a:r>
            </a:p>
          </p:txBody>
        </p:sp>
        <p:sp>
          <p:nvSpPr>
            <p:cNvPr id="46121" name="Text Box 41"/>
            <p:cNvSpPr txBox="1">
              <a:spLocks noChangeArrowheads="1"/>
            </p:cNvSpPr>
            <p:nvPr/>
          </p:nvSpPr>
          <p:spPr bwMode="auto">
            <a:xfrm>
              <a:off x="624" y="3840"/>
              <a:ext cx="3024" cy="212"/>
            </a:xfrm>
            <a:prstGeom prst="rect">
              <a:avLst/>
            </a:prstGeom>
            <a:noFill/>
            <a:ln w="9525">
              <a:noFill/>
              <a:miter lim="800000"/>
              <a:headEnd/>
              <a:tailEnd/>
            </a:ln>
            <a:effectLst>
              <a:outerShdw dist="107763" dir="2700000" algn="ctr" rotWithShape="0">
                <a:schemeClr val="bg2"/>
              </a:outerShdw>
            </a:effectLst>
          </p:spPr>
          <p:txBody>
            <a:bodyPr>
              <a:spAutoFit/>
            </a:bodyPr>
            <a:lstStyle/>
            <a:p>
              <a:pPr marL="88900"/>
              <a:r>
                <a:rPr lang="es-ES" sz="1600">
                  <a:solidFill>
                    <a:srgbClr val="FFFF00"/>
                  </a:solidFill>
                  <a:latin typeface="Arial" charset="0"/>
                  <a:cs typeface="Times New Roman" pitchFamily="18" charset="0"/>
                </a:rPr>
                <a:t>3. La decisión de Inversión.</a:t>
              </a:r>
            </a:p>
          </p:txBody>
        </p:sp>
      </p:grpSp>
    </p:spTree>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FF00"/>
                </a:solidFill>
                <a:latin typeface="Arial" charset="0"/>
                <a:cs typeface="Times New Roman" pitchFamily="18" charset="0"/>
              </a:rPr>
              <a:t>I.   Introducción a la Empresa.</a:t>
            </a:r>
          </a:p>
          <a:p>
            <a:r>
              <a:rPr lang="es-ES" sz="1000">
                <a:solidFill>
                  <a:srgbClr val="FF3300"/>
                </a:solidFill>
                <a:latin typeface="Arial" charset="0"/>
                <a:cs typeface="Times New Roman" pitchFamily="18" charset="0"/>
              </a:rPr>
              <a:t>II.  La actividad comercial (Marketing).</a:t>
            </a:r>
          </a:p>
          <a:p>
            <a:r>
              <a:rPr lang="es-ES" sz="1000">
                <a:solidFill>
                  <a:srgbClr val="FFFF00"/>
                </a:solidFill>
                <a:latin typeface="Arial" charset="0"/>
                <a:cs typeface="Times New Roman" pitchFamily="18" charset="0"/>
              </a:rPr>
              <a:t>III. El subsistema financiero.</a:t>
            </a:r>
          </a:p>
        </p:txBody>
      </p:sp>
      <p:sp>
        <p:nvSpPr>
          <p:cNvPr id="96259" name="Text Box 3"/>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96260" name="AutoShape 4"/>
          <p:cNvSpPr>
            <a:spLocks noChangeArrowheads="1"/>
          </p:cNvSpPr>
          <p:nvPr/>
        </p:nvSpPr>
        <p:spPr bwMode="auto">
          <a:xfrm rot="5400000">
            <a:off x="620713" y="252413"/>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graphicFrame>
        <p:nvGraphicFramePr>
          <p:cNvPr id="96261" name="Object 5"/>
          <p:cNvGraphicFramePr>
            <a:graphicFrameLocks noChangeAspect="1"/>
          </p:cNvGraphicFramePr>
          <p:nvPr/>
        </p:nvGraphicFramePr>
        <p:xfrm>
          <a:off x="8001000" y="152400"/>
          <a:ext cx="914400" cy="738188"/>
        </p:xfrm>
        <a:graphic>
          <a:graphicData uri="http://schemas.openxmlformats.org/presentationml/2006/ole">
            <p:oleObj spid="_x0000_s96261" name="CorelPhotoPaint.Image.8" r:id="rId3" imgW="1574603" imgH="1269841" progId="">
              <p:embed/>
            </p:oleObj>
          </a:graphicData>
        </a:graphic>
      </p:graphicFrame>
      <p:sp>
        <p:nvSpPr>
          <p:cNvPr id="96262" name="Rectangle 6"/>
          <p:cNvSpPr>
            <a:spLocks noChangeArrowheads="1"/>
          </p:cNvSpPr>
          <p:nvPr/>
        </p:nvSpPr>
        <p:spPr bwMode="auto">
          <a:xfrm>
            <a:off x="1066800" y="981075"/>
            <a:ext cx="5160963" cy="533400"/>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ctr"/>
          <a:lstStyle/>
          <a:p>
            <a:r>
              <a:rPr lang="es-ES_tradnl" b="1">
                <a:solidFill>
                  <a:srgbClr val="FFFF00"/>
                </a:solidFill>
                <a:latin typeface="Arial" charset="0"/>
              </a:rPr>
              <a:t>1. Introducción </a:t>
            </a:r>
            <a:endParaRPr lang="es-ES" b="1">
              <a:solidFill>
                <a:srgbClr val="FFFF00"/>
              </a:solidFill>
              <a:latin typeface="Arial" charset="0"/>
            </a:endParaRPr>
          </a:p>
        </p:txBody>
      </p:sp>
      <p:sp>
        <p:nvSpPr>
          <p:cNvPr id="96263" name="Line 7"/>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grpSp>
        <p:nvGrpSpPr>
          <p:cNvPr id="96278" name="Group 22"/>
          <p:cNvGrpSpPr>
            <a:grpSpLocks/>
          </p:cNvGrpSpPr>
          <p:nvPr/>
        </p:nvGrpSpPr>
        <p:grpSpPr bwMode="auto">
          <a:xfrm>
            <a:off x="323850" y="1893888"/>
            <a:ext cx="8577263" cy="2255837"/>
            <a:chOff x="249" y="1253"/>
            <a:chExt cx="5403" cy="1421"/>
          </a:xfrm>
        </p:grpSpPr>
        <p:sp>
          <p:nvSpPr>
            <p:cNvPr id="96264" name="Text Box 8"/>
            <p:cNvSpPr txBox="1">
              <a:spLocks noChangeArrowheads="1"/>
            </p:cNvSpPr>
            <p:nvPr/>
          </p:nvSpPr>
          <p:spPr bwMode="auto">
            <a:xfrm>
              <a:off x="2744" y="1344"/>
              <a:ext cx="1093" cy="1330"/>
            </a:xfrm>
            <a:prstGeom prst="rect">
              <a:avLst/>
            </a:prstGeom>
            <a:noFill/>
            <a:ln w="63500">
              <a:solidFill>
                <a:srgbClr val="FFFF00"/>
              </a:solidFill>
              <a:miter lim="800000"/>
              <a:headEnd/>
              <a:tailEnd/>
            </a:ln>
            <a:effectLst/>
          </p:spPr>
          <p:txBody>
            <a:bodyPr>
              <a:spAutoFit/>
            </a:bodyPr>
            <a:lstStyle/>
            <a:p>
              <a:pPr algn="ctr"/>
              <a:endParaRPr lang="es-ES" sz="1600">
                <a:solidFill>
                  <a:srgbClr val="FFFF00"/>
                </a:solidFill>
                <a:latin typeface="Arial Black" pitchFamily="34" charset="0"/>
              </a:endParaRPr>
            </a:p>
            <a:p>
              <a:pPr algn="ctr"/>
              <a:r>
                <a:rPr lang="es-ES" sz="1600">
                  <a:solidFill>
                    <a:srgbClr val="FFFF00"/>
                  </a:solidFill>
                  <a:latin typeface="Arial Black" pitchFamily="34" charset="0"/>
                </a:rPr>
                <a:t>PRODUCTO TERMINADO</a:t>
              </a:r>
            </a:p>
            <a:p>
              <a:pPr algn="ctr"/>
              <a:endParaRPr lang="es-ES" sz="1600">
                <a:solidFill>
                  <a:srgbClr val="FFFF00"/>
                </a:solidFill>
                <a:latin typeface="Arial Black" pitchFamily="34" charset="0"/>
              </a:endParaRPr>
            </a:p>
            <a:p>
              <a:pPr algn="ctr"/>
              <a:r>
                <a:rPr lang="es-ES" sz="1600">
                  <a:solidFill>
                    <a:srgbClr val="FFFF00"/>
                  </a:solidFill>
                  <a:latin typeface="Arial Black" pitchFamily="34" charset="0"/>
                </a:rPr>
                <a:t>Dispuesto para el consumo</a:t>
              </a:r>
            </a:p>
            <a:p>
              <a:pPr algn="ctr"/>
              <a:endParaRPr lang="es-ES" sz="1600">
                <a:solidFill>
                  <a:srgbClr val="FFFF00"/>
                </a:solidFill>
                <a:latin typeface="Arial Black" pitchFamily="34" charset="0"/>
              </a:endParaRPr>
            </a:p>
          </p:txBody>
        </p:sp>
        <p:sp>
          <p:nvSpPr>
            <p:cNvPr id="96265" name="Text Box 9"/>
            <p:cNvSpPr txBox="1">
              <a:spLocks noChangeArrowheads="1"/>
            </p:cNvSpPr>
            <p:nvPr/>
          </p:nvSpPr>
          <p:spPr bwMode="auto">
            <a:xfrm>
              <a:off x="4332" y="1329"/>
              <a:ext cx="1320" cy="1330"/>
            </a:xfrm>
            <a:prstGeom prst="rect">
              <a:avLst/>
            </a:prstGeom>
            <a:noFill/>
            <a:ln w="63500">
              <a:solidFill>
                <a:srgbClr val="FFFF00"/>
              </a:solidFill>
              <a:miter lim="800000"/>
              <a:headEnd/>
              <a:tailEnd/>
            </a:ln>
            <a:effectLst/>
          </p:spPr>
          <p:txBody>
            <a:bodyPr>
              <a:spAutoFit/>
            </a:bodyPr>
            <a:lstStyle/>
            <a:p>
              <a:pPr algn="ctr"/>
              <a:endParaRPr lang="es-ES" sz="1600">
                <a:solidFill>
                  <a:srgbClr val="FFFF00"/>
                </a:solidFill>
                <a:latin typeface="Arial Black" pitchFamily="34" charset="0"/>
              </a:endParaRPr>
            </a:p>
            <a:p>
              <a:pPr algn="ctr"/>
              <a:r>
                <a:rPr lang="es-ES" sz="1600">
                  <a:solidFill>
                    <a:srgbClr val="FFFF00"/>
                  </a:solidFill>
                  <a:latin typeface="Arial Black" pitchFamily="34" charset="0"/>
                </a:rPr>
                <a:t>SATISFACCIÓN</a:t>
              </a:r>
            </a:p>
            <a:p>
              <a:pPr algn="ctr"/>
              <a:endParaRPr lang="es-ES" sz="1600">
                <a:solidFill>
                  <a:srgbClr val="FFFF00"/>
                </a:solidFill>
                <a:latin typeface="Arial Black" pitchFamily="34" charset="0"/>
              </a:endParaRPr>
            </a:p>
            <a:p>
              <a:pPr algn="ctr"/>
              <a:r>
                <a:rPr lang="es-ES" sz="1600">
                  <a:solidFill>
                    <a:srgbClr val="FFFF00"/>
                  </a:solidFill>
                  <a:latin typeface="Arial Black" pitchFamily="34" charset="0"/>
                </a:rPr>
                <a:t>Deseos y necesidades de los consumidores</a:t>
              </a:r>
            </a:p>
            <a:p>
              <a:pPr algn="ctr"/>
              <a:endParaRPr lang="es-ES" sz="1600">
                <a:solidFill>
                  <a:srgbClr val="FFFF00"/>
                </a:solidFill>
                <a:latin typeface="Arial Black" pitchFamily="34" charset="0"/>
              </a:endParaRPr>
            </a:p>
          </p:txBody>
        </p:sp>
        <p:sp>
          <p:nvSpPr>
            <p:cNvPr id="96266" name="Text Box 10"/>
            <p:cNvSpPr txBox="1">
              <a:spLocks noChangeArrowheads="1"/>
            </p:cNvSpPr>
            <p:nvPr/>
          </p:nvSpPr>
          <p:spPr bwMode="auto">
            <a:xfrm>
              <a:off x="249" y="1344"/>
              <a:ext cx="1134" cy="252"/>
            </a:xfrm>
            <a:prstGeom prst="rect">
              <a:avLst/>
            </a:prstGeom>
            <a:noFill/>
            <a:ln w="63500">
              <a:solidFill>
                <a:srgbClr val="FFFF00"/>
              </a:solidFill>
              <a:miter lim="800000"/>
              <a:headEnd/>
              <a:tailEnd/>
            </a:ln>
            <a:effectLst/>
          </p:spPr>
          <p:txBody>
            <a:bodyPr>
              <a:spAutoFit/>
            </a:bodyPr>
            <a:lstStyle/>
            <a:p>
              <a:pPr algn="ctr"/>
              <a:r>
                <a:rPr lang="es-ES" sz="1600">
                  <a:solidFill>
                    <a:srgbClr val="FFFF00"/>
                  </a:solidFill>
                  <a:latin typeface="Arial Black" pitchFamily="34" charset="0"/>
                </a:rPr>
                <a:t>PRODUCCIÓN</a:t>
              </a:r>
            </a:p>
          </p:txBody>
        </p:sp>
        <p:sp>
          <p:nvSpPr>
            <p:cNvPr id="96267" name="Text Box 11"/>
            <p:cNvSpPr txBox="1">
              <a:spLocks noChangeArrowheads="1"/>
            </p:cNvSpPr>
            <p:nvPr/>
          </p:nvSpPr>
          <p:spPr bwMode="auto">
            <a:xfrm>
              <a:off x="249" y="1791"/>
              <a:ext cx="1134" cy="868"/>
            </a:xfrm>
            <a:prstGeom prst="rect">
              <a:avLst/>
            </a:prstGeom>
            <a:noFill/>
            <a:ln w="63500">
              <a:solidFill>
                <a:srgbClr val="FFFF00"/>
              </a:solidFill>
              <a:miter lim="800000"/>
              <a:headEnd/>
              <a:tailEnd/>
            </a:ln>
            <a:effectLst/>
          </p:spPr>
          <p:txBody>
            <a:bodyPr>
              <a:spAutoFit/>
            </a:bodyPr>
            <a:lstStyle/>
            <a:p>
              <a:pPr algn="ctr"/>
              <a:endParaRPr lang="es-ES" sz="1600">
                <a:solidFill>
                  <a:srgbClr val="FFFF00"/>
                </a:solidFill>
                <a:latin typeface="Arial Black" pitchFamily="34" charset="0"/>
              </a:endParaRPr>
            </a:p>
            <a:p>
              <a:pPr algn="ctr"/>
              <a:endParaRPr lang="es-ES" sz="1600">
                <a:solidFill>
                  <a:srgbClr val="FFFF00"/>
                </a:solidFill>
                <a:latin typeface="Arial Black" pitchFamily="34" charset="0"/>
              </a:endParaRPr>
            </a:p>
            <a:p>
              <a:pPr algn="ctr"/>
              <a:r>
                <a:rPr lang="es-ES" sz="1600">
                  <a:solidFill>
                    <a:srgbClr val="FFFF00"/>
                  </a:solidFill>
                  <a:latin typeface="Arial Black" pitchFamily="34" charset="0"/>
                </a:rPr>
                <a:t>MARKETING</a:t>
              </a:r>
            </a:p>
            <a:p>
              <a:pPr algn="ctr"/>
              <a:endParaRPr lang="es-ES" sz="1600">
                <a:solidFill>
                  <a:srgbClr val="FFFF00"/>
                </a:solidFill>
                <a:latin typeface="Arial Black" pitchFamily="34" charset="0"/>
              </a:endParaRPr>
            </a:p>
            <a:p>
              <a:pPr algn="ctr"/>
              <a:endParaRPr lang="es-ES" sz="1600">
                <a:solidFill>
                  <a:srgbClr val="FFFF00"/>
                </a:solidFill>
                <a:latin typeface="Arial Black" pitchFamily="34" charset="0"/>
              </a:endParaRPr>
            </a:p>
          </p:txBody>
        </p:sp>
        <p:sp>
          <p:nvSpPr>
            <p:cNvPr id="96268" name="Text Box 12"/>
            <p:cNvSpPr txBox="1">
              <a:spLocks noChangeArrowheads="1"/>
            </p:cNvSpPr>
            <p:nvPr/>
          </p:nvSpPr>
          <p:spPr bwMode="auto">
            <a:xfrm>
              <a:off x="1383" y="1253"/>
              <a:ext cx="1083" cy="212"/>
            </a:xfrm>
            <a:prstGeom prst="rect">
              <a:avLst/>
            </a:prstGeom>
            <a:noFill/>
            <a:ln w="9525">
              <a:noFill/>
              <a:miter lim="800000"/>
              <a:headEnd/>
              <a:tailEnd/>
            </a:ln>
            <a:effectLst/>
          </p:spPr>
          <p:txBody>
            <a:bodyPr wrap="none">
              <a:spAutoFit/>
            </a:bodyPr>
            <a:lstStyle/>
            <a:p>
              <a:r>
                <a:rPr lang="es-ES" sz="1600">
                  <a:solidFill>
                    <a:srgbClr val="FFFF00"/>
                  </a:solidFill>
                  <a:latin typeface="Arial" charset="0"/>
                </a:rPr>
                <a:t>Utilidad de forma</a:t>
              </a:r>
            </a:p>
          </p:txBody>
        </p:sp>
        <p:sp>
          <p:nvSpPr>
            <p:cNvPr id="96269" name="Text Box 13"/>
            <p:cNvSpPr txBox="1">
              <a:spLocks noChangeArrowheads="1"/>
            </p:cNvSpPr>
            <p:nvPr/>
          </p:nvSpPr>
          <p:spPr bwMode="auto">
            <a:xfrm>
              <a:off x="1383" y="1701"/>
              <a:ext cx="1139" cy="212"/>
            </a:xfrm>
            <a:prstGeom prst="rect">
              <a:avLst/>
            </a:prstGeom>
            <a:noFill/>
            <a:ln w="9525">
              <a:noFill/>
              <a:miter lim="800000"/>
              <a:headEnd/>
              <a:tailEnd/>
            </a:ln>
            <a:effectLst/>
          </p:spPr>
          <p:txBody>
            <a:bodyPr wrap="none">
              <a:spAutoFit/>
            </a:bodyPr>
            <a:lstStyle/>
            <a:p>
              <a:r>
                <a:rPr lang="es-ES" sz="1600">
                  <a:solidFill>
                    <a:srgbClr val="FFFF00"/>
                  </a:solidFill>
                  <a:latin typeface="Arial" charset="0"/>
                </a:rPr>
                <a:t>Utilidad de tiempo</a:t>
              </a:r>
            </a:p>
          </p:txBody>
        </p:sp>
        <p:sp>
          <p:nvSpPr>
            <p:cNvPr id="96270" name="Text Box 14"/>
            <p:cNvSpPr txBox="1">
              <a:spLocks noChangeArrowheads="1"/>
            </p:cNvSpPr>
            <p:nvPr/>
          </p:nvSpPr>
          <p:spPr bwMode="auto">
            <a:xfrm>
              <a:off x="1383" y="1973"/>
              <a:ext cx="1039" cy="212"/>
            </a:xfrm>
            <a:prstGeom prst="rect">
              <a:avLst/>
            </a:prstGeom>
            <a:noFill/>
            <a:ln w="9525">
              <a:noFill/>
              <a:miter lim="800000"/>
              <a:headEnd/>
              <a:tailEnd/>
            </a:ln>
            <a:effectLst/>
          </p:spPr>
          <p:txBody>
            <a:bodyPr wrap="none">
              <a:spAutoFit/>
            </a:bodyPr>
            <a:lstStyle/>
            <a:p>
              <a:r>
                <a:rPr lang="es-ES" sz="1600">
                  <a:solidFill>
                    <a:srgbClr val="FFFF00"/>
                  </a:solidFill>
                  <a:latin typeface="Arial" charset="0"/>
                </a:rPr>
                <a:t>Utilidad de lugar</a:t>
              </a:r>
            </a:p>
          </p:txBody>
        </p:sp>
        <p:sp>
          <p:nvSpPr>
            <p:cNvPr id="96271" name="Text Box 15"/>
            <p:cNvSpPr txBox="1">
              <a:spLocks noChangeArrowheads="1"/>
            </p:cNvSpPr>
            <p:nvPr/>
          </p:nvSpPr>
          <p:spPr bwMode="auto">
            <a:xfrm>
              <a:off x="1383" y="2245"/>
              <a:ext cx="1323" cy="212"/>
            </a:xfrm>
            <a:prstGeom prst="rect">
              <a:avLst/>
            </a:prstGeom>
            <a:noFill/>
            <a:ln w="9525">
              <a:noFill/>
              <a:miter lim="800000"/>
              <a:headEnd/>
              <a:tailEnd/>
            </a:ln>
            <a:effectLst/>
          </p:spPr>
          <p:txBody>
            <a:bodyPr wrap="none">
              <a:spAutoFit/>
            </a:bodyPr>
            <a:lstStyle/>
            <a:p>
              <a:r>
                <a:rPr lang="es-ES" sz="1600">
                  <a:solidFill>
                    <a:srgbClr val="FFFF00"/>
                  </a:solidFill>
                  <a:latin typeface="Arial" charset="0"/>
                </a:rPr>
                <a:t>Utilidad de propiedad</a:t>
              </a:r>
            </a:p>
          </p:txBody>
        </p:sp>
        <p:grpSp>
          <p:nvGrpSpPr>
            <p:cNvPr id="96276" name="Group 20"/>
            <p:cNvGrpSpPr>
              <a:grpSpLocks/>
            </p:cNvGrpSpPr>
            <p:nvPr/>
          </p:nvGrpSpPr>
          <p:grpSpPr bwMode="auto">
            <a:xfrm>
              <a:off x="1429" y="1480"/>
              <a:ext cx="1270" cy="992"/>
              <a:chOff x="1429" y="1480"/>
              <a:chExt cx="1088" cy="992"/>
            </a:xfrm>
          </p:grpSpPr>
          <p:sp>
            <p:nvSpPr>
              <p:cNvPr id="96272" name="Line 16"/>
              <p:cNvSpPr>
                <a:spLocks noChangeShapeType="1"/>
              </p:cNvSpPr>
              <p:nvPr/>
            </p:nvSpPr>
            <p:spPr bwMode="auto">
              <a:xfrm>
                <a:off x="1429" y="1480"/>
                <a:ext cx="1088" cy="0"/>
              </a:xfrm>
              <a:prstGeom prst="line">
                <a:avLst/>
              </a:prstGeom>
              <a:noFill/>
              <a:ln w="38100">
                <a:solidFill>
                  <a:srgbClr val="FFFF00"/>
                </a:solidFill>
                <a:round/>
                <a:headEnd/>
                <a:tailEnd type="triangle" w="med" len="med"/>
              </a:ln>
              <a:effectLst/>
            </p:spPr>
            <p:txBody>
              <a:bodyPr wrap="none"/>
              <a:lstStyle/>
              <a:p>
                <a:endParaRPr lang="es-ES"/>
              </a:p>
            </p:txBody>
          </p:sp>
          <p:sp>
            <p:nvSpPr>
              <p:cNvPr id="96273" name="Line 17"/>
              <p:cNvSpPr>
                <a:spLocks noChangeShapeType="1"/>
              </p:cNvSpPr>
              <p:nvPr/>
            </p:nvSpPr>
            <p:spPr bwMode="auto">
              <a:xfrm>
                <a:off x="1429" y="1927"/>
                <a:ext cx="1088" cy="0"/>
              </a:xfrm>
              <a:prstGeom prst="line">
                <a:avLst/>
              </a:prstGeom>
              <a:noFill/>
              <a:ln w="38100">
                <a:solidFill>
                  <a:srgbClr val="FFFF00"/>
                </a:solidFill>
                <a:round/>
                <a:headEnd/>
                <a:tailEnd type="triangle" w="med" len="med"/>
              </a:ln>
              <a:effectLst/>
            </p:spPr>
            <p:txBody>
              <a:bodyPr wrap="none"/>
              <a:lstStyle/>
              <a:p>
                <a:endParaRPr lang="es-ES"/>
              </a:p>
            </p:txBody>
          </p:sp>
          <p:sp>
            <p:nvSpPr>
              <p:cNvPr id="96274" name="Line 18"/>
              <p:cNvSpPr>
                <a:spLocks noChangeShapeType="1"/>
              </p:cNvSpPr>
              <p:nvPr/>
            </p:nvSpPr>
            <p:spPr bwMode="auto">
              <a:xfrm>
                <a:off x="1429" y="2200"/>
                <a:ext cx="1088" cy="0"/>
              </a:xfrm>
              <a:prstGeom prst="line">
                <a:avLst/>
              </a:prstGeom>
              <a:noFill/>
              <a:ln w="38100">
                <a:solidFill>
                  <a:srgbClr val="FFFF00"/>
                </a:solidFill>
                <a:round/>
                <a:headEnd/>
                <a:tailEnd type="triangle" w="med" len="med"/>
              </a:ln>
              <a:effectLst/>
            </p:spPr>
            <p:txBody>
              <a:bodyPr wrap="none"/>
              <a:lstStyle/>
              <a:p>
                <a:endParaRPr lang="es-ES"/>
              </a:p>
            </p:txBody>
          </p:sp>
          <p:sp>
            <p:nvSpPr>
              <p:cNvPr id="96275" name="Line 19"/>
              <p:cNvSpPr>
                <a:spLocks noChangeShapeType="1"/>
              </p:cNvSpPr>
              <p:nvPr/>
            </p:nvSpPr>
            <p:spPr bwMode="auto">
              <a:xfrm>
                <a:off x="1429" y="2472"/>
                <a:ext cx="1088" cy="0"/>
              </a:xfrm>
              <a:prstGeom prst="line">
                <a:avLst/>
              </a:prstGeom>
              <a:noFill/>
              <a:ln w="38100">
                <a:solidFill>
                  <a:srgbClr val="FFFF00"/>
                </a:solidFill>
                <a:round/>
                <a:headEnd/>
                <a:tailEnd type="triangle" w="med" len="med"/>
              </a:ln>
              <a:effectLst/>
            </p:spPr>
            <p:txBody>
              <a:bodyPr wrap="none"/>
              <a:lstStyle/>
              <a:p>
                <a:endParaRPr lang="es-ES"/>
              </a:p>
            </p:txBody>
          </p:sp>
        </p:grpSp>
        <p:sp>
          <p:nvSpPr>
            <p:cNvPr id="96277" name="Line 21"/>
            <p:cNvSpPr>
              <a:spLocks noChangeShapeType="1"/>
            </p:cNvSpPr>
            <p:nvPr/>
          </p:nvSpPr>
          <p:spPr bwMode="auto">
            <a:xfrm>
              <a:off x="3878" y="2024"/>
              <a:ext cx="408" cy="0"/>
            </a:xfrm>
            <a:prstGeom prst="line">
              <a:avLst/>
            </a:prstGeom>
            <a:noFill/>
            <a:ln w="38100">
              <a:solidFill>
                <a:srgbClr val="FFFF00"/>
              </a:solidFill>
              <a:round/>
              <a:headEnd/>
              <a:tailEnd type="triangle" w="med" len="med"/>
            </a:ln>
            <a:effectLst/>
          </p:spPr>
          <p:txBody>
            <a:bodyPr wrap="none"/>
            <a:lstStyle/>
            <a:p>
              <a:endParaRPr lang="es-ES"/>
            </a:p>
          </p:txBody>
        </p:sp>
      </p:grpSp>
      <p:sp>
        <p:nvSpPr>
          <p:cNvPr id="96279" name="Rectangle 23"/>
          <p:cNvSpPr>
            <a:spLocks noChangeArrowheads="1"/>
          </p:cNvSpPr>
          <p:nvPr/>
        </p:nvSpPr>
        <p:spPr bwMode="auto">
          <a:xfrm>
            <a:off x="1116013" y="4581525"/>
            <a:ext cx="5400675" cy="1800225"/>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457200" indent="-457200">
              <a:tabLst>
                <a:tab pos="715963" algn="l"/>
              </a:tabLst>
            </a:pPr>
            <a:r>
              <a:rPr lang="es-ES_tradnl" sz="2000">
                <a:solidFill>
                  <a:srgbClr val="FFFF00"/>
                </a:solidFill>
                <a:latin typeface="Arial" charset="0"/>
              </a:rPr>
              <a:t>Orientación de la actividad de la empresa</a:t>
            </a:r>
          </a:p>
          <a:p>
            <a:pPr marL="457200" indent="-457200">
              <a:tabLst>
                <a:tab pos="715963" algn="l"/>
              </a:tabLst>
            </a:pPr>
            <a:r>
              <a:rPr lang="es-ES_tradnl" sz="2000">
                <a:solidFill>
                  <a:srgbClr val="FFFF00"/>
                </a:solidFill>
                <a:latin typeface="Arial" charset="0"/>
              </a:rPr>
              <a:t> </a:t>
            </a:r>
          </a:p>
          <a:p>
            <a:pPr marL="908050" lvl="1" indent="-277813">
              <a:buFontTx/>
              <a:buAutoNum type="arabicPeriod"/>
              <a:tabLst>
                <a:tab pos="715963" algn="l"/>
              </a:tabLst>
            </a:pPr>
            <a:r>
              <a:rPr lang="es-ES_tradnl" sz="2000">
                <a:solidFill>
                  <a:srgbClr val="FFFF00"/>
                </a:solidFill>
                <a:latin typeface="Arial" charset="0"/>
              </a:rPr>
              <a:t> Hacia la PRODUCCIÓN</a:t>
            </a:r>
          </a:p>
          <a:p>
            <a:pPr marL="908050" lvl="1" indent="-277813">
              <a:buFontTx/>
              <a:buAutoNum type="arabicPeriod"/>
              <a:tabLst>
                <a:tab pos="715963" algn="l"/>
              </a:tabLst>
            </a:pPr>
            <a:r>
              <a:rPr lang="es-ES" sz="2000">
                <a:solidFill>
                  <a:srgbClr val="FFFF00"/>
                </a:solidFill>
                <a:latin typeface="Arial" charset="0"/>
              </a:rPr>
              <a:t> Hacia las VENTAS</a:t>
            </a:r>
          </a:p>
          <a:p>
            <a:pPr marL="908050" lvl="1" indent="-277813">
              <a:buFontTx/>
              <a:buAutoNum type="arabicPeriod"/>
              <a:tabLst>
                <a:tab pos="715963" algn="l"/>
              </a:tabLst>
            </a:pPr>
            <a:r>
              <a:rPr lang="es-ES" sz="2000">
                <a:solidFill>
                  <a:srgbClr val="FFFF00"/>
                </a:solidFill>
                <a:latin typeface="Arial" charset="0"/>
              </a:rPr>
              <a:t> Hacia el CONSUMIDOR</a:t>
            </a:r>
          </a:p>
        </p:txBody>
      </p:sp>
    </p:spTree>
  </p:cSld>
  <p:clrMapOvr>
    <a:masterClrMapping/>
  </p:clrMapOvr>
  <p:transition spd="slow" advClick="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6262"/>
                                        </p:tgtEl>
                                        <p:attrNameLst>
                                          <p:attrName>style.visibility</p:attrName>
                                        </p:attrNameLst>
                                      </p:cBhvr>
                                      <p:to>
                                        <p:strVal val="visible"/>
                                      </p:to>
                                    </p:set>
                                    <p:anim calcmode="lin" valueType="num">
                                      <p:cBhvr additive="base">
                                        <p:cTn id="7" dur="500" fill="hold"/>
                                        <p:tgtEl>
                                          <p:spTgt spid="96262"/>
                                        </p:tgtEl>
                                        <p:attrNameLst>
                                          <p:attrName>ppt_x</p:attrName>
                                        </p:attrNameLst>
                                      </p:cBhvr>
                                      <p:tavLst>
                                        <p:tav tm="0">
                                          <p:val>
                                            <p:strVal val="1+#ppt_w/2"/>
                                          </p:val>
                                        </p:tav>
                                        <p:tav tm="100000">
                                          <p:val>
                                            <p:strVal val="#ppt_x"/>
                                          </p:val>
                                        </p:tav>
                                      </p:tavLst>
                                    </p:anim>
                                    <p:anim calcmode="lin" valueType="num">
                                      <p:cBhvr additive="base">
                                        <p:cTn id="8" dur="500" fill="hold"/>
                                        <p:tgtEl>
                                          <p:spTgt spid="9626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6263"/>
                                        </p:tgtEl>
                                        <p:attrNameLst>
                                          <p:attrName>style.visibility</p:attrName>
                                        </p:attrNameLst>
                                      </p:cBhvr>
                                      <p:to>
                                        <p:strVal val="visible"/>
                                      </p:to>
                                    </p:set>
                                    <p:anim calcmode="lin" valueType="num">
                                      <p:cBhvr additive="base">
                                        <p:cTn id="11" dur="500" fill="hold"/>
                                        <p:tgtEl>
                                          <p:spTgt spid="96263"/>
                                        </p:tgtEl>
                                        <p:attrNameLst>
                                          <p:attrName>ppt_x</p:attrName>
                                        </p:attrNameLst>
                                      </p:cBhvr>
                                      <p:tavLst>
                                        <p:tav tm="0">
                                          <p:val>
                                            <p:strVal val="1+#ppt_w/2"/>
                                          </p:val>
                                        </p:tav>
                                        <p:tav tm="100000">
                                          <p:val>
                                            <p:strVal val="#ppt_x"/>
                                          </p:val>
                                        </p:tav>
                                      </p:tavLst>
                                    </p:anim>
                                    <p:anim calcmode="lin" valueType="num">
                                      <p:cBhvr additive="base">
                                        <p:cTn id="12" dur="500" fill="hold"/>
                                        <p:tgtEl>
                                          <p:spTgt spid="9626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96278"/>
                                        </p:tgtEl>
                                        <p:attrNameLst>
                                          <p:attrName>style.visibility</p:attrName>
                                        </p:attrNameLst>
                                      </p:cBhvr>
                                      <p:to>
                                        <p:strVal val="visible"/>
                                      </p:to>
                                    </p:set>
                                    <p:anim calcmode="lin" valueType="num">
                                      <p:cBhvr additive="base">
                                        <p:cTn id="16" dur="500" fill="hold"/>
                                        <p:tgtEl>
                                          <p:spTgt spid="96278"/>
                                        </p:tgtEl>
                                        <p:attrNameLst>
                                          <p:attrName>ppt_x</p:attrName>
                                        </p:attrNameLst>
                                      </p:cBhvr>
                                      <p:tavLst>
                                        <p:tav tm="0">
                                          <p:val>
                                            <p:strVal val="#ppt_x"/>
                                          </p:val>
                                        </p:tav>
                                        <p:tav tm="100000">
                                          <p:val>
                                            <p:strVal val="#ppt_x"/>
                                          </p:val>
                                        </p:tav>
                                      </p:tavLst>
                                    </p:anim>
                                    <p:anim calcmode="lin" valueType="num">
                                      <p:cBhvr additive="base">
                                        <p:cTn id="17" dur="500" fill="hold"/>
                                        <p:tgtEl>
                                          <p:spTgt spid="9627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6279"/>
                                        </p:tgtEl>
                                        <p:attrNameLst>
                                          <p:attrName>style.visibility</p:attrName>
                                        </p:attrNameLst>
                                      </p:cBhvr>
                                      <p:to>
                                        <p:strVal val="visible"/>
                                      </p:to>
                                    </p:set>
                                    <p:anim calcmode="lin" valueType="num">
                                      <p:cBhvr additive="base">
                                        <p:cTn id="22" dur="500" fill="hold"/>
                                        <p:tgtEl>
                                          <p:spTgt spid="96279"/>
                                        </p:tgtEl>
                                        <p:attrNameLst>
                                          <p:attrName>ppt_x</p:attrName>
                                        </p:attrNameLst>
                                      </p:cBhvr>
                                      <p:tavLst>
                                        <p:tav tm="0">
                                          <p:val>
                                            <p:strVal val="#ppt_x"/>
                                          </p:val>
                                        </p:tav>
                                        <p:tav tm="100000">
                                          <p:val>
                                            <p:strVal val="#ppt_x"/>
                                          </p:val>
                                        </p:tav>
                                      </p:tavLst>
                                    </p:anim>
                                    <p:anim calcmode="lin" valueType="num">
                                      <p:cBhvr additive="base">
                                        <p:cTn id="23" dur="500" fill="hold"/>
                                        <p:tgtEl>
                                          <p:spTgt spid="962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2" grpId="0"/>
      <p:bldP spid="96263" grpId="0" animBg="1"/>
      <p:bldP spid="9627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FF00"/>
                </a:solidFill>
                <a:latin typeface="Arial" charset="0"/>
                <a:cs typeface="Times New Roman" pitchFamily="18" charset="0"/>
              </a:rPr>
              <a:t>I.   Introducción a la Empresa.</a:t>
            </a:r>
          </a:p>
          <a:p>
            <a:r>
              <a:rPr lang="es-ES" sz="1000">
                <a:solidFill>
                  <a:srgbClr val="FF3300"/>
                </a:solidFill>
                <a:latin typeface="Arial" charset="0"/>
                <a:cs typeface="Times New Roman" pitchFamily="18" charset="0"/>
              </a:rPr>
              <a:t>II.  La actividad comercial (Marketing).</a:t>
            </a:r>
          </a:p>
          <a:p>
            <a:r>
              <a:rPr lang="es-ES" sz="1000">
                <a:solidFill>
                  <a:srgbClr val="FFFF00"/>
                </a:solidFill>
                <a:latin typeface="Arial" charset="0"/>
                <a:cs typeface="Times New Roman" pitchFamily="18" charset="0"/>
              </a:rPr>
              <a:t>III. El subsistema financiero.</a:t>
            </a:r>
          </a:p>
        </p:txBody>
      </p:sp>
      <p:sp>
        <p:nvSpPr>
          <p:cNvPr id="97283" name="Text Box 3"/>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97284" name="AutoShape 4"/>
          <p:cNvSpPr>
            <a:spLocks noChangeArrowheads="1"/>
          </p:cNvSpPr>
          <p:nvPr/>
        </p:nvSpPr>
        <p:spPr bwMode="auto">
          <a:xfrm rot="5400000">
            <a:off x="620713" y="252413"/>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graphicFrame>
        <p:nvGraphicFramePr>
          <p:cNvPr id="97285" name="Object 5"/>
          <p:cNvGraphicFramePr>
            <a:graphicFrameLocks noChangeAspect="1"/>
          </p:cNvGraphicFramePr>
          <p:nvPr/>
        </p:nvGraphicFramePr>
        <p:xfrm>
          <a:off x="8001000" y="152400"/>
          <a:ext cx="914400" cy="738188"/>
        </p:xfrm>
        <a:graphic>
          <a:graphicData uri="http://schemas.openxmlformats.org/presentationml/2006/ole">
            <p:oleObj spid="_x0000_s97285" name="CorelPhotoPaint.Image.8" r:id="rId3" imgW="1574603" imgH="1269841" progId="">
              <p:embed/>
            </p:oleObj>
          </a:graphicData>
        </a:graphic>
      </p:graphicFrame>
      <p:sp>
        <p:nvSpPr>
          <p:cNvPr id="97286" name="Rectangle 6"/>
          <p:cNvSpPr>
            <a:spLocks noChangeArrowheads="1"/>
          </p:cNvSpPr>
          <p:nvPr/>
        </p:nvSpPr>
        <p:spPr bwMode="auto">
          <a:xfrm>
            <a:off x="1066800" y="981075"/>
            <a:ext cx="5160963" cy="533400"/>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ctr"/>
          <a:lstStyle/>
          <a:p>
            <a:r>
              <a:rPr lang="es-ES_tradnl" b="1">
                <a:solidFill>
                  <a:srgbClr val="FFFF00"/>
                </a:solidFill>
                <a:latin typeface="Arial" charset="0"/>
              </a:rPr>
              <a:t>2. Concepto de Mercado </a:t>
            </a:r>
            <a:endParaRPr lang="es-ES" b="1">
              <a:solidFill>
                <a:srgbClr val="FFFF00"/>
              </a:solidFill>
              <a:latin typeface="Arial" charset="0"/>
            </a:endParaRPr>
          </a:p>
        </p:txBody>
      </p:sp>
      <p:sp>
        <p:nvSpPr>
          <p:cNvPr id="97287" name="Line 7"/>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graphicFrame>
        <p:nvGraphicFramePr>
          <p:cNvPr id="97448" name="Group 168"/>
          <p:cNvGraphicFramePr>
            <a:graphicFrameLocks noGrp="1"/>
          </p:cNvGraphicFramePr>
          <p:nvPr/>
        </p:nvGraphicFramePr>
        <p:xfrm>
          <a:off x="468313" y="3068638"/>
          <a:ext cx="8135937" cy="3230880"/>
        </p:xfrm>
        <a:graphic>
          <a:graphicData uri="http://schemas.openxmlformats.org/drawingml/2006/table">
            <a:tbl>
              <a:tblPr/>
              <a:tblGrid>
                <a:gridCol w="1800225"/>
                <a:gridCol w="1371600"/>
                <a:gridCol w="1709737"/>
                <a:gridCol w="1627188"/>
                <a:gridCol w="1627187"/>
              </a:tblGrid>
              <a:tr h="431800">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s-E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s-E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anchor="ctr" horzOverflow="overflow">
                    <a:lnL>
                      <a:noFill/>
                    </a:lnL>
                    <a:lnR w="38100" cap="flat" cmpd="sng" algn="ctr">
                      <a:solidFill>
                        <a:srgbClr val="FFFF00"/>
                      </a:solidFill>
                      <a:prstDash val="solid"/>
                      <a:round/>
                      <a:headEnd type="none" w="med" len="med"/>
                      <a:tailEnd type="none" w="med" len="med"/>
                    </a:lnR>
                    <a:lnT cap="flat">
                      <a:noFill/>
                    </a:lnT>
                    <a:lnB>
                      <a:noFill/>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1400" b="0" i="0" u="none" strike="noStrike" cap="none" normalizeH="0" baseline="0" smtClean="0">
                          <a:ln>
                            <a:noFill/>
                          </a:ln>
                          <a:solidFill>
                            <a:srgbClr val="FFFF00"/>
                          </a:solidFill>
                          <a:effectLst>
                            <a:outerShdw blurRad="38100" dist="38100" dir="2700000" algn="tl">
                              <a:srgbClr val="000000"/>
                            </a:outerShdw>
                          </a:effectLst>
                          <a:latin typeface="Arial Black" pitchFamily="34" charset="0"/>
                        </a:rPr>
                        <a:t>OFERENTES</a:t>
                      </a: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r>
              <a:tr h="346075">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s-E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cap="flat">
                      <a:noFill/>
                    </a:lnL>
                    <a:lnR>
                      <a:noFill/>
                    </a:lnR>
                    <a:lnT>
                      <a:noFill/>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s-ES" sz="28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horzOverflow="overflow">
                    <a:lnL>
                      <a:noFill/>
                    </a:lnL>
                    <a:lnR w="38100" cap="flat" cmpd="sng" algn="ctr">
                      <a:solidFill>
                        <a:srgbClr val="FFFF00"/>
                      </a:solidFill>
                      <a:prstDash val="solid"/>
                      <a:round/>
                      <a:headEnd type="none" w="med" len="med"/>
                      <a:tailEnd type="none" w="med" len="med"/>
                    </a:lnR>
                    <a:lnT>
                      <a:noFill/>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1400" b="0" i="0" u="none" strike="noStrike" cap="none" normalizeH="0" baseline="0" smtClean="0">
                          <a:ln>
                            <a:noFill/>
                          </a:ln>
                          <a:solidFill>
                            <a:srgbClr val="FFFF00"/>
                          </a:solidFill>
                          <a:effectLst>
                            <a:outerShdw blurRad="38100" dist="38100" dir="2700000" algn="tl">
                              <a:srgbClr val="000000"/>
                            </a:outerShdw>
                          </a:effectLst>
                          <a:latin typeface="Arial Black" pitchFamily="34" charset="0"/>
                        </a:rPr>
                        <a:t>MUCHOS</a:t>
                      </a:r>
                      <a:endParaRPr kumimoji="0" lang="es-ES" sz="2800" b="0"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endParaRPr>
                    </a:p>
                  </a:txBody>
                  <a:tcPr anchor="ctr" horzOverflow="overflow">
                    <a:lnL w="3810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1400" b="0" i="0" u="none" strike="noStrike" cap="none" normalizeH="0" baseline="0" smtClean="0">
                          <a:ln>
                            <a:noFill/>
                          </a:ln>
                          <a:solidFill>
                            <a:srgbClr val="FFFF00"/>
                          </a:solidFill>
                          <a:effectLst>
                            <a:outerShdw blurRad="38100" dist="38100" dir="2700000" algn="tl">
                              <a:srgbClr val="000000"/>
                            </a:outerShdw>
                          </a:effectLst>
                          <a:latin typeface="Arial Black" pitchFamily="34" charset="0"/>
                        </a:rPr>
                        <a:t>POCOS</a:t>
                      </a:r>
                      <a:endParaRPr kumimoji="0" lang="es-ES" sz="2800" b="0"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1400" b="0" i="0" u="none" strike="noStrike" cap="none" normalizeH="0" baseline="0" smtClean="0">
                          <a:ln>
                            <a:noFill/>
                          </a:ln>
                          <a:solidFill>
                            <a:srgbClr val="FFFF00"/>
                          </a:solidFill>
                          <a:effectLst>
                            <a:outerShdw blurRad="38100" dist="38100" dir="2700000" algn="tl">
                              <a:srgbClr val="000000"/>
                            </a:outerShdw>
                          </a:effectLst>
                          <a:latin typeface="Arial Black" pitchFamily="34" charset="0"/>
                        </a:rPr>
                        <a:t>UNO</a:t>
                      </a:r>
                      <a:endParaRPr kumimoji="0" lang="es-ES" sz="2800" b="0"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r>
              <a:tr h="620713">
                <a:tc row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1400" b="0" i="0" u="none" strike="noStrike" cap="none" normalizeH="0" baseline="0" smtClean="0">
                          <a:ln>
                            <a:noFill/>
                          </a:ln>
                          <a:solidFill>
                            <a:srgbClr val="FFFF00"/>
                          </a:solidFill>
                          <a:effectLst>
                            <a:outerShdw blurRad="38100" dist="38100" dir="2700000" algn="tl">
                              <a:srgbClr val="000000"/>
                            </a:outerShdw>
                          </a:effectLst>
                          <a:latin typeface="Arial Black" pitchFamily="34" charset="0"/>
                        </a:rPr>
                        <a:t>DEMANDANTES</a:t>
                      </a:r>
                      <a:endParaRPr kumimoji="0" lang="es-ES" sz="2800" b="0"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endParaRPr>
                    </a:p>
                  </a:txBody>
                  <a:tcPr anchor="ctr" horzOverflow="overflow">
                    <a:lnL w="3810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1400" b="0" i="0" u="none" strike="noStrike" cap="none" normalizeH="0" baseline="0" smtClean="0">
                          <a:ln>
                            <a:noFill/>
                          </a:ln>
                          <a:solidFill>
                            <a:srgbClr val="FFFF00"/>
                          </a:solidFill>
                          <a:effectLst>
                            <a:outerShdw blurRad="38100" dist="38100" dir="2700000" algn="tl">
                              <a:srgbClr val="000000"/>
                            </a:outerShdw>
                          </a:effectLst>
                          <a:latin typeface="Arial Black" pitchFamily="34" charset="0"/>
                        </a:rPr>
                        <a:t>MUCHOS</a:t>
                      </a:r>
                      <a:endParaRPr kumimoji="0" lang="es-ES" sz="2800" b="0"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1400" b="0" i="0" u="none" strike="noStrike" cap="none" normalizeH="0" baseline="0" smtClean="0">
                          <a:ln>
                            <a:noFill/>
                          </a:ln>
                          <a:solidFill>
                            <a:srgbClr val="FFFF00"/>
                          </a:solidFill>
                          <a:effectLst>
                            <a:outerShdw blurRad="38100" dist="38100" dir="2700000" algn="tl">
                              <a:srgbClr val="000000"/>
                            </a:outerShdw>
                          </a:effectLst>
                          <a:latin typeface="Arial" charset="0"/>
                        </a:rPr>
                        <a:t>Mercado de competencia perfecta</a:t>
                      </a:r>
                      <a:endParaRPr kumimoji="0" lang="es-ES" sz="2800" b="0"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anchor="ctr" horzOverflow="overflow">
                    <a:lnL w="3810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1400" b="0" i="0" u="none" strike="noStrike" cap="none" normalizeH="0" baseline="0" smtClean="0">
                          <a:ln>
                            <a:noFill/>
                          </a:ln>
                          <a:solidFill>
                            <a:srgbClr val="FFFF00"/>
                          </a:solidFill>
                          <a:effectLst>
                            <a:outerShdw blurRad="38100" dist="38100" dir="2700000" algn="tl">
                              <a:srgbClr val="000000"/>
                            </a:outerShdw>
                          </a:effectLst>
                          <a:latin typeface="Arial" charset="0"/>
                        </a:rPr>
                        <a:t>Oligopolio</a:t>
                      </a:r>
                      <a:endParaRPr kumimoji="0" lang="es-ES" sz="2800" b="0"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1400" b="0" i="0" u="none" strike="noStrike" cap="none" normalizeH="0" baseline="0" smtClean="0">
                          <a:ln>
                            <a:noFill/>
                          </a:ln>
                          <a:solidFill>
                            <a:srgbClr val="FFFF00"/>
                          </a:solidFill>
                          <a:effectLst>
                            <a:outerShdw blurRad="38100" dist="38100" dir="2700000" algn="tl">
                              <a:srgbClr val="000000"/>
                            </a:outerShdw>
                          </a:effectLst>
                          <a:latin typeface="Arial" charset="0"/>
                        </a:rPr>
                        <a:t>Monopolio</a:t>
                      </a:r>
                      <a:endParaRPr kumimoji="0" lang="es-ES" sz="2800" b="0"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2775">
                <a:tc v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1400" b="0" i="0" u="none" strike="noStrike" cap="none" normalizeH="0" baseline="0" smtClean="0">
                          <a:ln>
                            <a:noFill/>
                          </a:ln>
                          <a:solidFill>
                            <a:srgbClr val="FFFF00"/>
                          </a:solidFill>
                          <a:effectLst>
                            <a:outerShdw blurRad="38100" dist="38100" dir="2700000" algn="tl">
                              <a:srgbClr val="000000"/>
                            </a:outerShdw>
                          </a:effectLst>
                          <a:latin typeface="Arial Black" pitchFamily="34" charset="0"/>
                        </a:rPr>
                        <a:t>POCOS</a:t>
                      </a:r>
                      <a:endParaRPr kumimoji="0" lang="es-ES" sz="2800" b="0"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1400" b="0" i="0" u="none" strike="noStrike" cap="none" normalizeH="0" baseline="0" smtClean="0">
                          <a:ln>
                            <a:noFill/>
                          </a:ln>
                          <a:solidFill>
                            <a:srgbClr val="FFFF00"/>
                          </a:solidFill>
                          <a:effectLst>
                            <a:outerShdw blurRad="38100" dist="38100" dir="2700000" algn="tl">
                              <a:srgbClr val="000000"/>
                            </a:outerShdw>
                          </a:effectLst>
                          <a:latin typeface="Arial" charset="0"/>
                        </a:rPr>
                        <a:t>Oligopsonio (oligopolio de demanda)</a:t>
                      </a:r>
                      <a:endParaRPr kumimoji="0" lang="es-ES" sz="2800" b="0"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anchor="ctr" horzOverflow="overflow">
                    <a:lnL w="3810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1400" b="0" i="0" u="none" strike="noStrike" cap="none" normalizeH="0" baseline="0" smtClean="0">
                          <a:ln>
                            <a:noFill/>
                          </a:ln>
                          <a:solidFill>
                            <a:srgbClr val="FFFF00"/>
                          </a:solidFill>
                          <a:effectLst>
                            <a:outerShdw blurRad="38100" dist="38100" dir="2700000" algn="tl">
                              <a:srgbClr val="000000"/>
                            </a:outerShdw>
                          </a:effectLst>
                          <a:latin typeface="Arial" charset="0"/>
                        </a:rPr>
                        <a:t>Oligopolio bilateral</a:t>
                      </a:r>
                      <a:endParaRPr kumimoji="0" lang="es-ES" sz="2800" b="0"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1400" b="0" i="0" u="none" strike="noStrike" cap="none" normalizeH="0" baseline="0" smtClean="0">
                          <a:ln>
                            <a:noFill/>
                          </a:ln>
                          <a:solidFill>
                            <a:srgbClr val="FFFF00"/>
                          </a:solidFill>
                          <a:effectLst>
                            <a:outerShdw blurRad="38100" dist="38100" dir="2700000" algn="tl">
                              <a:srgbClr val="000000"/>
                            </a:outerShdw>
                          </a:effectLst>
                          <a:latin typeface="Arial" charset="0"/>
                        </a:rPr>
                        <a:t>Monopolio limitado</a:t>
                      </a:r>
                      <a:endParaRPr kumimoji="0" lang="es-ES" sz="2800" b="0"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v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1400" b="0" i="0" u="none" strike="noStrike" cap="none" normalizeH="0" baseline="0" smtClean="0">
                          <a:ln>
                            <a:noFill/>
                          </a:ln>
                          <a:solidFill>
                            <a:srgbClr val="FFFF00"/>
                          </a:solidFill>
                          <a:effectLst>
                            <a:outerShdw blurRad="38100" dist="38100" dir="2700000" algn="tl">
                              <a:srgbClr val="000000"/>
                            </a:outerShdw>
                          </a:effectLst>
                          <a:latin typeface="Arial Black" pitchFamily="34" charset="0"/>
                        </a:rPr>
                        <a:t>UNO</a:t>
                      </a:r>
                      <a:endParaRPr kumimoji="0" lang="es-ES" sz="2800" b="0" i="0" u="none" strike="noStrike" cap="none" normalizeH="0" baseline="0" smtClean="0">
                        <a:ln>
                          <a:noFill/>
                        </a:ln>
                        <a:solidFill>
                          <a:srgbClr val="FFFF00"/>
                        </a:solidFill>
                        <a:effectLst>
                          <a:outerShdw blurRad="38100" dist="38100" dir="2700000" algn="tl">
                            <a:srgbClr val="000000"/>
                          </a:outerShdw>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1400" b="0" i="0" u="none" strike="noStrike" cap="none" normalizeH="0" baseline="0" smtClean="0">
                          <a:ln>
                            <a:noFill/>
                          </a:ln>
                          <a:solidFill>
                            <a:srgbClr val="FFFF00"/>
                          </a:solidFill>
                          <a:effectLst>
                            <a:outerShdw blurRad="38100" dist="38100" dir="2700000" algn="tl">
                              <a:srgbClr val="000000"/>
                            </a:outerShdw>
                          </a:effectLst>
                          <a:latin typeface="Arial" charset="0"/>
                        </a:rPr>
                        <a:t>Monopsonio (monopolio de demanda)</a:t>
                      </a:r>
                      <a:endParaRPr kumimoji="0" lang="es-ES" sz="2800" b="0"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anchor="ctr" horzOverflow="overflow">
                    <a:lnL w="3810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1400" b="0" i="0" u="none" strike="noStrike" cap="none" normalizeH="0" baseline="0" smtClean="0">
                          <a:ln>
                            <a:noFill/>
                          </a:ln>
                          <a:solidFill>
                            <a:srgbClr val="FFFF00"/>
                          </a:solidFill>
                          <a:effectLst>
                            <a:outerShdw blurRad="38100" dist="38100" dir="2700000" algn="tl">
                              <a:srgbClr val="000000"/>
                            </a:outerShdw>
                          </a:effectLst>
                          <a:latin typeface="Arial" charset="0"/>
                        </a:rPr>
                        <a:t>Monopsonio limitado</a:t>
                      </a:r>
                      <a:endParaRPr kumimoji="0" lang="es-ES" sz="2800" b="0"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1400" b="0" i="0" u="none" strike="noStrike" cap="none" normalizeH="0" baseline="0" smtClean="0">
                          <a:ln>
                            <a:noFill/>
                          </a:ln>
                          <a:solidFill>
                            <a:srgbClr val="FFFF00"/>
                          </a:solidFill>
                          <a:effectLst>
                            <a:outerShdw blurRad="38100" dist="38100" dir="2700000" algn="tl">
                              <a:srgbClr val="000000"/>
                            </a:outerShdw>
                          </a:effectLst>
                          <a:latin typeface="Arial" charset="0"/>
                        </a:rPr>
                        <a:t>Monopolio bilateral</a:t>
                      </a:r>
                      <a:endParaRPr kumimoji="0" lang="es-ES" sz="2800" b="0"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anchor="ctr" horzOverflow="overflow">
                    <a:lnL w="12700" cap="flat" cmpd="sng" algn="ctr">
                      <a:solidFill>
                        <a:schemeClr val="tx1"/>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r>
            </a:tbl>
          </a:graphicData>
        </a:graphic>
      </p:graphicFrame>
      <p:sp>
        <p:nvSpPr>
          <p:cNvPr id="97449" name="Rectangle 169"/>
          <p:cNvSpPr>
            <a:spLocks noChangeArrowheads="1"/>
          </p:cNvSpPr>
          <p:nvPr/>
        </p:nvSpPr>
        <p:spPr bwMode="auto">
          <a:xfrm>
            <a:off x="1331913" y="2203450"/>
            <a:ext cx="5400675" cy="504825"/>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457200" indent="-457200">
              <a:tabLst>
                <a:tab pos="715963" algn="l"/>
              </a:tabLst>
            </a:pPr>
            <a:r>
              <a:rPr lang="es-ES_tradnl" sz="2000">
                <a:solidFill>
                  <a:srgbClr val="FFFF00"/>
                </a:solidFill>
                <a:latin typeface="Arial" charset="0"/>
              </a:rPr>
              <a:t>Clasificación clásica de los Mercados</a:t>
            </a:r>
            <a:endParaRPr lang="es-ES" sz="2000">
              <a:solidFill>
                <a:srgbClr val="FFFF00"/>
              </a:solidFill>
              <a:latin typeface="Arial" charset="0"/>
            </a:endParaRP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7286"/>
                                        </p:tgtEl>
                                        <p:attrNameLst>
                                          <p:attrName>style.visibility</p:attrName>
                                        </p:attrNameLst>
                                      </p:cBhvr>
                                      <p:to>
                                        <p:strVal val="visible"/>
                                      </p:to>
                                    </p:set>
                                    <p:anim calcmode="lin" valueType="num">
                                      <p:cBhvr additive="base">
                                        <p:cTn id="7" dur="500" fill="hold"/>
                                        <p:tgtEl>
                                          <p:spTgt spid="97286"/>
                                        </p:tgtEl>
                                        <p:attrNameLst>
                                          <p:attrName>ppt_x</p:attrName>
                                        </p:attrNameLst>
                                      </p:cBhvr>
                                      <p:tavLst>
                                        <p:tav tm="0">
                                          <p:val>
                                            <p:strVal val="1+#ppt_w/2"/>
                                          </p:val>
                                        </p:tav>
                                        <p:tav tm="100000">
                                          <p:val>
                                            <p:strVal val="#ppt_x"/>
                                          </p:val>
                                        </p:tav>
                                      </p:tavLst>
                                    </p:anim>
                                    <p:anim calcmode="lin" valueType="num">
                                      <p:cBhvr additive="base">
                                        <p:cTn id="8" dur="500" fill="hold"/>
                                        <p:tgtEl>
                                          <p:spTgt spid="9728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7287"/>
                                        </p:tgtEl>
                                        <p:attrNameLst>
                                          <p:attrName>style.visibility</p:attrName>
                                        </p:attrNameLst>
                                      </p:cBhvr>
                                      <p:to>
                                        <p:strVal val="visible"/>
                                      </p:to>
                                    </p:set>
                                    <p:anim calcmode="lin" valueType="num">
                                      <p:cBhvr additive="base">
                                        <p:cTn id="11" dur="500" fill="hold"/>
                                        <p:tgtEl>
                                          <p:spTgt spid="97287"/>
                                        </p:tgtEl>
                                        <p:attrNameLst>
                                          <p:attrName>ppt_x</p:attrName>
                                        </p:attrNameLst>
                                      </p:cBhvr>
                                      <p:tavLst>
                                        <p:tav tm="0">
                                          <p:val>
                                            <p:strVal val="1+#ppt_w/2"/>
                                          </p:val>
                                        </p:tav>
                                        <p:tav tm="100000">
                                          <p:val>
                                            <p:strVal val="#ppt_x"/>
                                          </p:val>
                                        </p:tav>
                                      </p:tavLst>
                                    </p:anim>
                                    <p:anim calcmode="lin" valueType="num">
                                      <p:cBhvr additive="base">
                                        <p:cTn id="12" dur="500" fill="hold"/>
                                        <p:tgtEl>
                                          <p:spTgt spid="9728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97449"/>
                                        </p:tgtEl>
                                        <p:attrNameLst>
                                          <p:attrName>style.visibility</p:attrName>
                                        </p:attrNameLst>
                                      </p:cBhvr>
                                      <p:to>
                                        <p:strVal val="visible"/>
                                      </p:to>
                                    </p:set>
                                    <p:anim calcmode="lin" valueType="num">
                                      <p:cBhvr additive="base">
                                        <p:cTn id="16" dur="500" fill="hold"/>
                                        <p:tgtEl>
                                          <p:spTgt spid="97449"/>
                                        </p:tgtEl>
                                        <p:attrNameLst>
                                          <p:attrName>ppt_x</p:attrName>
                                        </p:attrNameLst>
                                      </p:cBhvr>
                                      <p:tavLst>
                                        <p:tav tm="0">
                                          <p:val>
                                            <p:strVal val="#ppt_x"/>
                                          </p:val>
                                        </p:tav>
                                        <p:tav tm="100000">
                                          <p:val>
                                            <p:strVal val="#ppt_x"/>
                                          </p:val>
                                        </p:tav>
                                      </p:tavLst>
                                    </p:anim>
                                    <p:anim calcmode="lin" valueType="num">
                                      <p:cBhvr additive="base">
                                        <p:cTn id="17" dur="500" fill="hold"/>
                                        <p:tgtEl>
                                          <p:spTgt spid="97449"/>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97448"/>
                                        </p:tgtEl>
                                        <p:attrNameLst>
                                          <p:attrName>style.visibility</p:attrName>
                                        </p:attrNameLst>
                                      </p:cBhvr>
                                      <p:to>
                                        <p:strVal val="visible"/>
                                      </p:to>
                                    </p:set>
                                    <p:anim calcmode="lin" valueType="num">
                                      <p:cBhvr additive="base">
                                        <p:cTn id="21" dur="500" fill="hold"/>
                                        <p:tgtEl>
                                          <p:spTgt spid="97448"/>
                                        </p:tgtEl>
                                        <p:attrNameLst>
                                          <p:attrName>ppt_x</p:attrName>
                                        </p:attrNameLst>
                                      </p:cBhvr>
                                      <p:tavLst>
                                        <p:tav tm="0">
                                          <p:val>
                                            <p:strVal val="#ppt_x"/>
                                          </p:val>
                                        </p:tav>
                                        <p:tav tm="100000">
                                          <p:val>
                                            <p:strVal val="#ppt_x"/>
                                          </p:val>
                                        </p:tav>
                                      </p:tavLst>
                                    </p:anim>
                                    <p:anim calcmode="lin" valueType="num">
                                      <p:cBhvr additive="base">
                                        <p:cTn id="22" dur="500" fill="hold"/>
                                        <p:tgtEl>
                                          <p:spTgt spid="974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6" grpId="0"/>
      <p:bldP spid="97287" grpId="0" animBg="1"/>
      <p:bldP spid="9744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FF00"/>
                </a:solidFill>
                <a:latin typeface="Arial" charset="0"/>
                <a:cs typeface="Times New Roman" pitchFamily="18" charset="0"/>
              </a:rPr>
              <a:t>I.   Introducción a la Empresa.</a:t>
            </a:r>
          </a:p>
          <a:p>
            <a:r>
              <a:rPr lang="es-ES" sz="1000">
                <a:solidFill>
                  <a:srgbClr val="FF3300"/>
                </a:solidFill>
                <a:latin typeface="Arial" charset="0"/>
                <a:cs typeface="Times New Roman" pitchFamily="18" charset="0"/>
              </a:rPr>
              <a:t>II.  La actividad comercial (Marketing).</a:t>
            </a:r>
          </a:p>
          <a:p>
            <a:r>
              <a:rPr lang="es-ES" sz="1000">
                <a:solidFill>
                  <a:srgbClr val="FFFF00"/>
                </a:solidFill>
                <a:latin typeface="Arial" charset="0"/>
                <a:cs typeface="Times New Roman" pitchFamily="18" charset="0"/>
              </a:rPr>
              <a:t>III. El subsistema financiero.</a:t>
            </a:r>
          </a:p>
        </p:txBody>
      </p:sp>
      <p:sp>
        <p:nvSpPr>
          <p:cNvPr id="100355" name="Text Box 3"/>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100356" name="AutoShape 4"/>
          <p:cNvSpPr>
            <a:spLocks noChangeArrowheads="1"/>
          </p:cNvSpPr>
          <p:nvPr/>
        </p:nvSpPr>
        <p:spPr bwMode="auto">
          <a:xfrm rot="5400000">
            <a:off x="620713" y="252413"/>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graphicFrame>
        <p:nvGraphicFramePr>
          <p:cNvPr id="100357" name="Object 5"/>
          <p:cNvGraphicFramePr>
            <a:graphicFrameLocks noChangeAspect="1"/>
          </p:cNvGraphicFramePr>
          <p:nvPr/>
        </p:nvGraphicFramePr>
        <p:xfrm>
          <a:off x="8001000" y="152400"/>
          <a:ext cx="914400" cy="738188"/>
        </p:xfrm>
        <a:graphic>
          <a:graphicData uri="http://schemas.openxmlformats.org/presentationml/2006/ole">
            <p:oleObj spid="_x0000_s100357" name="CorelPhotoPaint.Image.8" r:id="rId3" imgW="1574603" imgH="1269841" progId="">
              <p:embed/>
            </p:oleObj>
          </a:graphicData>
        </a:graphic>
      </p:graphicFrame>
      <p:sp>
        <p:nvSpPr>
          <p:cNvPr id="100358" name="Rectangle 6"/>
          <p:cNvSpPr>
            <a:spLocks noChangeArrowheads="1"/>
          </p:cNvSpPr>
          <p:nvPr/>
        </p:nvSpPr>
        <p:spPr bwMode="auto">
          <a:xfrm>
            <a:off x="1066800" y="981075"/>
            <a:ext cx="5160963" cy="533400"/>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ctr"/>
          <a:lstStyle/>
          <a:p>
            <a:r>
              <a:rPr lang="es-ES_tradnl" b="1">
                <a:solidFill>
                  <a:srgbClr val="FFFF00"/>
                </a:solidFill>
                <a:latin typeface="Arial" charset="0"/>
              </a:rPr>
              <a:t>2. Concepto de Mercado </a:t>
            </a:r>
            <a:endParaRPr lang="es-ES" b="1">
              <a:solidFill>
                <a:srgbClr val="FFFF00"/>
              </a:solidFill>
              <a:latin typeface="Arial" charset="0"/>
            </a:endParaRPr>
          </a:p>
        </p:txBody>
      </p:sp>
      <p:sp>
        <p:nvSpPr>
          <p:cNvPr id="100359" name="Line 7"/>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sp>
        <p:nvSpPr>
          <p:cNvPr id="100398" name="Rectangle 46"/>
          <p:cNvSpPr>
            <a:spLocks noChangeArrowheads="1"/>
          </p:cNvSpPr>
          <p:nvPr/>
        </p:nvSpPr>
        <p:spPr bwMode="auto">
          <a:xfrm>
            <a:off x="1403350" y="1773238"/>
            <a:ext cx="5400675" cy="504825"/>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457200" indent="-457200">
              <a:tabLst>
                <a:tab pos="715963" algn="l"/>
              </a:tabLst>
            </a:pPr>
            <a:r>
              <a:rPr lang="es-ES_tradnl" sz="2000">
                <a:solidFill>
                  <a:srgbClr val="FFFF00"/>
                </a:solidFill>
                <a:latin typeface="Arial" charset="0"/>
              </a:rPr>
              <a:t>Otras clasificaciones de los Mercados</a:t>
            </a:r>
            <a:endParaRPr lang="es-ES" sz="2000">
              <a:solidFill>
                <a:srgbClr val="FFFF00"/>
              </a:solidFill>
              <a:latin typeface="Arial" charset="0"/>
            </a:endParaRPr>
          </a:p>
        </p:txBody>
      </p:sp>
      <p:graphicFrame>
        <p:nvGraphicFramePr>
          <p:cNvPr id="100497" name="Group 145"/>
          <p:cNvGraphicFramePr>
            <a:graphicFrameLocks noGrp="1"/>
          </p:cNvGraphicFramePr>
          <p:nvPr/>
        </p:nvGraphicFramePr>
        <p:xfrm>
          <a:off x="684213" y="2420938"/>
          <a:ext cx="8064500" cy="4064000"/>
        </p:xfrm>
        <a:graphic>
          <a:graphicData uri="http://schemas.openxmlformats.org/drawingml/2006/table">
            <a:tbl>
              <a:tblPr/>
              <a:tblGrid>
                <a:gridCol w="2519362"/>
                <a:gridCol w="1655763"/>
                <a:gridCol w="3889375"/>
              </a:tblGrid>
              <a:tr h="5080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s-ES" sz="2000" b="0" i="0" u="none" strike="noStrike" cap="none" normalizeH="0" baseline="0" smtClean="0">
                        <a:ln>
                          <a:noFill/>
                        </a:ln>
                        <a:solidFill>
                          <a:srgbClr val="FFFF00"/>
                        </a:solidFill>
                        <a:effectLst>
                          <a:outerShdw blurRad="38100" dist="38100" dir="2700000" algn="tl">
                            <a:srgbClr val="000000"/>
                          </a:outerShdw>
                        </a:effectLst>
                        <a:latin typeface="Arial Black" pitchFamily="34" charset="0"/>
                      </a:endParaRPr>
                    </a:p>
                  </a:txBody>
                  <a:tcPr anchor="ctr" horzOverflow="overflow">
                    <a:lnL cap="flat">
                      <a:noFill/>
                    </a:lnL>
                    <a:lnR w="38100" cap="flat" cmpd="sng" algn="ctr">
                      <a:solidFill>
                        <a:srgbClr val="FFFF00"/>
                      </a:solidFill>
                      <a:prstDash val="solid"/>
                      <a:round/>
                      <a:headEnd type="none" w="med" len="med"/>
                      <a:tailEnd type="none" w="med" len="med"/>
                    </a:lnR>
                    <a:lnT cap="flat">
                      <a:noFill/>
                    </a:lnT>
                    <a:lnB w="38100" cap="flat" cmpd="sng" algn="ctr">
                      <a:solidFill>
                        <a:srgbClr val="FFFF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000" b="0" i="0" u="none" strike="noStrike" cap="none" normalizeH="0" baseline="0" smtClean="0">
                          <a:ln>
                            <a:noFill/>
                          </a:ln>
                          <a:solidFill>
                            <a:srgbClr val="FFFF00"/>
                          </a:solidFill>
                          <a:effectLst>
                            <a:outerShdw blurRad="38100" dist="38100" dir="2700000" algn="tl">
                              <a:srgbClr val="000000"/>
                            </a:outerShdw>
                          </a:effectLst>
                          <a:latin typeface="Arial Black" pitchFamily="34" charset="0"/>
                        </a:rPr>
                        <a:t>MERCADOS</a:t>
                      </a: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hMerge="1">
                  <a:txBody>
                    <a:bodyPr/>
                    <a:lstStyle/>
                    <a:p>
                      <a:endParaRPr lang="es-ES"/>
                    </a:p>
                  </a:txBody>
                  <a:tcPr/>
                </a:tc>
              </a:tr>
              <a:tr h="508000">
                <a:tc row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000" b="0" i="0" u="none" strike="noStrike" cap="none" normalizeH="0" baseline="0" smtClean="0">
                          <a:ln>
                            <a:noFill/>
                          </a:ln>
                          <a:solidFill>
                            <a:srgbClr val="FFFF00"/>
                          </a:solidFill>
                          <a:effectLst>
                            <a:outerShdw blurRad="38100" dist="38100" dir="2700000" algn="tl">
                              <a:srgbClr val="000000"/>
                            </a:outerShdw>
                          </a:effectLst>
                          <a:latin typeface="Arial Black" pitchFamily="34" charset="0"/>
                        </a:rPr>
                        <a:t>SEGÚN LAS POSIBILIDADES DE EXPANSIÓN</a:t>
                      </a: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000" b="0" i="0" u="none" strike="noStrike" cap="none" normalizeH="0" baseline="0" smtClean="0">
                          <a:ln>
                            <a:noFill/>
                          </a:ln>
                          <a:solidFill>
                            <a:srgbClr val="FFFF00"/>
                          </a:solidFill>
                          <a:effectLst>
                            <a:outerShdw blurRad="38100" dist="38100" dir="2700000" algn="tl">
                              <a:srgbClr val="000000"/>
                            </a:outerShdw>
                          </a:effectLst>
                          <a:latin typeface="Arial" charset="0"/>
                        </a:rPr>
                        <a:t>ACTUAL</a:t>
                      </a: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r>
              <a:tr h="508000">
                <a:tc vMerge="1">
                  <a:txBody>
                    <a:bodyPr/>
                    <a:lstStyle/>
                    <a:p>
                      <a:endParaRPr lang="es-E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000" b="0" i="0" u="none" strike="noStrike" cap="none" normalizeH="0" baseline="0" smtClean="0">
                          <a:ln>
                            <a:noFill/>
                          </a:ln>
                          <a:solidFill>
                            <a:srgbClr val="FFFF00"/>
                          </a:solidFill>
                          <a:effectLst>
                            <a:outerShdw blurRad="38100" dist="38100" dir="2700000" algn="tl">
                              <a:srgbClr val="000000"/>
                            </a:outerShdw>
                          </a:effectLst>
                          <a:latin typeface="Arial" charset="0"/>
                        </a:rPr>
                        <a:t>POTENCIAL</a:t>
                      </a: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r>
              <a:tr h="508000">
                <a:tc vMerge="1">
                  <a:txBody>
                    <a:bodyPr/>
                    <a:lstStyle/>
                    <a:p>
                      <a:endParaRPr lang="es-ES"/>
                    </a:p>
                  </a:txBody>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000" b="0" i="0" u="none" strike="noStrike" cap="none" normalizeH="0" baseline="0" smtClean="0">
                          <a:ln>
                            <a:noFill/>
                          </a:ln>
                          <a:solidFill>
                            <a:srgbClr val="FFFF00"/>
                          </a:solidFill>
                          <a:effectLst>
                            <a:outerShdw blurRad="38100" dist="38100" dir="2700000" algn="tl">
                              <a:srgbClr val="000000"/>
                            </a:outerShdw>
                          </a:effectLst>
                          <a:latin typeface="Arial" charset="0"/>
                        </a:rPr>
                        <a:t>TENDENCIAL</a:t>
                      </a: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hMerge="1">
                  <a:txBody>
                    <a:bodyPr/>
                    <a:lstStyle/>
                    <a:p>
                      <a:endParaRPr lang="es-ES"/>
                    </a:p>
                  </a:txBody>
                  <a:tcPr/>
                </a:tc>
              </a:tr>
              <a:tr h="508000">
                <a:tc row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000" b="0" i="0" u="none" strike="noStrike" cap="none" normalizeH="0" baseline="0" smtClean="0">
                          <a:ln>
                            <a:noFill/>
                          </a:ln>
                          <a:solidFill>
                            <a:srgbClr val="FFFF00"/>
                          </a:solidFill>
                          <a:effectLst>
                            <a:outerShdw blurRad="38100" dist="38100" dir="2700000" algn="tl">
                              <a:srgbClr val="000000"/>
                            </a:outerShdw>
                          </a:effectLst>
                          <a:latin typeface="Arial Black" pitchFamily="34" charset="0"/>
                        </a:rPr>
                        <a:t>SEGÚN EL USO FINAL</a:t>
                      </a: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000" b="0" i="0" u="none" strike="noStrike" cap="none" normalizeH="0" baseline="0" smtClean="0">
                          <a:ln>
                            <a:noFill/>
                          </a:ln>
                          <a:solidFill>
                            <a:srgbClr val="FFFF00"/>
                          </a:solidFill>
                          <a:effectLst>
                            <a:outerShdw blurRad="38100" dist="38100" dir="2700000" algn="tl">
                              <a:srgbClr val="000000"/>
                            </a:outerShdw>
                          </a:effectLst>
                          <a:latin typeface="Arial" charset="0"/>
                        </a:rPr>
                        <a:t>INDUSTRIALES</a:t>
                      </a: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s-ES"/>
                    </a:p>
                  </a:txBody>
                  <a:tcPr/>
                </a:tc>
              </a:tr>
              <a:tr h="508000">
                <a:tc vMerge="1">
                  <a:txBody>
                    <a:bodyPr/>
                    <a:lstStyle/>
                    <a:p>
                      <a:endParaRPr lang="es-ES"/>
                    </a:p>
                  </a:txBody>
                  <a:tcPr/>
                </a:tc>
                <a:tc row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000" b="0" i="0" u="none" strike="noStrike" cap="none" normalizeH="0" baseline="0" smtClean="0">
                          <a:ln>
                            <a:noFill/>
                          </a:ln>
                          <a:solidFill>
                            <a:srgbClr val="FFFF00"/>
                          </a:solidFill>
                          <a:effectLst>
                            <a:outerShdw blurRad="38100" dist="38100" dir="2700000" algn="tl">
                              <a:srgbClr val="000000"/>
                            </a:outerShdw>
                          </a:effectLst>
                          <a:latin typeface="Arial" charset="0"/>
                        </a:rPr>
                        <a:t>DE CONSUMO</a:t>
                      </a:r>
                    </a:p>
                  </a:txBody>
                  <a:tcPr anchor="ctr" horzOverflow="overflow">
                    <a:lnL w="38100" cap="flat" cmpd="sng" algn="ctr">
                      <a:solidFill>
                        <a:srgbClr val="FFFF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000" b="0" i="0" u="none" strike="noStrike" cap="none" normalizeH="0" baseline="0" smtClean="0">
                          <a:ln>
                            <a:noFill/>
                          </a:ln>
                          <a:solidFill>
                            <a:srgbClr val="FFFF00"/>
                          </a:solidFill>
                          <a:effectLst>
                            <a:outerShdw blurRad="38100" dist="38100" dir="2700000" algn="tl">
                              <a:srgbClr val="000000"/>
                            </a:outerShdw>
                          </a:effectLst>
                          <a:latin typeface="Arial" charset="0"/>
                        </a:rPr>
                        <a:t>DE CONSUMO INMEDIATO</a:t>
                      </a:r>
                    </a:p>
                  </a:txBody>
                  <a:tcPr anchor="ctr" horzOverflow="overflow">
                    <a:lnL w="12700" cap="flat" cmpd="sng" algn="ctr">
                      <a:solidFill>
                        <a:schemeClr val="tx1"/>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vMerge="1">
                  <a:txBody>
                    <a:bodyPr/>
                    <a:lstStyle/>
                    <a:p>
                      <a:endParaRPr lang="es-ES"/>
                    </a:p>
                  </a:txBody>
                  <a:tcPr/>
                </a:tc>
                <a:tc v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000" b="0" i="0" u="none" strike="noStrike" cap="none" normalizeH="0" baseline="0" smtClean="0">
                          <a:ln>
                            <a:noFill/>
                          </a:ln>
                          <a:solidFill>
                            <a:srgbClr val="FFFF00"/>
                          </a:solidFill>
                          <a:effectLst>
                            <a:outerShdw blurRad="38100" dist="38100" dir="2700000" algn="tl">
                              <a:srgbClr val="000000"/>
                            </a:outerShdw>
                          </a:effectLst>
                          <a:latin typeface="Arial" charset="0"/>
                        </a:rPr>
                        <a:t>DE CONSUMO DURADERO</a:t>
                      </a:r>
                    </a:p>
                  </a:txBody>
                  <a:tcPr anchor="ctr" horzOverflow="overflow">
                    <a:lnL w="12700" cap="flat" cmpd="sng" algn="ctr">
                      <a:solidFill>
                        <a:schemeClr val="tx1"/>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vMerge="1">
                  <a:txBody>
                    <a:bodyPr/>
                    <a:lstStyle/>
                    <a:p>
                      <a:endParaRPr lang="es-ES"/>
                    </a:p>
                  </a:txBody>
                  <a:tcPr/>
                </a:tc>
                <a:tc vMerge="1">
                  <a:txBody>
                    <a:bodyPr/>
                    <a:lstStyle/>
                    <a:p>
                      <a:endParaRPr lang="es-E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2000" b="0" i="0" u="none" strike="noStrike" cap="none" normalizeH="0" baseline="0" smtClean="0">
                          <a:ln>
                            <a:noFill/>
                          </a:ln>
                          <a:solidFill>
                            <a:srgbClr val="FFFF00"/>
                          </a:solidFill>
                          <a:effectLst>
                            <a:outerShdw blurRad="38100" dist="38100" dir="2700000" algn="tl">
                              <a:srgbClr val="000000"/>
                            </a:outerShdw>
                          </a:effectLst>
                          <a:latin typeface="Arial" charset="0"/>
                        </a:rPr>
                        <a:t>DE SERVICIOS</a:t>
                      </a:r>
                    </a:p>
                  </a:txBody>
                  <a:tcPr anchor="ctr" horzOverflow="overflow">
                    <a:lnL w="12700" cap="flat" cmpd="sng" algn="ctr">
                      <a:solidFill>
                        <a:schemeClr val="tx1"/>
                      </a:solidFill>
                      <a:prstDash val="solid"/>
                      <a:round/>
                      <a:headEnd type="none" w="med" len="med"/>
                      <a:tailEnd type="none" w="med" len="med"/>
                    </a:lnL>
                    <a:lnR w="38100" cap="flat" cmpd="sng" algn="ctr">
                      <a:solidFill>
                        <a:srgbClr val="FFFF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0358"/>
                                        </p:tgtEl>
                                        <p:attrNameLst>
                                          <p:attrName>style.visibility</p:attrName>
                                        </p:attrNameLst>
                                      </p:cBhvr>
                                      <p:to>
                                        <p:strVal val="visible"/>
                                      </p:to>
                                    </p:set>
                                    <p:anim calcmode="lin" valueType="num">
                                      <p:cBhvr additive="base">
                                        <p:cTn id="7" dur="500" fill="hold"/>
                                        <p:tgtEl>
                                          <p:spTgt spid="100358"/>
                                        </p:tgtEl>
                                        <p:attrNameLst>
                                          <p:attrName>ppt_x</p:attrName>
                                        </p:attrNameLst>
                                      </p:cBhvr>
                                      <p:tavLst>
                                        <p:tav tm="0">
                                          <p:val>
                                            <p:strVal val="1+#ppt_w/2"/>
                                          </p:val>
                                        </p:tav>
                                        <p:tav tm="100000">
                                          <p:val>
                                            <p:strVal val="#ppt_x"/>
                                          </p:val>
                                        </p:tav>
                                      </p:tavLst>
                                    </p:anim>
                                    <p:anim calcmode="lin" valueType="num">
                                      <p:cBhvr additive="base">
                                        <p:cTn id="8" dur="500" fill="hold"/>
                                        <p:tgtEl>
                                          <p:spTgt spid="10035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0359"/>
                                        </p:tgtEl>
                                        <p:attrNameLst>
                                          <p:attrName>style.visibility</p:attrName>
                                        </p:attrNameLst>
                                      </p:cBhvr>
                                      <p:to>
                                        <p:strVal val="visible"/>
                                      </p:to>
                                    </p:set>
                                    <p:anim calcmode="lin" valueType="num">
                                      <p:cBhvr additive="base">
                                        <p:cTn id="11" dur="500" fill="hold"/>
                                        <p:tgtEl>
                                          <p:spTgt spid="100359"/>
                                        </p:tgtEl>
                                        <p:attrNameLst>
                                          <p:attrName>ppt_x</p:attrName>
                                        </p:attrNameLst>
                                      </p:cBhvr>
                                      <p:tavLst>
                                        <p:tav tm="0">
                                          <p:val>
                                            <p:strVal val="1+#ppt_w/2"/>
                                          </p:val>
                                        </p:tav>
                                        <p:tav tm="100000">
                                          <p:val>
                                            <p:strVal val="#ppt_x"/>
                                          </p:val>
                                        </p:tav>
                                      </p:tavLst>
                                    </p:anim>
                                    <p:anim calcmode="lin" valueType="num">
                                      <p:cBhvr additive="base">
                                        <p:cTn id="12" dur="500" fill="hold"/>
                                        <p:tgtEl>
                                          <p:spTgt spid="10035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00398"/>
                                        </p:tgtEl>
                                        <p:attrNameLst>
                                          <p:attrName>style.visibility</p:attrName>
                                        </p:attrNameLst>
                                      </p:cBhvr>
                                      <p:to>
                                        <p:strVal val="visible"/>
                                      </p:to>
                                    </p:set>
                                    <p:anim calcmode="lin" valueType="num">
                                      <p:cBhvr additive="base">
                                        <p:cTn id="16" dur="500" fill="hold"/>
                                        <p:tgtEl>
                                          <p:spTgt spid="100398"/>
                                        </p:tgtEl>
                                        <p:attrNameLst>
                                          <p:attrName>ppt_x</p:attrName>
                                        </p:attrNameLst>
                                      </p:cBhvr>
                                      <p:tavLst>
                                        <p:tav tm="0">
                                          <p:val>
                                            <p:strVal val="#ppt_x"/>
                                          </p:val>
                                        </p:tav>
                                        <p:tav tm="100000">
                                          <p:val>
                                            <p:strVal val="#ppt_x"/>
                                          </p:val>
                                        </p:tav>
                                      </p:tavLst>
                                    </p:anim>
                                    <p:anim calcmode="lin" valueType="num">
                                      <p:cBhvr additive="base">
                                        <p:cTn id="17" dur="500" fill="hold"/>
                                        <p:tgtEl>
                                          <p:spTgt spid="10039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0497"/>
                                        </p:tgtEl>
                                        <p:attrNameLst>
                                          <p:attrName>style.visibility</p:attrName>
                                        </p:attrNameLst>
                                      </p:cBhvr>
                                      <p:to>
                                        <p:strVal val="visible"/>
                                      </p:to>
                                    </p:set>
                                    <p:anim calcmode="lin" valueType="num">
                                      <p:cBhvr additive="base">
                                        <p:cTn id="22" dur="500" fill="hold"/>
                                        <p:tgtEl>
                                          <p:spTgt spid="100497"/>
                                        </p:tgtEl>
                                        <p:attrNameLst>
                                          <p:attrName>ppt_x</p:attrName>
                                        </p:attrNameLst>
                                      </p:cBhvr>
                                      <p:tavLst>
                                        <p:tav tm="0">
                                          <p:val>
                                            <p:strVal val="#ppt_x"/>
                                          </p:val>
                                        </p:tav>
                                        <p:tav tm="100000">
                                          <p:val>
                                            <p:strVal val="#ppt_x"/>
                                          </p:val>
                                        </p:tav>
                                      </p:tavLst>
                                    </p:anim>
                                    <p:anim calcmode="lin" valueType="num">
                                      <p:cBhvr additive="base">
                                        <p:cTn id="23" dur="500" fill="hold"/>
                                        <p:tgtEl>
                                          <p:spTgt spid="1004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8" grpId="0"/>
      <p:bldP spid="100359" grpId="0" animBg="1"/>
      <p:bldP spid="10039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FF00"/>
                </a:solidFill>
                <a:latin typeface="Arial" charset="0"/>
                <a:cs typeface="Times New Roman" pitchFamily="18" charset="0"/>
              </a:rPr>
              <a:t>I.   Introducción a la Empresa.</a:t>
            </a:r>
          </a:p>
          <a:p>
            <a:r>
              <a:rPr lang="es-ES" sz="1000">
                <a:solidFill>
                  <a:srgbClr val="FF3300"/>
                </a:solidFill>
                <a:latin typeface="Arial" charset="0"/>
                <a:cs typeface="Times New Roman" pitchFamily="18" charset="0"/>
              </a:rPr>
              <a:t>II.  La actividad comercial (Marketing).</a:t>
            </a:r>
          </a:p>
          <a:p>
            <a:r>
              <a:rPr lang="es-ES" sz="1000">
                <a:solidFill>
                  <a:srgbClr val="FFFF00"/>
                </a:solidFill>
                <a:latin typeface="Arial" charset="0"/>
                <a:cs typeface="Times New Roman" pitchFamily="18" charset="0"/>
              </a:rPr>
              <a:t>III. El subsistema financiero.</a:t>
            </a:r>
          </a:p>
        </p:txBody>
      </p:sp>
      <p:sp>
        <p:nvSpPr>
          <p:cNvPr id="98307" name="Text Box 3"/>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98308" name="AutoShape 4"/>
          <p:cNvSpPr>
            <a:spLocks noChangeArrowheads="1"/>
          </p:cNvSpPr>
          <p:nvPr/>
        </p:nvSpPr>
        <p:spPr bwMode="auto">
          <a:xfrm rot="5400000">
            <a:off x="620713" y="252413"/>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graphicFrame>
        <p:nvGraphicFramePr>
          <p:cNvPr id="98309" name="Object 5"/>
          <p:cNvGraphicFramePr>
            <a:graphicFrameLocks noChangeAspect="1"/>
          </p:cNvGraphicFramePr>
          <p:nvPr/>
        </p:nvGraphicFramePr>
        <p:xfrm>
          <a:off x="8001000" y="152400"/>
          <a:ext cx="914400" cy="738188"/>
        </p:xfrm>
        <a:graphic>
          <a:graphicData uri="http://schemas.openxmlformats.org/presentationml/2006/ole">
            <p:oleObj spid="_x0000_s98309" name="CorelPhotoPaint.Image.8" r:id="rId3" imgW="1574603" imgH="1269841" progId="">
              <p:embed/>
            </p:oleObj>
          </a:graphicData>
        </a:graphic>
      </p:graphicFrame>
      <p:sp>
        <p:nvSpPr>
          <p:cNvPr id="98310" name="Rectangle 6"/>
          <p:cNvSpPr>
            <a:spLocks noChangeArrowheads="1"/>
          </p:cNvSpPr>
          <p:nvPr/>
        </p:nvSpPr>
        <p:spPr bwMode="auto">
          <a:xfrm>
            <a:off x="1066800" y="981075"/>
            <a:ext cx="5160963" cy="533400"/>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ctr"/>
          <a:lstStyle/>
          <a:p>
            <a:r>
              <a:rPr lang="es-ES_tradnl" b="1">
                <a:solidFill>
                  <a:srgbClr val="FFFF00"/>
                </a:solidFill>
                <a:latin typeface="Arial" charset="0"/>
              </a:rPr>
              <a:t>3. Segmentación de Mercados </a:t>
            </a:r>
            <a:endParaRPr lang="es-ES" b="1">
              <a:solidFill>
                <a:srgbClr val="FFFF00"/>
              </a:solidFill>
              <a:latin typeface="Arial" charset="0"/>
            </a:endParaRPr>
          </a:p>
        </p:txBody>
      </p:sp>
      <p:sp>
        <p:nvSpPr>
          <p:cNvPr id="98311" name="Line 7"/>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sp>
        <p:nvSpPr>
          <p:cNvPr id="98312" name="Rectangle 8"/>
          <p:cNvSpPr>
            <a:spLocks noChangeArrowheads="1"/>
          </p:cNvSpPr>
          <p:nvPr/>
        </p:nvSpPr>
        <p:spPr bwMode="auto">
          <a:xfrm>
            <a:off x="1476375" y="2276475"/>
            <a:ext cx="5400675" cy="3095625"/>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457200" indent="-457200">
              <a:tabLst>
                <a:tab pos="715963" algn="l"/>
              </a:tabLst>
            </a:pPr>
            <a:r>
              <a:rPr lang="es-ES_tradnl" sz="2000">
                <a:solidFill>
                  <a:srgbClr val="FFFF00"/>
                </a:solidFill>
                <a:latin typeface="Arial" charset="0"/>
              </a:rPr>
              <a:t>Criterios de segmentación</a:t>
            </a:r>
          </a:p>
          <a:p>
            <a:pPr marL="457200" indent="-457200">
              <a:tabLst>
                <a:tab pos="715963" algn="l"/>
              </a:tabLst>
            </a:pPr>
            <a:r>
              <a:rPr lang="es-ES_tradnl" sz="2000">
                <a:solidFill>
                  <a:srgbClr val="FFFF00"/>
                </a:solidFill>
                <a:latin typeface="Arial" charset="0"/>
              </a:rPr>
              <a:t> </a:t>
            </a:r>
          </a:p>
          <a:p>
            <a:pPr marL="908050" lvl="1" indent="-277813">
              <a:buFontTx/>
              <a:buAutoNum type="arabicPeriod"/>
              <a:tabLst>
                <a:tab pos="715963" algn="l"/>
              </a:tabLst>
            </a:pPr>
            <a:r>
              <a:rPr lang="es-ES_tradnl" sz="2000">
                <a:solidFill>
                  <a:srgbClr val="FFFF00"/>
                </a:solidFill>
                <a:latin typeface="Arial" charset="0"/>
              </a:rPr>
              <a:t> Factores demográficos (edad, raza, estado civil, etc.)</a:t>
            </a:r>
          </a:p>
          <a:p>
            <a:pPr marL="908050" lvl="1" indent="-277813">
              <a:buFontTx/>
              <a:buAutoNum type="arabicPeriod"/>
              <a:tabLst>
                <a:tab pos="715963" algn="l"/>
              </a:tabLst>
            </a:pPr>
            <a:r>
              <a:rPr lang="es-ES" sz="2000">
                <a:solidFill>
                  <a:srgbClr val="FFFF00"/>
                </a:solidFill>
                <a:latin typeface="Arial" charset="0"/>
              </a:rPr>
              <a:t> Factores geográficos</a:t>
            </a:r>
          </a:p>
          <a:p>
            <a:pPr marL="908050" lvl="1" indent="-277813">
              <a:buFontTx/>
              <a:buAutoNum type="arabicPeriod"/>
              <a:tabLst>
                <a:tab pos="715963" algn="l"/>
              </a:tabLst>
            </a:pPr>
            <a:r>
              <a:rPr lang="es-ES" sz="2000">
                <a:solidFill>
                  <a:srgbClr val="FFFF00"/>
                </a:solidFill>
                <a:latin typeface="Arial" charset="0"/>
              </a:rPr>
              <a:t> Factores sociológicos</a:t>
            </a:r>
          </a:p>
          <a:p>
            <a:pPr marL="908050" lvl="1" indent="-277813">
              <a:buFontTx/>
              <a:buAutoNum type="arabicPeriod"/>
              <a:tabLst>
                <a:tab pos="715963" algn="l"/>
              </a:tabLst>
            </a:pPr>
            <a:r>
              <a:rPr lang="es-ES" sz="2000">
                <a:solidFill>
                  <a:srgbClr val="FFFF00"/>
                </a:solidFill>
                <a:latin typeface="Arial" charset="0"/>
              </a:rPr>
              <a:t> Factores sicográficos</a:t>
            </a:r>
          </a:p>
          <a:p>
            <a:pPr marL="908050" lvl="1" indent="-277813">
              <a:buFontTx/>
              <a:buAutoNum type="arabicPeriod"/>
              <a:tabLst>
                <a:tab pos="715963" algn="l"/>
              </a:tabLst>
            </a:pPr>
            <a:r>
              <a:rPr lang="es-ES" sz="2000">
                <a:solidFill>
                  <a:srgbClr val="FFFF00"/>
                </a:solidFill>
                <a:latin typeface="Arial" charset="0"/>
              </a:rPr>
              <a:t> Segmentación basada en la posesión de otros productos</a:t>
            </a: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8310"/>
                                        </p:tgtEl>
                                        <p:attrNameLst>
                                          <p:attrName>style.visibility</p:attrName>
                                        </p:attrNameLst>
                                      </p:cBhvr>
                                      <p:to>
                                        <p:strVal val="visible"/>
                                      </p:to>
                                    </p:set>
                                    <p:anim calcmode="lin" valueType="num">
                                      <p:cBhvr additive="base">
                                        <p:cTn id="7" dur="500" fill="hold"/>
                                        <p:tgtEl>
                                          <p:spTgt spid="98310"/>
                                        </p:tgtEl>
                                        <p:attrNameLst>
                                          <p:attrName>ppt_x</p:attrName>
                                        </p:attrNameLst>
                                      </p:cBhvr>
                                      <p:tavLst>
                                        <p:tav tm="0">
                                          <p:val>
                                            <p:strVal val="1+#ppt_w/2"/>
                                          </p:val>
                                        </p:tav>
                                        <p:tav tm="100000">
                                          <p:val>
                                            <p:strVal val="#ppt_x"/>
                                          </p:val>
                                        </p:tav>
                                      </p:tavLst>
                                    </p:anim>
                                    <p:anim calcmode="lin" valueType="num">
                                      <p:cBhvr additive="base">
                                        <p:cTn id="8" dur="500" fill="hold"/>
                                        <p:tgtEl>
                                          <p:spTgt spid="983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8311"/>
                                        </p:tgtEl>
                                        <p:attrNameLst>
                                          <p:attrName>style.visibility</p:attrName>
                                        </p:attrNameLst>
                                      </p:cBhvr>
                                      <p:to>
                                        <p:strVal val="visible"/>
                                      </p:to>
                                    </p:set>
                                    <p:anim calcmode="lin" valueType="num">
                                      <p:cBhvr additive="base">
                                        <p:cTn id="11" dur="500" fill="hold"/>
                                        <p:tgtEl>
                                          <p:spTgt spid="98311"/>
                                        </p:tgtEl>
                                        <p:attrNameLst>
                                          <p:attrName>ppt_x</p:attrName>
                                        </p:attrNameLst>
                                      </p:cBhvr>
                                      <p:tavLst>
                                        <p:tav tm="0">
                                          <p:val>
                                            <p:strVal val="1+#ppt_w/2"/>
                                          </p:val>
                                        </p:tav>
                                        <p:tav tm="100000">
                                          <p:val>
                                            <p:strVal val="#ppt_x"/>
                                          </p:val>
                                        </p:tav>
                                      </p:tavLst>
                                    </p:anim>
                                    <p:anim calcmode="lin" valueType="num">
                                      <p:cBhvr additive="base">
                                        <p:cTn id="12" dur="500" fill="hold"/>
                                        <p:tgtEl>
                                          <p:spTgt spid="9831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8312"/>
                                        </p:tgtEl>
                                        <p:attrNameLst>
                                          <p:attrName>style.visibility</p:attrName>
                                        </p:attrNameLst>
                                      </p:cBhvr>
                                      <p:to>
                                        <p:strVal val="visible"/>
                                      </p:to>
                                    </p:set>
                                    <p:anim calcmode="lin" valueType="num">
                                      <p:cBhvr additive="base">
                                        <p:cTn id="17" dur="500" fill="hold"/>
                                        <p:tgtEl>
                                          <p:spTgt spid="98312"/>
                                        </p:tgtEl>
                                        <p:attrNameLst>
                                          <p:attrName>ppt_x</p:attrName>
                                        </p:attrNameLst>
                                      </p:cBhvr>
                                      <p:tavLst>
                                        <p:tav tm="0">
                                          <p:val>
                                            <p:strVal val="#ppt_x"/>
                                          </p:val>
                                        </p:tav>
                                        <p:tav tm="100000">
                                          <p:val>
                                            <p:strVal val="#ppt_x"/>
                                          </p:val>
                                        </p:tav>
                                      </p:tavLst>
                                    </p:anim>
                                    <p:anim calcmode="lin" valueType="num">
                                      <p:cBhvr additive="base">
                                        <p:cTn id="18" dur="500" fill="hold"/>
                                        <p:tgtEl>
                                          <p:spTgt spid="983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0" grpId="0"/>
      <p:bldP spid="98311" grpId="0" animBg="1"/>
      <p:bldP spid="983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FF00"/>
                </a:solidFill>
                <a:latin typeface="Arial" charset="0"/>
                <a:cs typeface="Times New Roman" pitchFamily="18" charset="0"/>
              </a:rPr>
              <a:t>I.   Introducción a la Empresa.</a:t>
            </a:r>
          </a:p>
          <a:p>
            <a:r>
              <a:rPr lang="es-ES" sz="1000">
                <a:solidFill>
                  <a:srgbClr val="FF3300"/>
                </a:solidFill>
                <a:latin typeface="Arial" charset="0"/>
                <a:cs typeface="Times New Roman" pitchFamily="18" charset="0"/>
              </a:rPr>
              <a:t>II.  La actividad comercial (Marketing).</a:t>
            </a:r>
          </a:p>
          <a:p>
            <a:r>
              <a:rPr lang="es-ES" sz="1000">
                <a:solidFill>
                  <a:srgbClr val="FFFF00"/>
                </a:solidFill>
                <a:latin typeface="Arial" charset="0"/>
                <a:cs typeface="Times New Roman" pitchFamily="18" charset="0"/>
              </a:rPr>
              <a:t>III. El subsistema financiero.</a:t>
            </a:r>
          </a:p>
        </p:txBody>
      </p:sp>
      <p:sp>
        <p:nvSpPr>
          <p:cNvPr id="103427" name="Text Box 3"/>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103428" name="AutoShape 4"/>
          <p:cNvSpPr>
            <a:spLocks noChangeArrowheads="1"/>
          </p:cNvSpPr>
          <p:nvPr/>
        </p:nvSpPr>
        <p:spPr bwMode="auto">
          <a:xfrm rot="5400000">
            <a:off x="620713" y="252413"/>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graphicFrame>
        <p:nvGraphicFramePr>
          <p:cNvPr id="103429" name="Object 5"/>
          <p:cNvGraphicFramePr>
            <a:graphicFrameLocks noChangeAspect="1"/>
          </p:cNvGraphicFramePr>
          <p:nvPr/>
        </p:nvGraphicFramePr>
        <p:xfrm>
          <a:off x="8001000" y="152400"/>
          <a:ext cx="914400" cy="738188"/>
        </p:xfrm>
        <a:graphic>
          <a:graphicData uri="http://schemas.openxmlformats.org/presentationml/2006/ole">
            <p:oleObj spid="_x0000_s103429" name="CorelPhotoPaint.Image.8" r:id="rId3" imgW="1574603" imgH="1269841" progId="">
              <p:embed/>
            </p:oleObj>
          </a:graphicData>
        </a:graphic>
      </p:graphicFrame>
      <p:sp>
        <p:nvSpPr>
          <p:cNvPr id="103430" name="Rectangle 6"/>
          <p:cNvSpPr>
            <a:spLocks noChangeArrowheads="1"/>
          </p:cNvSpPr>
          <p:nvPr/>
        </p:nvSpPr>
        <p:spPr bwMode="auto">
          <a:xfrm>
            <a:off x="1066800" y="981075"/>
            <a:ext cx="6457950" cy="533400"/>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ctr"/>
          <a:lstStyle/>
          <a:p>
            <a:r>
              <a:rPr lang="es-ES_tradnl" b="1">
                <a:solidFill>
                  <a:srgbClr val="FFFF00"/>
                </a:solidFill>
                <a:latin typeface="Arial" charset="0"/>
              </a:rPr>
              <a:t>4. El Proceso de decisión en Marketing  </a:t>
            </a:r>
            <a:endParaRPr lang="es-ES" b="1">
              <a:solidFill>
                <a:srgbClr val="FFFF00"/>
              </a:solidFill>
              <a:latin typeface="Arial" charset="0"/>
            </a:endParaRPr>
          </a:p>
        </p:txBody>
      </p:sp>
      <p:sp>
        <p:nvSpPr>
          <p:cNvPr id="103431" name="Line 7"/>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grpSp>
        <p:nvGrpSpPr>
          <p:cNvPr id="103470" name="Group 46"/>
          <p:cNvGrpSpPr>
            <a:grpSpLocks/>
          </p:cNvGrpSpPr>
          <p:nvPr/>
        </p:nvGrpSpPr>
        <p:grpSpPr bwMode="auto">
          <a:xfrm>
            <a:off x="323850" y="3284538"/>
            <a:ext cx="8640763" cy="1377950"/>
            <a:chOff x="204" y="2069"/>
            <a:chExt cx="5443" cy="868"/>
          </a:xfrm>
        </p:grpSpPr>
        <p:sp>
          <p:nvSpPr>
            <p:cNvPr id="103437" name="Text Box 13"/>
            <p:cNvSpPr txBox="1">
              <a:spLocks noChangeArrowheads="1"/>
            </p:cNvSpPr>
            <p:nvPr/>
          </p:nvSpPr>
          <p:spPr bwMode="auto">
            <a:xfrm>
              <a:off x="204" y="2069"/>
              <a:ext cx="1134" cy="868"/>
            </a:xfrm>
            <a:prstGeom prst="rect">
              <a:avLst/>
            </a:prstGeom>
            <a:noFill/>
            <a:ln w="63500">
              <a:solidFill>
                <a:srgbClr val="FFFF00"/>
              </a:solidFill>
              <a:miter lim="800000"/>
              <a:headEnd/>
              <a:tailEnd/>
            </a:ln>
            <a:effectLst/>
          </p:spPr>
          <p:txBody>
            <a:bodyPr>
              <a:spAutoFit/>
            </a:bodyPr>
            <a:lstStyle/>
            <a:p>
              <a:pPr algn="ctr"/>
              <a:endParaRPr lang="es-ES" sz="1600">
                <a:solidFill>
                  <a:srgbClr val="FFFF00"/>
                </a:solidFill>
                <a:latin typeface="Arial Black" pitchFamily="34" charset="0"/>
              </a:endParaRPr>
            </a:p>
            <a:p>
              <a:pPr algn="ctr"/>
              <a:endParaRPr lang="es-ES" sz="1600">
                <a:solidFill>
                  <a:srgbClr val="FFFF00"/>
                </a:solidFill>
                <a:latin typeface="Arial Black" pitchFamily="34" charset="0"/>
              </a:endParaRPr>
            </a:p>
            <a:p>
              <a:pPr algn="ctr"/>
              <a:r>
                <a:rPr lang="es-ES" sz="1600">
                  <a:solidFill>
                    <a:srgbClr val="FFFF00"/>
                  </a:solidFill>
                  <a:latin typeface="Arial Black" pitchFamily="34" charset="0"/>
                </a:rPr>
                <a:t>EMPRESA</a:t>
              </a:r>
            </a:p>
            <a:p>
              <a:pPr algn="ctr"/>
              <a:endParaRPr lang="es-ES" sz="1600">
                <a:solidFill>
                  <a:srgbClr val="FFFF00"/>
                </a:solidFill>
                <a:latin typeface="Arial Black" pitchFamily="34" charset="0"/>
              </a:endParaRPr>
            </a:p>
            <a:p>
              <a:pPr algn="ctr"/>
              <a:endParaRPr lang="es-ES" sz="1600">
                <a:solidFill>
                  <a:srgbClr val="FFFF00"/>
                </a:solidFill>
                <a:latin typeface="Arial Black" pitchFamily="34" charset="0"/>
              </a:endParaRPr>
            </a:p>
          </p:txBody>
        </p:sp>
        <p:sp>
          <p:nvSpPr>
            <p:cNvPr id="103467" name="Text Box 43"/>
            <p:cNvSpPr txBox="1">
              <a:spLocks noChangeArrowheads="1"/>
            </p:cNvSpPr>
            <p:nvPr/>
          </p:nvSpPr>
          <p:spPr bwMode="auto">
            <a:xfrm>
              <a:off x="4513" y="2069"/>
              <a:ext cx="1134" cy="868"/>
            </a:xfrm>
            <a:prstGeom prst="rect">
              <a:avLst/>
            </a:prstGeom>
            <a:noFill/>
            <a:ln w="63500">
              <a:solidFill>
                <a:srgbClr val="FFFF00"/>
              </a:solidFill>
              <a:miter lim="800000"/>
              <a:headEnd/>
              <a:tailEnd/>
            </a:ln>
            <a:effectLst/>
          </p:spPr>
          <p:txBody>
            <a:bodyPr>
              <a:spAutoFit/>
            </a:bodyPr>
            <a:lstStyle/>
            <a:p>
              <a:pPr algn="ctr"/>
              <a:endParaRPr lang="es-ES" sz="1600">
                <a:solidFill>
                  <a:srgbClr val="FFFF00"/>
                </a:solidFill>
                <a:latin typeface="Arial Black" pitchFamily="34" charset="0"/>
              </a:endParaRPr>
            </a:p>
            <a:p>
              <a:pPr algn="ctr"/>
              <a:endParaRPr lang="es-ES" sz="1600">
                <a:solidFill>
                  <a:srgbClr val="FFFF00"/>
                </a:solidFill>
                <a:latin typeface="Arial Black" pitchFamily="34" charset="0"/>
              </a:endParaRPr>
            </a:p>
            <a:p>
              <a:pPr algn="ctr"/>
              <a:r>
                <a:rPr lang="es-ES" sz="1600">
                  <a:solidFill>
                    <a:srgbClr val="FFFF00"/>
                  </a:solidFill>
                  <a:latin typeface="Arial Black" pitchFamily="34" charset="0"/>
                </a:rPr>
                <a:t>MERCADO</a:t>
              </a:r>
            </a:p>
            <a:p>
              <a:pPr algn="ctr"/>
              <a:endParaRPr lang="es-ES" sz="1600">
                <a:solidFill>
                  <a:srgbClr val="FFFF00"/>
                </a:solidFill>
                <a:latin typeface="Arial Black" pitchFamily="34" charset="0"/>
              </a:endParaRPr>
            </a:p>
            <a:p>
              <a:pPr algn="ctr"/>
              <a:endParaRPr lang="es-ES" sz="1600">
                <a:solidFill>
                  <a:srgbClr val="FFFF00"/>
                </a:solidFill>
                <a:latin typeface="Arial Black" pitchFamily="34" charset="0"/>
              </a:endParaRPr>
            </a:p>
          </p:txBody>
        </p:sp>
      </p:grpSp>
      <p:grpSp>
        <p:nvGrpSpPr>
          <p:cNvPr id="103476" name="Group 52"/>
          <p:cNvGrpSpPr>
            <a:grpSpLocks/>
          </p:cNvGrpSpPr>
          <p:nvPr/>
        </p:nvGrpSpPr>
        <p:grpSpPr bwMode="auto">
          <a:xfrm>
            <a:off x="971550" y="3605213"/>
            <a:ext cx="5761038" cy="2847975"/>
            <a:chOff x="612" y="2271"/>
            <a:chExt cx="3629" cy="1794"/>
          </a:xfrm>
        </p:grpSpPr>
        <p:grpSp>
          <p:nvGrpSpPr>
            <p:cNvPr id="103469" name="Group 45"/>
            <p:cNvGrpSpPr>
              <a:grpSpLocks/>
            </p:cNvGrpSpPr>
            <p:nvPr/>
          </p:nvGrpSpPr>
          <p:grpSpPr bwMode="auto">
            <a:xfrm>
              <a:off x="1565" y="2271"/>
              <a:ext cx="2676" cy="1794"/>
              <a:chOff x="1565" y="2271"/>
              <a:chExt cx="2676" cy="1794"/>
            </a:xfrm>
          </p:grpSpPr>
          <p:sp>
            <p:nvSpPr>
              <p:cNvPr id="103450" name="Text Box 26"/>
              <p:cNvSpPr txBox="1">
                <a:spLocks noChangeArrowheads="1"/>
              </p:cNvSpPr>
              <p:nvPr/>
            </p:nvSpPr>
            <p:spPr bwMode="auto">
              <a:xfrm>
                <a:off x="1565" y="2271"/>
                <a:ext cx="2676" cy="252"/>
              </a:xfrm>
              <a:prstGeom prst="rect">
                <a:avLst/>
              </a:prstGeom>
              <a:noFill/>
              <a:ln w="63500">
                <a:solidFill>
                  <a:srgbClr val="FFFF00"/>
                </a:solidFill>
                <a:miter lim="800000"/>
                <a:headEnd/>
                <a:tailEnd/>
              </a:ln>
              <a:effectLst/>
            </p:spPr>
            <p:txBody>
              <a:bodyPr>
                <a:spAutoFit/>
              </a:bodyPr>
              <a:lstStyle/>
              <a:p>
                <a:pPr algn="ctr"/>
                <a:r>
                  <a:rPr lang="es-ES" sz="1600">
                    <a:solidFill>
                      <a:srgbClr val="FFFF00"/>
                    </a:solidFill>
                    <a:latin typeface="Arial Black" pitchFamily="34" charset="0"/>
                  </a:rPr>
                  <a:t>POLÍTICAS DE MARKETING-MIX</a:t>
                </a:r>
              </a:p>
            </p:txBody>
          </p:sp>
          <p:grpSp>
            <p:nvGrpSpPr>
              <p:cNvPr id="103465" name="Group 41"/>
              <p:cNvGrpSpPr>
                <a:grpSpLocks/>
              </p:cNvGrpSpPr>
              <p:nvPr/>
            </p:nvGrpSpPr>
            <p:grpSpPr bwMode="auto">
              <a:xfrm>
                <a:off x="1882" y="2679"/>
                <a:ext cx="2041" cy="1166"/>
                <a:chOff x="1837" y="2679"/>
                <a:chExt cx="2041" cy="1166"/>
              </a:xfrm>
            </p:grpSpPr>
            <p:sp>
              <p:nvSpPr>
                <p:cNvPr id="103451" name="Text Box 27"/>
                <p:cNvSpPr txBox="1">
                  <a:spLocks noChangeArrowheads="1"/>
                </p:cNvSpPr>
                <p:nvPr/>
              </p:nvSpPr>
              <p:spPr bwMode="auto">
                <a:xfrm>
                  <a:off x="2200" y="2679"/>
                  <a:ext cx="1360" cy="213"/>
                </a:xfrm>
                <a:prstGeom prst="rect">
                  <a:avLst/>
                </a:prstGeom>
                <a:noFill/>
                <a:ln w="63500">
                  <a:solidFill>
                    <a:srgbClr val="FF0000"/>
                  </a:solidFill>
                  <a:miter lim="800000"/>
                  <a:headEnd/>
                  <a:tailEnd/>
                </a:ln>
                <a:effectLst/>
              </p:spPr>
              <p:txBody>
                <a:bodyPr>
                  <a:spAutoFit/>
                </a:bodyPr>
                <a:lstStyle/>
                <a:p>
                  <a:pPr algn="ctr"/>
                  <a:r>
                    <a:rPr lang="es-ES" sz="1600">
                      <a:latin typeface="Arial Black" pitchFamily="34" charset="0"/>
                    </a:rPr>
                    <a:t>PRODUCTO</a:t>
                  </a:r>
                </a:p>
              </p:txBody>
            </p:sp>
            <p:sp>
              <p:nvSpPr>
                <p:cNvPr id="103452" name="Text Box 28"/>
                <p:cNvSpPr txBox="1">
                  <a:spLocks noChangeArrowheads="1"/>
                </p:cNvSpPr>
                <p:nvPr/>
              </p:nvSpPr>
              <p:spPr bwMode="auto">
                <a:xfrm>
                  <a:off x="2200" y="2997"/>
                  <a:ext cx="1360" cy="213"/>
                </a:xfrm>
                <a:prstGeom prst="rect">
                  <a:avLst/>
                </a:prstGeom>
                <a:noFill/>
                <a:ln w="63500">
                  <a:solidFill>
                    <a:srgbClr val="FF0000"/>
                  </a:solidFill>
                  <a:miter lim="800000"/>
                  <a:headEnd/>
                  <a:tailEnd/>
                </a:ln>
                <a:effectLst/>
              </p:spPr>
              <p:txBody>
                <a:bodyPr>
                  <a:spAutoFit/>
                </a:bodyPr>
                <a:lstStyle/>
                <a:p>
                  <a:pPr algn="ctr"/>
                  <a:r>
                    <a:rPr lang="es-ES" sz="1600">
                      <a:latin typeface="Arial Black" pitchFamily="34" charset="0"/>
                    </a:rPr>
                    <a:t>PRECIO</a:t>
                  </a:r>
                </a:p>
              </p:txBody>
            </p:sp>
            <p:sp>
              <p:nvSpPr>
                <p:cNvPr id="103453" name="Text Box 29"/>
                <p:cNvSpPr txBox="1">
                  <a:spLocks noChangeArrowheads="1"/>
                </p:cNvSpPr>
                <p:nvPr/>
              </p:nvSpPr>
              <p:spPr bwMode="auto">
                <a:xfrm>
                  <a:off x="2200" y="3314"/>
                  <a:ext cx="1360" cy="213"/>
                </a:xfrm>
                <a:prstGeom prst="rect">
                  <a:avLst/>
                </a:prstGeom>
                <a:noFill/>
                <a:ln w="63500">
                  <a:solidFill>
                    <a:srgbClr val="FF0000"/>
                  </a:solidFill>
                  <a:miter lim="800000"/>
                  <a:headEnd/>
                  <a:tailEnd/>
                </a:ln>
                <a:effectLst/>
              </p:spPr>
              <p:txBody>
                <a:bodyPr>
                  <a:spAutoFit/>
                </a:bodyPr>
                <a:lstStyle/>
                <a:p>
                  <a:pPr algn="ctr"/>
                  <a:r>
                    <a:rPr lang="es-ES" sz="1600">
                      <a:latin typeface="Arial Black" pitchFamily="34" charset="0"/>
                    </a:rPr>
                    <a:t>PROMOCIÓN</a:t>
                  </a:r>
                </a:p>
              </p:txBody>
            </p:sp>
            <p:sp>
              <p:nvSpPr>
                <p:cNvPr id="103454" name="Text Box 30"/>
                <p:cNvSpPr txBox="1">
                  <a:spLocks noChangeArrowheads="1"/>
                </p:cNvSpPr>
                <p:nvPr/>
              </p:nvSpPr>
              <p:spPr bwMode="auto">
                <a:xfrm>
                  <a:off x="2200" y="3632"/>
                  <a:ext cx="1360" cy="213"/>
                </a:xfrm>
                <a:prstGeom prst="rect">
                  <a:avLst/>
                </a:prstGeom>
                <a:noFill/>
                <a:ln w="63500">
                  <a:solidFill>
                    <a:srgbClr val="FF0000"/>
                  </a:solidFill>
                  <a:miter lim="800000"/>
                  <a:headEnd/>
                  <a:tailEnd/>
                </a:ln>
                <a:effectLst/>
              </p:spPr>
              <p:txBody>
                <a:bodyPr>
                  <a:spAutoFit/>
                </a:bodyPr>
                <a:lstStyle/>
                <a:p>
                  <a:pPr algn="ctr"/>
                  <a:r>
                    <a:rPr lang="es-ES" sz="1600">
                      <a:latin typeface="Arial Black" pitchFamily="34" charset="0"/>
                    </a:rPr>
                    <a:t>DISTRIBUCIÓN</a:t>
                  </a:r>
                </a:p>
              </p:txBody>
            </p:sp>
            <p:sp>
              <p:nvSpPr>
                <p:cNvPr id="103455" name="Line 31"/>
                <p:cNvSpPr>
                  <a:spLocks noChangeShapeType="1"/>
                </p:cNvSpPr>
                <p:nvPr/>
              </p:nvSpPr>
              <p:spPr bwMode="auto">
                <a:xfrm>
                  <a:off x="1837" y="2795"/>
                  <a:ext cx="317" cy="0"/>
                </a:xfrm>
                <a:prstGeom prst="line">
                  <a:avLst/>
                </a:prstGeom>
                <a:noFill/>
                <a:ln w="38100">
                  <a:solidFill>
                    <a:srgbClr val="FF0000"/>
                  </a:solidFill>
                  <a:round/>
                  <a:headEnd/>
                  <a:tailEnd type="triangle" w="med" len="med"/>
                </a:ln>
                <a:effectLst/>
              </p:spPr>
              <p:txBody>
                <a:bodyPr wrap="none"/>
                <a:lstStyle/>
                <a:p>
                  <a:endParaRPr lang="es-ES"/>
                </a:p>
              </p:txBody>
            </p:sp>
            <p:sp>
              <p:nvSpPr>
                <p:cNvPr id="103456" name="Line 32"/>
                <p:cNvSpPr>
                  <a:spLocks noChangeShapeType="1"/>
                </p:cNvSpPr>
                <p:nvPr/>
              </p:nvSpPr>
              <p:spPr bwMode="auto">
                <a:xfrm>
                  <a:off x="1837" y="3113"/>
                  <a:ext cx="317" cy="0"/>
                </a:xfrm>
                <a:prstGeom prst="line">
                  <a:avLst/>
                </a:prstGeom>
                <a:noFill/>
                <a:ln w="38100">
                  <a:solidFill>
                    <a:srgbClr val="FF0000"/>
                  </a:solidFill>
                  <a:round/>
                  <a:headEnd/>
                  <a:tailEnd type="triangle" w="med" len="med"/>
                </a:ln>
                <a:effectLst/>
              </p:spPr>
              <p:txBody>
                <a:bodyPr wrap="none"/>
                <a:lstStyle/>
                <a:p>
                  <a:endParaRPr lang="es-ES"/>
                </a:p>
              </p:txBody>
            </p:sp>
            <p:sp>
              <p:nvSpPr>
                <p:cNvPr id="103457" name="Line 33"/>
                <p:cNvSpPr>
                  <a:spLocks noChangeShapeType="1"/>
                </p:cNvSpPr>
                <p:nvPr/>
              </p:nvSpPr>
              <p:spPr bwMode="auto">
                <a:xfrm>
                  <a:off x="1837" y="3430"/>
                  <a:ext cx="317" cy="0"/>
                </a:xfrm>
                <a:prstGeom prst="line">
                  <a:avLst/>
                </a:prstGeom>
                <a:noFill/>
                <a:ln w="38100">
                  <a:solidFill>
                    <a:srgbClr val="FF0000"/>
                  </a:solidFill>
                  <a:round/>
                  <a:headEnd/>
                  <a:tailEnd type="triangle" w="med" len="med"/>
                </a:ln>
                <a:effectLst/>
              </p:spPr>
              <p:txBody>
                <a:bodyPr wrap="none"/>
                <a:lstStyle/>
                <a:p>
                  <a:endParaRPr lang="es-ES"/>
                </a:p>
              </p:txBody>
            </p:sp>
            <p:sp>
              <p:nvSpPr>
                <p:cNvPr id="103458" name="Line 34"/>
                <p:cNvSpPr>
                  <a:spLocks noChangeShapeType="1"/>
                </p:cNvSpPr>
                <p:nvPr/>
              </p:nvSpPr>
              <p:spPr bwMode="auto">
                <a:xfrm>
                  <a:off x="1837" y="3748"/>
                  <a:ext cx="317" cy="0"/>
                </a:xfrm>
                <a:prstGeom prst="line">
                  <a:avLst/>
                </a:prstGeom>
                <a:noFill/>
                <a:ln w="38100">
                  <a:solidFill>
                    <a:srgbClr val="FF0000"/>
                  </a:solidFill>
                  <a:round/>
                  <a:headEnd/>
                  <a:tailEnd type="triangle" w="med" len="med"/>
                </a:ln>
                <a:effectLst/>
              </p:spPr>
              <p:txBody>
                <a:bodyPr wrap="none"/>
                <a:lstStyle/>
                <a:p>
                  <a:endParaRPr lang="es-ES"/>
                </a:p>
              </p:txBody>
            </p:sp>
            <p:sp>
              <p:nvSpPr>
                <p:cNvPr id="103459" name="Line 35"/>
                <p:cNvSpPr>
                  <a:spLocks noChangeShapeType="1"/>
                </p:cNvSpPr>
                <p:nvPr/>
              </p:nvSpPr>
              <p:spPr bwMode="auto">
                <a:xfrm flipH="1">
                  <a:off x="3561" y="2795"/>
                  <a:ext cx="317" cy="0"/>
                </a:xfrm>
                <a:prstGeom prst="line">
                  <a:avLst/>
                </a:prstGeom>
                <a:noFill/>
                <a:ln w="38100">
                  <a:solidFill>
                    <a:srgbClr val="FF0000"/>
                  </a:solidFill>
                  <a:round/>
                  <a:headEnd/>
                  <a:tailEnd type="triangle" w="med" len="med"/>
                </a:ln>
                <a:effectLst/>
              </p:spPr>
              <p:txBody>
                <a:bodyPr wrap="none"/>
                <a:lstStyle/>
                <a:p>
                  <a:endParaRPr lang="es-ES"/>
                </a:p>
              </p:txBody>
            </p:sp>
            <p:sp>
              <p:nvSpPr>
                <p:cNvPr id="103460" name="Line 36"/>
                <p:cNvSpPr>
                  <a:spLocks noChangeShapeType="1"/>
                </p:cNvSpPr>
                <p:nvPr/>
              </p:nvSpPr>
              <p:spPr bwMode="auto">
                <a:xfrm flipH="1">
                  <a:off x="3561" y="3113"/>
                  <a:ext cx="317" cy="0"/>
                </a:xfrm>
                <a:prstGeom prst="line">
                  <a:avLst/>
                </a:prstGeom>
                <a:noFill/>
                <a:ln w="38100">
                  <a:solidFill>
                    <a:srgbClr val="FF0000"/>
                  </a:solidFill>
                  <a:round/>
                  <a:headEnd/>
                  <a:tailEnd type="triangle" w="med" len="med"/>
                </a:ln>
                <a:effectLst/>
              </p:spPr>
              <p:txBody>
                <a:bodyPr wrap="none"/>
                <a:lstStyle/>
                <a:p>
                  <a:endParaRPr lang="es-ES"/>
                </a:p>
              </p:txBody>
            </p:sp>
            <p:sp>
              <p:nvSpPr>
                <p:cNvPr id="103461" name="Line 37"/>
                <p:cNvSpPr>
                  <a:spLocks noChangeShapeType="1"/>
                </p:cNvSpPr>
                <p:nvPr/>
              </p:nvSpPr>
              <p:spPr bwMode="auto">
                <a:xfrm flipH="1">
                  <a:off x="3561" y="3430"/>
                  <a:ext cx="317" cy="0"/>
                </a:xfrm>
                <a:prstGeom prst="line">
                  <a:avLst/>
                </a:prstGeom>
                <a:noFill/>
                <a:ln w="38100">
                  <a:solidFill>
                    <a:srgbClr val="FF0000"/>
                  </a:solidFill>
                  <a:round/>
                  <a:headEnd/>
                  <a:tailEnd type="triangle" w="med" len="med"/>
                </a:ln>
                <a:effectLst/>
              </p:spPr>
              <p:txBody>
                <a:bodyPr wrap="none"/>
                <a:lstStyle/>
                <a:p>
                  <a:endParaRPr lang="es-ES"/>
                </a:p>
              </p:txBody>
            </p:sp>
            <p:sp>
              <p:nvSpPr>
                <p:cNvPr id="103462" name="Line 38"/>
                <p:cNvSpPr>
                  <a:spLocks noChangeShapeType="1"/>
                </p:cNvSpPr>
                <p:nvPr/>
              </p:nvSpPr>
              <p:spPr bwMode="auto">
                <a:xfrm flipH="1">
                  <a:off x="3561" y="3748"/>
                  <a:ext cx="317" cy="0"/>
                </a:xfrm>
                <a:prstGeom prst="line">
                  <a:avLst/>
                </a:prstGeom>
                <a:noFill/>
                <a:ln w="38100">
                  <a:solidFill>
                    <a:srgbClr val="FF0000"/>
                  </a:solidFill>
                  <a:round/>
                  <a:headEnd/>
                  <a:tailEnd type="triangle" w="med" len="med"/>
                </a:ln>
                <a:effectLst/>
              </p:spPr>
              <p:txBody>
                <a:bodyPr wrap="none"/>
                <a:lstStyle/>
                <a:p>
                  <a:endParaRPr lang="es-ES"/>
                </a:p>
              </p:txBody>
            </p:sp>
            <p:sp>
              <p:nvSpPr>
                <p:cNvPr id="103463" name="Line 39"/>
                <p:cNvSpPr>
                  <a:spLocks noChangeShapeType="1"/>
                </p:cNvSpPr>
                <p:nvPr/>
              </p:nvSpPr>
              <p:spPr bwMode="auto">
                <a:xfrm>
                  <a:off x="1837" y="2795"/>
                  <a:ext cx="0" cy="953"/>
                </a:xfrm>
                <a:prstGeom prst="line">
                  <a:avLst/>
                </a:prstGeom>
                <a:noFill/>
                <a:ln w="38100">
                  <a:solidFill>
                    <a:srgbClr val="FF0000"/>
                  </a:solidFill>
                  <a:round/>
                  <a:headEnd/>
                  <a:tailEnd/>
                </a:ln>
                <a:effectLst/>
              </p:spPr>
              <p:txBody>
                <a:bodyPr wrap="none"/>
                <a:lstStyle/>
                <a:p>
                  <a:endParaRPr lang="es-ES"/>
                </a:p>
              </p:txBody>
            </p:sp>
            <p:sp>
              <p:nvSpPr>
                <p:cNvPr id="103464" name="Line 40"/>
                <p:cNvSpPr>
                  <a:spLocks noChangeShapeType="1"/>
                </p:cNvSpPr>
                <p:nvPr/>
              </p:nvSpPr>
              <p:spPr bwMode="auto">
                <a:xfrm>
                  <a:off x="3878" y="2795"/>
                  <a:ext cx="0" cy="953"/>
                </a:xfrm>
                <a:prstGeom prst="line">
                  <a:avLst/>
                </a:prstGeom>
                <a:noFill/>
                <a:ln w="38100">
                  <a:solidFill>
                    <a:srgbClr val="FF0000"/>
                  </a:solidFill>
                  <a:round/>
                  <a:headEnd/>
                  <a:tailEnd/>
                </a:ln>
                <a:effectLst/>
              </p:spPr>
              <p:txBody>
                <a:bodyPr wrap="none"/>
                <a:lstStyle/>
                <a:p>
                  <a:endParaRPr lang="es-ES"/>
                </a:p>
              </p:txBody>
            </p:sp>
          </p:grpSp>
          <p:sp>
            <p:nvSpPr>
              <p:cNvPr id="103466" name="Rectangle 42"/>
              <p:cNvSpPr>
                <a:spLocks noChangeArrowheads="1"/>
              </p:cNvSpPr>
              <p:nvPr/>
            </p:nvSpPr>
            <p:spPr bwMode="auto">
              <a:xfrm>
                <a:off x="1565" y="2523"/>
                <a:ext cx="2676" cy="1542"/>
              </a:xfrm>
              <a:prstGeom prst="rect">
                <a:avLst/>
              </a:prstGeom>
              <a:noFill/>
              <a:ln w="63500">
                <a:solidFill>
                  <a:srgbClr val="FFFF00"/>
                </a:solidFill>
                <a:miter lim="800000"/>
                <a:headEnd/>
                <a:tailEnd/>
              </a:ln>
              <a:effectLst/>
            </p:spPr>
            <p:txBody>
              <a:bodyPr wrap="none" anchor="ctr"/>
              <a:lstStyle/>
              <a:p>
                <a:endParaRPr lang="es-ES"/>
              </a:p>
            </p:txBody>
          </p:sp>
        </p:grpSp>
        <p:sp>
          <p:nvSpPr>
            <p:cNvPr id="103472" name="AutoShape 48"/>
            <p:cNvSpPr>
              <a:spLocks noChangeArrowheads="1"/>
            </p:cNvSpPr>
            <p:nvPr/>
          </p:nvSpPr>
          <p:spPr bwMode="auto">
            <a:xfrm flipV="1">
              <a:off x="612" y="3022"/>
              <a:ext cx="862" cy="59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noFill/>
              <a:miter lim="800000"/>
              <a:headEnd/>
              <a:tailEnd/>
            </a:ln>
            <a:effectLst/>
          </p:spPr>
          <p:txBody>
            <a:bodyPr wrap="none" anchor="ctr"/>
            <a:lstStyle/>
            <a:p>
              <a:endParaRPr lang="es-ES"/>
            </a:p>
          </p:txBody>
        </p:sp>
      </p:grpSp>
      <p:sp>
        <p:nvSpPr>
          <p:cNvPr id="103473" name="AutoShape 49"/>
          <p:cNvSpPr>
            <a:spLocks noChangeArrowheads="1"/>
          </p:cNvSpPr>
          <p:nvPr/>
        </p:nvSpPr>
        <p:spPr bwMode="auto">
          <a:xfrm rot="16200000" flipV="1">
            <a:off x="7308056" y="4436269"/>
            <a:ext cx="936625" cy="1512888"/>
          </a:xfrm>
          <a:custGeom>
            <a:avLst/>
            <a:gdLst>
              <a:gd name="G0" fmla="+- 14558 0 0"/>
              <a:gd name="G1" fmla="+- 3512 0 0"/>
              <a:gd name="G2" fmla="+- 12158 0 3512"/>
              <a:gd name="G3" fmla="+- G2 0 3512"/>
              <a:gd name="G4" fmla="*/ G3 32768 32059"/>
              <a:gd name="G5" fmla="*/ G4 1 2"/>
              <a:gd name="G6" fmla="+- 21600 0 14558"/>
              <a:gd name="G7" fmla="*/ G6 3512 6079"/>
              <a:gd name="G8" fmla="+- G7 14558 0"/>
              <a:gd name="T0" fmla="*/ 14558 w 21600"/>
              <a:gd name="T1" fmla="*/ 0 h 21600"/>
              <a:gd name="T2" fmla="*/ 14558 w 21600"/>
              <a:gd name="T3" fmla="*/ 12158 h 21600"/>
              <a:gd name="T4" fmla="*/ 2624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4558" y="0"/>
                </a:lnTo>
                <a:lnTo>
                  <a:pt x="14558" y="3512"/>
                </a:lnTo>
                <a:lnTo>
                  <a:pt x="12427" y="3512"/>
                </a:lnTo>
                <a:cubicBezTo>
                  <a:pt x="5564" y="3512"/>
                  <a:pt x="0" y="7383"/>
                  <a:pt x="0" y="12158"/>
                </a:cubicBezTo>
                <a:lnTo>
                  <a:pt x="0" y="21600"/>
                </a:lnTo>
                <a:lnTo>
                  <a:pt x="5248" y="21600"/>
                </a:lnTo>
                <a:lnTo>
                  <a:pt x="5248" y="12158"/>
                </a:lnTo>
                <a:cubicBezTo>
                  <a:pt x="5248" y="10218"/>
                  <a:pt x="8462" y="8646"/>
                  <a:pt x="12427" y="8646"/>
                </a:cubicBezTo>
                <a:lnTo>
                  <a:pt x="14558" y="8646"/>
                </a:lnTo>
                <a:lnTo>
                  <a:pt x="14558" y="12158"/>
                </a:lnTo>
                <a:close/>
              </a:path>
            </a:pathLst>
          </a:custGeom>
          <a:solidFill>
            <a:srgbClr val="FFFF00"/>
          </a:solidFill>
          <a:ln w="9525">
            <a:noFill/>
            <a:miter lim="800000"/>
            <a:headEnd/>
            <a:tailEnd/>
          </a:ln>
          <a:effectLst/>
        </p:spPr>
        <p:txBody>
          <a:bodyPr wrap="none" anchor="ctr"/>
          <a:lstStyle/>
          <a:p>
            <a:endParaRPr lang="es-ES"/>
          </a:p>
        </p:txBody>
      </p:sp>
      <p:grpSp>
        <p:nvGrpSpPr>
          <p:cNvPr id="103475" name="Group 51"/>
          <p:cNvGrpSpPr>
            <a:grpSpLocks/>
          </p:cNvGrpSpPr>
          <p:nvPr/>
        </p:nvGrpSpPr>
        <p:grpSpPr bwMode="auto">
          <a:xfrm>
            <a:off x="971550" y="1844675"/>
            <a:ext cx="7273925" cy="1552575"/>
            <a:chOff x="612" y="1162"/>
            <a:chExt cx="4582" cy="978"/>
          </a:xfrm>
        </p:grpSpPr>
        <p:grpSp>
          <p:nvGrpSpPr>
            <p:cNvPr id="103468" name="Group 44"/>
            <p:cNvGrpSpPr>
              <a:grpSpLocks/>
            </p:cNvGrpSpPr>
            <p:nvPr/>
          </p:nvGrpSpPr>
          <p:grpSpPr bwMode="auto">
            <a:xfrm>
              <a:off x="1565" y="1162"/>
              <a:ext cx="2676" cy="978"/>
              <a:chOff x="1565" y="1162"/>
              <a:chExt cx="2676" cy="978"/>
            </a:xfrm>
          </p:grpSpPr>
          <p:sp>
            <p:nvSpPr>
              <p:cNvPr id="103436" name="Text Box 12"/>
              <p:cNvSpPr txBox="1">
                <a:spLocks noChangeArrowheads="1"/>
              </p:cNvSpPr>
              <p:nvPr/>
            </p:nvSpPr>
            <p:spPr bwMode="auto">
              <a:xfrm>
                <a:off x="1565" y="1888"/>
                <a:ext cx="2676" cy="252"/>
              </a:xfrm>
              <a:prstGeom prst="rect">
                <a:avLst/>
              </a:prstGeom>
              <a:noFill/>
              <a:ln w="63500">
                <a:solidFill>
                  <a:srgbClr val="FFFF00"/>
                </a:solidFill>
                <a:miter lim="800000"/>
                <a:headEnd/>
                <a:tailEnd/>
              </a:ln>
              <a:effectLst/>
            </p:spPr>
            <p:txBody>
              <a:bodyPr>
                <a:spAutoFit/>
              </a:bodyPr>
              <a:lstStyle/>
              <a:p>
                <a:pPr algn="ctr"/>
                <a:r>
                  <a:rPr lang="es-ES" sz="1600">
                    <a:solidFill>
                      <a:srgbClr val="FFFF00"/>
                    </a:solidFill>
                    <a:latin typeface="Arial Black" pitchFamily="34" charset="0"/>
                  </a:rPr>
                  <a:t>INFORMACIÓN DE PARTIDA</a:t>
                </a:r>
              </a:p>
            </p:txBody>
          </p:sp>
          <p:sp>
            <p:nvSpPr>
              <p:cNvPr id="103448" name="Text Box 24"/>
              <p:cNvSpPr txBox="1">
                <a:spLocks noChangeArrowheads="1"/>
              </p:cNvSpPr>
              <p:nvPr/>
            </p:nvSpPr>
            <p:spPr bwMode="auto">
              <a:xfrm>
                <a:off x="1565" y="1162"/>
                <a:ext cx="1361" cy="714"/>
              </a:xfrm>
              <a:prstGeom prst="rect">
                <a:avLst/>
              </a:prstGeom>
              <a:noFill/>
              <a:ln w="63500">
                <a:solidFill>
                  <a:srgbClr val="FFFF00"/>
                </a:solidFill>
                <a:miter lim="800000"/>
                <a:headEnd/>
                <a:tailEnd/>
              </a:ln>
              <a:effectLst/>
            </p:spPr>
            <p:txBody>
              <a:bodyPr>
                <a:spAutoFit/>
              </a:bodyPr>
              <a:lstStyle/>
              <a:p>
                <a:pPr algn="ctr"/>
                <a:r>
                  <a:rPr lang="es-ES" sz="1600">
                    <a:solidFill>
                      <a:srgbClr val="FFFF00"/>
                    </a:solidFill>
                    <a:latin typeface="Arial Black" pitchFamily="34" charset="0"/>
                  </a:rPr>
                  <a:t>LIMITACIONES FINANCIERAS, TÉCNICAS Y COMERCIALES</a:t>
                </a:r>
              </a:p>
            </p:txBody>
          </p:sp>
          <p:sp>
            <p:nvSpPr>
              <p:cNvPr id="103449" name="Text Box 25"/>
              <p:cNvSpPr txBox="1">
                <a:spLocks noChangeArrowheads="1"/>
              </p:cNvSpPr>
              <p:nvPr/>
            </p:nvSpPr>
            <p:spPr bwMode="auto">
              <a:xfrm>
                <a:off x="2926" y="1162"/>
                <a:ext cx="1315" cy="714"/>
              </a:xfrm>
              <a:prstGeom prst="rect">
                <a:avLst/>
              </a:prstGeom>
              <a:noFill/>
              <a:ln w="63500">
                <a:solidFill>
                  <a:srgbClr val="FFFF00"/>
                </a:solidFill>
                <a:miter lim="800000"/>
                <a:headEnd/>
                <a:tailEnd/>
              </a:ln>
              <a:effectLst/>
            </p:spPr>
            <p:txBody>
              <a:bodyPr>
                <a:spAutoFit/>
              </a:bodyPr>
              <a:lstStyle/>
              <a:p>
                <a:pPr algn="ctr"/>
                <a:endParaRPr lang="es-ES" sz="1600">
                  <a:solidFill>
                    <a:srgbClr val="FFFF00"/>
                  </a:solidFill>
                  <a:latin typeface="Arial Black" pitchFamily="34" charset="0"/>
                </a:endParaRPr>
              </a:p>
              <a:p>
                <a:pPr algn="ctr"/>
                <a:r>
                  <a:rPr lang="es-ES" sz="1600">
                    <a:solidFill>
                      <a:srgbClr val="FFFF00"/>
                    </a:solidFill>
                    <a:latin typeface="Arial Black" pitchFamily="34" charset="0"/>
                  </a:rPr>
                  <a:t>NECESIDADES Y DESEOS</a:t>
                </a:r>
              </a:p>
              <a:p>
                <a:pPr algn="ctr"/>
                <a:endParaRPr lang="es-ES" sz="1600">
                  <a:solidFill>
                    <a:srgbClr val="FFFF00"/>
                  </a:solidFill>
                  <a:latin typeface="Arial Black" pitchFamily="34" charset="0"/>
                </a:endParaRPr>
              </a:p>
            </p:txBody>
          </p:sp>
        </p:grpSp>
        <p:sp>
          <p:nvSpPr>
            <p:cNvPr id="103471" name="AutoShape 47"/>
            <p:cNvSpPr>
              <a:spLocks noChangeArrowheads="1"/>
            </p:cNvSpPr>
            <p:nvPr/>
          </p:nvSpPr>
          <p:spPr bwMode="auto">
            <a:xfrm>
              <a:off x="612" y="1389"/>
              <a:ext cx="862" cy="59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noFill/>
              <a:miter lim="800000"/>
              <a:headEnd/>
              <a:tailEnd/>
            </a:ln>
            <a:effectLst/>
          </p:spPr>
          <p:txBody>
            <a:bodyPr wrap="none" anchor="ctr"/>
            <a:lstStyle/>
            <a:p>
              <a:endParaRPr lang="es-ES"/>
            </a:p>
          </p:txBody>
        </p:sp>
        <p:sp>
          <p:nvSpPr>
            <p:cNvPr id="103474" name="AutoShape 50"/>
            <p:cNvSpPr>
              <a:spLocks noChangeArrowheads="1"/>
            </p:cNvSpPr>
            <p:nvPr/>
          </p:nvSpPr>
          <p:spPr bwMode="auto">
            <a:xfrm flipH="1">
              <a:off x="4332" y="1344"/>
              <a:ext cx="862" cy="59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noFill/>
              <a:miter lim="800000"/>
              <a:headEnd/>
              <a:tailEnd/>
            </a:ln>
            <a:effectLst/>
          </p:spPr>
          <p:txBody>
            <a:bodyPr wrap="none" anchor="ctr"/>
            <a:lstStyle/>
            <a:p>
              <a:endParaRPr lang="es-ES"/>
            </a:p>
          </p:txBody>
        </p:sp>
      </p:gr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3430"/>
                                        </p:tgtEl>
                                        <p:attrNameLst>
                                          <p:attrName>style.visibility</p:attrName>
                                        </p:attrNameLst>
                                      </p:cBhvr>
                                      <p:to>
                                        <p:strVal val="visible"/>
                                      </p:to>
                                    </p:set>
                                    <p:anim calcmode="lin" valueType="num">
                                      <p:cBhvr additive="base">
                                        <p:cTn id="7" dur="500" fill="hold"/>
                                        <p:tgtEl>
                                          <p:spTgt spid="103430"/>
                                        </p:tgtEl>
                                        <p:attrNameLst>
                                          <p:attrName>ppt_x</p:attrName>
                                        </p:attrNameLst>
                                      </p:cBhvr>
                                      <p:tavLst>
                                        <p:tav tm="0">
                                          <p:val>
                                            <p:strVal val="1+#ppt_w/2"/>
                                          </p:val>
                                        </p:tav>
                                        <p:tav tm="100000">
                                          <p:val>
                                            <p:strVal val="#ppt_x"/>
                                          </p:val>
                                        </p:tav>
                                      </p:tavLst>
                                    </p:anim>
                                    <p:anim calcmode="lin" valueType="num">
                                      <p:cBhvr additive="base">
                                        <p:cTn id="8" dur="500" fill="hold"/>
                                        <p:tgtEl>
                                          <p:spTgt spid="10343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3431"/>
                                        </p:tgtEl>
                                        <p:attrNameLst>
                                          <p:attrName>style.visibility</p:attrName>
                                        </p:attrNameLst>
                                      </p:cBhvr>
                                      <p:to>
                                        <p:strVal val="visible"/>
                                      </p:to>
                                    </p:set>
                                    <p:anim calcmode="lin" valueType="num">
                                      <p:cBhvr additive="base">
                                        <p:cTn id="11" dur="500" fill="hold"/>
                                        <p:tgtEl>
                                          <p:spTgt spid="103431"/>
                                        </p:tgtEl>
                                        <p:attrNameLst>
                                          <p:attrName>ppt_x</p:attrName>
                                        </p:attrNameLst>
                                      </p:cBhvr>
                                      <p:tavLst>
                                        <p:tav tm="0">
                                          <p:val>
                                            <p:strVal val="1+#ppt_w/2"/>
                                          </p:val>
                                        </p:tav>
                                        <p:tav tm="100000">
                                          <p:val>
                                            <p:strVal val="#ppt_x"/>
                                          </p:val>
                                        </p:tav>
                                      </p:tavLst>
                                    </p:anim>
                                    <p:anim calcmode="lin" valueType="num">
                                      <p:cBhvr additive="base">
                                        <p:cTn id="12" dur="500" fill="hold"/>
                                        <p:tgtEl>
                                          <p:spTgt spid="1034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03470"/>
                                        </p:tgtEl>
                                        <p:attrNameLst>
                                          <p:attrName>style.visibility</p:attrName>
                                        </p:attrNameLst>
                                      </p:cBhvr>
                                      <p:to>
                                        <p:strVal val="visible"/>
                                      </p:to>
                                    </p:set>
                                    <p:anim calcmode="lin" valueType="num">
                                      <p:cBhvr additive="base">
                                        <p:cTn id="16" dur="500" fill="hold"/>
                                        <p:tgtEl>
                                          <p:spTgt spid="103470"/>
                                        </p:tgtEl>
                                        <p:attrNameLst>
                                          <p:attrName>ppt_x</p:attrName>
                                        </p:attrNameLst>
                                      </p:cBhvr>
                                      <p:tavLst>
                                        <p:tav tm="0">
                                          <p:val>
                                            <p:strVal val="#ppt_x"/>
                                          </p:val>
                                        </p:tav>
                                        <p:tav tm="100000">
                                          <p:val>
                                            <p:strVal val="#ppt_x"/>
                                          </p:val>
                                        </p:tav>
                                      </p:tavLst>
                                    </p:anim>
                                    <p:anim calcmode="lin" valueType="num">
                                      <p:cBhvr additive="base">
                                        <p:cTn id="17" dur="500" fill="hold"/>
                                        <p:tgtEl>
                                          <p:spTgt spid="1034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103475"/>
                                        </p:tgtEl>
                                        <p:attrNameLst>
                                          <p:attrName>style.visibility</p:attrName>
                                        </p:attrNameLst>
                                      </p:cBhvr>
                                      <p:to>
                                        <p:strVal val="visible"/>
                                      </p:to>
                                    </p:set>
                                    <p:anim calcmode="lin" valueType="num">
                                      <p:cBhvr additive="base">
                                        <p:cTn id="22" dur="500" fill="hold"/>
                                        <p:tgtEl>
                                          <p:spTgt spid="103475"/>
                                        </p:tgtEl>
                                        <p:attrNameLst>
                                          <p:attrName>ppt_x</p:attrName>
                                        </p:attrNameLst>
                                      </p:cBhvr>
                                      <p:tavLst>
                                        <p:tav tm="0">
                                          <p:val>
                                            <p:strVal val="#ppt_x"/>
                                          </p:val>
                                        </p:tav>
                                        <p:tav tm="100000">
                                          <p:val>
                                            <p:strVal val="#ppt_x"/>
                                          </p:val>
                                        </p:tav>
                                      </p:tavLst>
                                    </p:anim>
                                    <p:anim calcmode="lin" valueType="num">
                                      <p:cBhvr additive="base">
                                        <p:cTn id="23" dur="500" fill="hold"/>
                                        <p:tgtEl>
                                          <p:spTgt spid="103475"/>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103476"/>
                                        </p:tgtEl>
                                        <p:attrNameLst>
                                          <p:attrName>style.visibility</p:attrName>
                                        </p:attrNameLst>
                                      </p:cBhvr>
                                      <p:to>
                                        <p:strVal val="visible"/>
                                      </p:to>
                                    </p:set>
                                    <p:anim calcmode="lin" valueType="num">
                                      <p:cBhvr additive="base">
                                        <p:cTn id="28" dur="500" fill="hold"/>
                                        <p:tgtEl>
                                          <p:spTgt spid="103476"/>
                                        </p:tgtEl>
                                        <p:attrNameLst>
                                          <p:attrName>ppt_x</p:attrName>
                                        </p:attrNameLst>
                                      </p:cBhvr>
                                      <p:tavLst>
                                        <p:tav tm="0">
                                          <p:val>
                                            <p:strVal val="0-#ppt_w/2"/>
                                          </p:val>
                                        </p:tav>
                                        <p:tav tm="100000">
                                          <p:val>
                                            <p:strVal val="#ppt_x"/>
                                          </p:val>
                                        </p:tav>
                                      </p:tavLst>
                                    </p:anim>
                                    <p:anim calcmode="lin" valueType="num">
                                      <p:cBhvr additive="base">
                                        <p:cTn id="29" dur="500" fill="hold"/>
                                        <p:tgtEl>
                                          <p:spTgt spid="10347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3473"/>
                                        </p:tgtEl>
                                        <p:attrNameLst>
                                          <p:attrName>style.visibility</p:attrName>
                                        </p:attrNameLst>
                                      </p:cBhvr>
                                      <p:to>
                                        <p:strVal val="visible"/>
                                      </p:to>
                                    </p:set>
                                    <p:anim calcmode="lin" valueType="num">
                                      <p:cBhvr additive="base">
                                        <p:cTn id="34" dur="500" fill="hold"/>
                                        <p:tgtEl>
                                          <p:spTgt spid="103473"/>
                                        </p:tgtEl>
                                        <p:attrNameLst>
                                          <p:attrName>ppt_x</p:attrName>
                                        </p:attrNameLst>
                                      </p:cBhvr>
                                      <p:tavLst>
                                        <p:tav tm="0">
                                          <p:val>
                                            <p:strVal val="#ppt_x"/>
                                          </p:val>
                                        </p:tav>
                                        <p:tav tm="100000">
                                          <p:val>
                                            <p:strVal val="#ppt_x"/>
                                          </p:val>
                                        </p:tav>
                                      </p:tavLst>
                                    </p:anim>
                                    <p:anim calcmode="lin" valueType="num">
                                      <p:cBhvr additive="base">
                                        <p:cTn id="35" dur="500" fill="hold"/>
                                        <p:tgtEl>
                                          <p:spTgt spid="1034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0" grpId="0"/>
      <p:bldP spid="103431" grpId="0" animBg="1"/>
      <p:bldP spid="1034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FF00"/>
                </a:solidFill>
                <a:latin typeface="Arial" charset="0"/>
                <a:cs typeface="Times New Roman" pitchFamily="18" charset="0"/>
              </a:rPr>
              <a:t>I.   Introducción a la Empresa.</a:t>
            </a:r>
          </a:p>
          <a:p>
            <a:r>
              <a:rPr lang="es-ES" sz="1000">
                <a:solidFill>
                  <a:srgbClr val="FF3300"/>
                </a:solidFill>
                <a:latin typeface="Arial" charset="0"/>
                <a:cs typeface="Times New Roman" pitchFamily="18" charset="0"/>
              </a:rPr>
              <a:t>II.  La actividad comercial (Marketing).</a:t>
            </a:r>
          </a:p>
          <a:p>
            <a:r>
              <a:rPr lang="es-ES" sz="1000">
                <a:solidFill>
                  <a:srgbClr val="FFFF00"/>
                </a:solidFill>
                <a:latin typeface="Arial" charset="0"/>
                <a:cs typeface="Times New Roman" pitchFamily="18" charset="0"/>
              </a:rPr>
              <a:t>III. El subsistema financiero.</a:t>
            </a:r>
          </a:p>
        </p:txBody>
      </p:sp>
      <p:sp>
        <p:nvSpPr>
          <p:cNvPr id="104451" name="Text Box 3"/>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104452" name="AutoShape 4"/>
          <p:cNvSpPr>
            <a:spLocks noChangeArrowheads="1"/>
          </p:cNvSpPr>
          <p:nvPr/>
        </p:nvSpPr>
        <p:spPr bwMode="auto">
          <a:xfrm rot="5400000">
            <a:off x="620713" y="252413"/>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graphicFrame>
        <p:nvGraphicFramePr>
          <p:cNvPr id="104453" name="Object 5"/>
          <p:cNvGraphicFramePr>
            <a:graphicFrameLocks noChangeAspect="1"/>
          </p:cNvGraphicFramePr>
          <p:nvPr/>
        </p:nvGraphicFramePr>
        <p:xfrm>
          <a:off x="8001000" y="152400"/>
          <a:ext cx="914400" cy="738188"/>
        </p:xfrm>
        <a:graphic>
          <a:graphicData uri="http://schemas.openxmlformats.org/presentationml/2006/ole">
            <p:oleObj spid="_x0000_s104453" name="CorelPhotoPaint.Image.8" r:id="rId3" imgW="1574603" imgH="1269841" progId="">
              <p:embed/>
            </p:oleObj>
          </a:graphicData>
        </a:graphic>
      </p:graphicFrame>
      <p:sp>
        <p:nvSpPr>
          <p:cNvPr id="104454" name="Rectangle 6"/>
          <p:cNvSpPr>
            <a:spLocks noChangeArrowheads="1"/>
          </p:cNvSpPr>
          <p:nvPr/>
        </p:nvSpPr>
        <p:spPr bwMode="auto">
          <a:xfrm>
            <a:off x="1066800" y="981075"/>
            <a:ext cx="6457950" cy="533400"/>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ctr"/>
          <a:lstStyle/>
          <a:p>
            <a:r>
              <a:rPr lang="es-ES_tradnl" b="1">
                <a:solidFill>
                  <a:srgbClr val="FFFF00"/>
                </a:solidFill>
                <a:latin typeface="Arial" charset="0"/>
              </a:rPr>
              <a:t>4.1. La Política de PRODUCTO  </a:t>
            </a:r>
            <a:endParaRPr lang="es-ES" b="1">
              <a:solidFill>
                <a:srgbClr val="FFFF00"/>
              </a:solidFill>
              <a:latin typeface="Arial" charset="0"/>
            </a:endParaRPr>
          </a:p>
        </p:txBody>
      </p:sp>
      <p:sp>
        <p:nvSpPr>
          <p:cNvPr id="104455" name="Line 7"/>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sp>
        <p:nvSpPr>
          <p:cNvPr id="104487" name="Rectangle 39"/>
          <p:cNvSpPr>
            <a:spLocks noChangeArrowheads="1"/>
          </p:cNvSpPr>
          <p:nvPr/>
        </p:nvSpPr>
        <p:spPr bwMode="auto">
          <a:xfrm>
            <a:off x="1476375" y="2276475"/>
            <a:ext cx="5400675" cy="3095625"/>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457200" indent="-457200">
              <a:tabLst>
                <a:tab pos="715963" algn="l"/>
              </a:tabLst>
            </a:pPr>
            <a:endParaRPr lang="es-ES" sz="2000">
              <a:solidFill>
                <a:srgbClr val="FFFF00"/>
              </a:solidFill>
              <a:latin typeface="Arial" charset="0"/>
            </a:endParaRPr>
          </a:p>
        </p:txBody>
      </p:sp>
      <p:grpSp>
        <p:nvGrpSpPr>
          <p:cNvPr id="104490" name="Group 42"/>
          <p:cNvGrpSpPr>
            <a:grpSpLocks/>
          </p:cNvGrpSpPr>
          <p:nvPr/>
        </p:nvGrpSpPr>
        <p:grpSpPr bwMode="auto">
          <a:xfrm>
            <a:off x="1835150" y="1773238"/>
            <a:ext cx="5257800" cy="1079500"/>
            <a:chOff x="1156" y="1117"/>
            <a:chExt cx="3312" cy="680"/>
          </a:xfrm>
        </p:grpSpPr>
        <p:sp>
          <p:nvSpPr>
            <p:cNvPr id="104488" name="Rectangle 40"/>
            <p:cNvSpPr>
              <a:spLocks noChangeArrowheads="1"/>
            </p:cNvSpPr>
            <p:nvPr/>
          </p:nvSpPr>
          <p:spPr bwMode="auto">
            <a:xfrm>
              <a:off x="1156" y="1117"/>
              <a:ext cx="1723" cy="680"/>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185738" indent="-185738">
                <a:buFontTx/>
                <a:buChar char="•"/>
                <a:tabLst>
                  <a:tab pos="715963" algn="l"/>
                </a:tabLst>
              </a:pPr>
              <a:r>
                <a:rPr lang="es-ES_tradnl" sz="2000">
                  <a:solidFill>
                    <a:srgbClr val="FFFF00"/>
                  </a:solidFill>
                  <a:latin typeface="Arial" charset="0"/>
                </a:rPr>
                <a:t>Calidad</a:t>
              </a:r>
            </a:p>
            <a:p>
              <a:pPr marL="185738" indent="-185738">
                <a:buFontTx/>
                <a:buChar char="•"/>
                <a:tabLst>
                  <a:tab pos="715963" algn="l"/>
                </a:tabLst>
              </a:pPr>
              <a:r>
                <a:rPr lang="es-ES" sz="2000">
                  <a:solidFill>
                    <a:srgbClr val="FFFF00"/>
                  </a:solidFill>
                  <a:latin typeface="Arial" charset="0"/>
                </a:rPr>
                <a:t>Diseño y Forma</a:t>
              </a:r>
            </a:p>
            <a:p>
              <a:pPr marL="185738" indent="-185738">
                <a:buFontTx/>
                <a:buChar char="•"/>
                <a:tabLst>
                  <a:tab pos="715963" algn="l"/>
                </a:tabLst>
              </a:pPr>
              <a:r>
                <a:rPr lang="es-ES" sz="2000">
                  <a:solidFill>
                    <a:srgbClr val="FFFF00"/>
                  </a:solidFill>
                  <a:latin typeface="Arial" charset="0"/>
                </a:rPr>
                <a:t>Packaging</a:t>
              </a:r>
            </a:p>
          </p:txBody>
        </p:sp>
        <p:sp>
          <p:nvSpPr>
            <p:cNvPr id="104489" name="Rectangle 41"/>
            <p:cNvSpPr>
              <a:spLocks noChangeArrowheads="1"/>
            </p:cNvSpPr>
            <p:nvPr/>
          </p:nvSpPr>
          <p:spPr bwMode="auto">
            <a:xfrm>
              <a:off x="2654" y="1162"/>
              <a:ext cx="1814" cy="590"/>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185738" indent="-185738">
                <a:buFontTx/>
                <a:buChar char="•"/>
                <a:tabLst>
                  <a:tab pos="715963" algn="l"/>
                </a:tabLst>
              </a:pPr>
              <a:r>
                <a:rPr lang="es-ES" sz="2000">
                  <a:solidFill>
                    <a:srgbClr val="FFFF00"/>
                  </a:solidFill>
                  <a:latin typeface="Arial" charset="0"/>
                </a:rPr>
                <a:t>Tamaño y Cantidad</a:t>
              </a:r>
            </a:p>
            <a:p>
              <a:pPr marL="185738" indent="-185738">
                <a:buFontTx/>
                <a:buChar char="•"/>
                <a:tabLst>
                  <a:tab pos="715963" algn="l"/>
                </a:tabLst>
              </a:pPr>
              <a:r>
                <a:rPr lang="es-ES" sz="2000">
                  <a:solidFill>
                    <a:srgbClr val="FFFF00"/>
                  </a:solidFill>
                  <a:latin typeface="Arial" charset="0"/>
                </a:rPr>
                <a:t>Servicios</a:t>
              </a:r>
            </a:p>
            <a:p>
              <a:pPr marL="185738" indent="-185738">
                <a:buFontTx/>
                <a:buChar char="•"/>
                <a:tabLst>
                  <a:tab pos="715963" algn="l"/>
                </a:tabLst>
              </a:pPr>
              <a:r>
                <a:rPr lang="es-ES" sz="2000">
                  <a:solidFill>
                    <a:srgbClr val="FFFF00"/>
                  </a:solidFill>
                  <a:latin typeface="Arial" charset="0"/>
                </a:rPr>
                <a:t>Imagen</a:t>
              </a:r>
            </a:p>
          </p:txBody>
        </p:sp>
      </p:grpSp>
      <p:sp>
        <p:nvSpPr>
          <p:cNvPr id="104491" name="Rectangle 43"/>
          <p:cNvSpPr>
            <a:spLocks noChangeArrowheads="1"/>
          </p:cNvSpPr>
          <p:nvPr/>
        </p:nvSpPr>
        <p:spPr bwMode="auto">
          <a:xfrm>
            <a:off x="1044575" y="3040063"/>
            <a:ext cx="6457950" cy="533400"/>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ctr"/>
          <a:lstStyle/>
          <a:p>
            <a:r>
              <a:rPr lang="es-ES_tradnl" b="1">
                <a:solidFill>
                  <a:srgbClr val="FFFF00"/>
                </a:solidFill>
                <a:latin typeface="Arial" charset="0"/>
              </a:rPr>
              <a:t>4.2. La Política de PRECIO  </a:t>
            </a:r>
            <a:endParaRPr lang="es-ES" b="1">
              <a:solidFill>
                <a:srgbClr val="FFFF00"/>
              </a:solidFill>
              <a:latin typeface="Arial" charset="0"/>
            </a:endParaRPr>
          </a:p>
        </p:txBody>
      </p:sp>
      <p:sp>
        <p:nvSpPr>
          <p:cNvPr id="104492" name="Line 44"/>
          <p:cNvSpPr>
            <a:spLocks noChangeShapeType="1"/>
          </p:cNvSpPr>
          <p:nvPr/>
        </p:nvSpPr>
        <p:spPr bwMode="auto">
          <a:xfrm>
            <a:off x="282575" y="3573463"/>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sp>
        <p:nvSpPr>
          <p:cNvPr id="104493" name="Rectangle 45"/>
          <p:cNvSpPr>
            <a:spLocks noChangeArrowheads="1"/>
          </p:cNvSpPr>
          <p:nvPr/>
        </p:nvSpPr>
        <p:spPr bwMode="auto">
          <a:xfrm>
            <a:off x="1333500" y="3835400"/>
            <a:ext cx="6623050" cy="2762250"/>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457200" indent="-457200">
              <a:buFontTx/>
              <a:buAutoNum type="arabicPeriod"/>
              <a:tabLst>
                <a:tab pos="715963" algn="l"/>
              </a:tabLst>
            </a:pPr>
            <a:r>
              <a:rPr lang="es-ES_tradnl" sz="2000">
                <a:solidFill>
                  <a:srgbClr val="FFFF00"/>
                </a:solidFill>
                <a:latin typeface="Arial" charset="0"/>
              </a:rPr>
              <a:t>Objetivos dirigidos a la búsqueda de ingresos</a:t>
            </a:r>
          </a:p>
          <a:p>
            <a:pPr marL="908050" lvl="1" indent="-277813">
              <a:buFontTx/>
              <a:buChar char="•"/>
              <a:tabLst>
                <a:tab pos="715963" algn="l"/>
              </a:tabLst>
            </a:pPr>
            <a:r>
              <a:rPr lang="es-ES_tradnl" sz="2000">
                <a:solidFill>
                  <a:srgbClr val="FFFF00"/>
                </a:solidFill>
                <a:latin typeface="Arial" charset="0"/>
              </a:rPr>
              <a:t>Beneficio Máximo</a:t>
            </a:r>
          </a:p>
          <a:p>
            <a:pPr marL="908050" lvl="1" indent="-277813">
              <a:buFontTx/>
              <a:buChar char="•"/>
              <a:tabLst>
                <a:tab pos="715963" algn="l"/>
              </a:tabLst>
            </a:pPr>
            <a:r>
              <a:rPr lang="es-ES" sz="2000">
                <a:solidFill>
                  <a:srgbClr val="FFFF00"/>
                </a:solidFill>
                <a:latin typeface="Arial" charset="0"/>
              </a:rPr>
              <a:t>Rentabilidad de la inversión</a:t>
            </a:r>
          </a:p>
          <a:p>
            <a:pPr marL="908050" lvl="1" indent="-277813">
              <a:tabLst>
                <a:tab pos="715963" algn="l"/>
              </a:tabLst>
            </a:pPr>
            <a:r>
              <a:rPr lang="es-ES" sz="2000">
                <a:solidFill>
                  <a:srgbClr val="FFFF00"/>
                </a:solidFill>
                <a:latin typeface="Arial" charset="0"/>
              </a:rPr>
              <a:t>    si RE=BEN/INV   y    BEN=PR*Q-(Cf+Cv*Q)</a:t>
            </a:r>
          </a:p>
          <a:p>
            <a:pPr marL="908050" lvl="1" indent="-277813">
              <a:tabLst>
                <a:tab pos="715963" algn="l"/>
              </a:tabLst>
            </a:pPr>
            <a:r>
              <a:rPr lang="es-ES" sz="2000">
                <a:solidFill>
                  <a:srgbClr val="FFFF00"/>
                </a:solidFill>
                <a:latin typeface="Arial" charset="0"/>
              </a:rPr>
              <a:t>    PR=Cv+Cf/Q+RE*(INV/Q)</a:t>
            </a:r>
          </a:p>
          <a:p>
            <a:pPr marL="908050" lvl="1" indent="-277813">
              <a:buFontTx/>
              <a:buChar char="•"/>
              <a:tabLst>
                <a:tab pos="715963" algn="l"/>
              </a:tabLst>
            </a:pPr>
            <a:r>
              <a:rPr lang="es-ES" sz="2000">
                <a:solidFill>
                  <a:srgbClr val="FFFF00"/>
                </a:solidFill>
                <a:latin typeface="Arial" charset="0"/>
              </a:rPr>
              <a:t>Objetivos de liquidez</a:t>
            </a:r>
          </a:p>
          <a:p>
            <a:pPr marL="908050" lvl="1" indent="-277813">
              <a:buFontTx/>
              <a:buChar char="•"/>
              <a:tabLst>
                <a:tab pos="715963" algn="l"/>
              </a:tabLst>
            </a:pPr>
            <a:endParaRPr lang="es-ES_tradnl" sz="2000">
              <a:solidFill>
                <a:srgbClr val="FFFF00"/>
              </a:solidFill>
              <a:latin typeface="Arial" charset="0"/>
            </a:endParaRPr>
          </a:p>
          <a:p>
            <a:pPr marL="457200" indent="-457200">
              <a:buFontTx/>
              <a:buAutoNum type="arabicPeriod"/>
              <a:tabLst>
                <a:tab pos="715963" algn="l"/>
              </a:tabLst>
            </a:pPr>
            <a:r>
              <a:rPr lang="es-ES_tradnl" sz="2000">
                <a:solidFill>
                  <a:srgbClr val="FFFF00"/>
                </a:solidFill>
                <a:latin typeface="Arial" charset="0"/>
              </a:rPr>
              <a:t>Objetivos de ventas</a:t>
            </a:r>
          </a:p>
          <a:p>
            <a:pPr marL="457200" indent="-457200">
              <a:buFontTx/>
              <a:buAutoNum type="arabicPeriod"/>
              <a:tabLst>
                <a:tab pos="715963" algn="l"/>
              </a:tabLst>
            </a:pPr>
            <a:r>
              <a:rPr lang="es-ES_tradnl" sz="2000">
                <a:solidFill>
                  <a:srgbClr val="FFFF00"/>
                </a:solidFill>
                <a:latin typeface="Arial" charset="0"/>
              </a:rPr>
              <a:t>Objetivos centrados en la competencia </a:t>
            </a:r>
            <a:endParaRPr lang="es-ES" sz="2000">
              <a:solidFill>
                <a:srgbClr val="FFFF00"/>
              </a:solidFill>
              <a:latin typeface="Arial" charset="0"/>
            </a:endParaRP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4454"/>
                                        </p:tgtEl>
                                        <p:attrNameLst>
                                          <p:attrName>style.visibility</p:attrName>
                                        </p:attrNameLst>
                                      </p:cBhvr>
                                      <p:to>
                                        <p:strVal val="visible"/>
                                      </p:to>
                                    </p:set>
                                    <p:anim calcmode="lin" valueType="num">
                                      <p:cBhvr additive="base">
                                        <p:cTn id="7" dur="500" fill="hold"/>
                                        <p:tgtEl>
                                          <p:spTgt spid="104454"/>
                                        </p:tgtEl>
                                        <p:attrNameLst>
                                          <p:attrName>ppt_x</p:attrName>
                                        </p:attrNameLst>
                                      </p:cBhvr>
                                      <p:tavLst>
                                        <p:tav tm="0">
                                          <p:val>
                                            <p:strVal val="1+#ppt_w/2"/>
                                          </p:val>
                                        </p:tav>
                                        <p:tav tm="100000">
                                          <p:val>
                                            <p:strVal val="#ppt_x"/>
                                          </p:val>
                                        </p:tav>
                                      </p:tavLst>
                                    </p:anim>
                                    <p:anim calcmode="lin" valueType="num">
                                      <p:cBhvr additive="base">
                                        <p:cTn id="8" dur="500" fill="hold"/>
                                        <p:tgtEl>
                                          <p:spTgt spid="10445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4455"/>
                                        </p:tgtEl>
                                        <p:attrNameLst>
                                          <p:attrName>style.visibility</p:attrName>
                                        </p:attrNameLst>
                                      </p:cBhvr>
                                      <p:to>
                                        <p:strVal val="visible"/>
                                      </p:to>
                                    </p:set>
                                    <p:anim calcmode="lin" valueType="num">
                                      <p:cBhvr additive="base">
                                        <p:cTn id="11" dur="500" fill="hold"/>
                                        <p:tgtEl>
                                          <p:spTgt spid="104455"/>
                                        </p:tgtEl>
                                        <p:attrNameLst>
                                          <p:attrName>ppt_x</p:attrName>
                                        </p:attrNameLst>
                                      </p:cBhvr>
                                      <p:tavLst>
                                        <p:tav tm="0">
                                          <p:val>
                                            <p:strVal val="1+#ppt_w/2"/>
                                          </p:val>
                                        </p:tav>
                                        <p:tav tm="100000">
                                          <p:val>
                                            <p:strVal val="#ppt_x"/>
                                          </p:val>
                                        </p:tav>
                                      </p:tavLst>
                                    </p:anim>
                                    <p:anim calcmode="lin" valueType="num">
                                      <p:cBhvr additive="base">
                                        <p:cTn id="12" dur="500" fill="hold"/>
                                        <p:tgtEl>
                                          <p:spTgt spid="10445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04490"/>
                                        </p:tgtEl>
                                        <p:attrNameLst>
                                          <p:attrName>style.visibility</p:attrName>
                                        </p:attrNameLst>
                                      </p:cBhvr>
                                      <p:to>
                                        <p:strVal val="visible"/>
                                      </p:to>
                                    </p:set>
                                    <p:anim calcmode="lin" valueType="num">
                                      <p:cBhvr additive="base">
                                        <p:cTn id="16" dur="500" fill="hold"/>
                                        <p:tgtEl>
                                          <p:spTgt spid="104490"/>
                                        </p:tgtEl>
                                        <p:attrNameLst>
                                          <p:attrName>ppt_x</p:attrName>
                                        </p:attrNameLst>
                                      </p:cBhvr>
                                      <p:tavLst>
                                        <p:tav tm="0">
                                          <p:val>
                                            <p:strVal val="#ppt_x"/>
                                          </p:val>
                                        </p:tav>
                                        <p:tav tm="100000">
                                          <p:val>
                                            <p:strVal val="#ppt_x"/>
                                          </p:val>
                                        </p:tav>
                                      </p:tavLst>
                                    </p:anim>
                                    <p:anim calcmode="lin" valueType="num">
                                      <p:cBhvr additive="base">
                                        <p:cTn id="17" dur="500" fill="hold"/>
                                        <p:tgtEl>
                                          <p:spTgt spid="10449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04491"/>
                                        </p:tgtEl>
                                        <p:attrNameLst>
                                          <p:attrName>style.visibility</p:attrName>
                                        </p:attrNameLst>
                                      </p:cBhvr>
                                      <p:to>
                                        <p:strVal val="visible"/>
                                      </p:to>
                                    </p:set>
                                    <p:anim calcmode="lin" valueType="num">
                                      <p:cBhvr additive="base">
                                        <p:cTn id="22" dur="500" fill="hold"/>
                                        <p:tgtEl>
                                          <p:spTgt spid="104491"/>
                                        </p:tgtEl>
                                        <p:attrNameLst>
                                          <p:attrName>ppt_x</p:attrName>
                                        </p:attrNameLst>
                                      </p:cBhvr>
                                      <p:tavLst>
                                        <p:tav tm="0">
                                          <p:val>
                                            <p:strVal val="1+#ppt_w/2"/>
                                          </p:val>
                                        </p:tav>
                                        <p:tav tm="100000">
                                          <p:val>
                                            <p:strVal val="#ppt_x"/>
                                          </p:val>
                                        </p:tav>
                                      </p:tavLst>
                                    </p:anim>
                                    <p:anim calcmode="lin" valueType="num">
                                      <p:cBhvr additive="base">
                                        <p:cTn id="23" dur="500" fill="hold"/>
                                        <p:tgtEl>
                                          <p:spTgt spid="104491"/>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104492"/>
                                        </p:tgtEl>
                                        <p:attrNameLst>
                                          <p:attrName>style.visibility</p:attrName>
                                        </p:attrNameLst>
                                      </p:cBhvr>
                                      <p:to>
                                        <p:strVal val="visible"/>
                                      </p:to>
                                    </p:set>
                                    <p:anim calcmode="lin" valueType="num">
                                      <p:cBhvr additive="base">
                                        <p:cTn id="26" dur="500" fill="hold"/>
                                        <p:tgtEl>
                                          <p:spTgt spid="104492"/>
                                        </p:tgtEl>
                                        <p:attrNameLst>
                                          <p:attrName>ppt_x</p:attrName>
                                        </p:attrNameLst>
                                      </p:cBhvr>
                                      <p:tavLst>
                                        <p:tav tm="0">
                                          <p:val>
                                            <p:strVal val="1+#ppt_w/2"/>
                                          </p:val>
                                        </p:tav>
                                        <p:tav tm="100000">
                                          <p:val>
                                            <p:strVal val="#ppt_x"/>
                                          </p:val>
                                        </p:tav>
                                      </p:tavLst>
                                    </p:anim>
                                    <p:anim calcmode="lin" valueType="num">
                                      <p:cBhvr additive="base">
                                        <p:cTn id="27" dur="500" fill="hold"/>
                                        <p:tgtEl>
                                          <p:spTgt spid="104492"/>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4" fill="hold" grpId="0" nodeType="afterEffect">
                                  <p:stCondLst>
                                    <p:cond delay="0"/>
                                  </p:stCondLst>
                                  <p:childTnLst>
                                    <p:set>
                                      <p:cBhvr>
                                        <p:cTn id="30" dur="1" fill="hold">
                                          <p:stCondLst>
                                            <p:cond delay="0"/>
                                          </p:stCondLst>
                                        </p:cTn>
                                        <p:tgtEl>
                                          <p:spTgt spid="104493"/>
                                        </p:tgtEl>
                                        <p:attrNameLst>
                                          <p:attrName>style.visibility</p:attrName>
                                        </p:attrNameLst>
                                      </p:cBhvr>
                                      <p:to>
                                        <p:strVal val="visible"/>
                                      </p:to>
                                    </p:set>
                                    <p:anim calcmode="lin" valueType="num">
                                      <p:cBhvr additive="base">
                                        <p:cTn id="31" dur="500" fill="hold"/>
                                        <p:tgtEl>
                                          <p:spTgt spid="104493"/>
                                        </p:tgtEl>
                                        <p:attrNameLst>
                                          <p:attrName>ppt_x</p:attrName>
                                        </p:attrNameLst>
                                      </p:cBhvr>
                                      <p:tavLst>
                                        <p:tav tm="0">
                                          <p:val>
                                            <p:strVal val="#ppt_x"/>
                                          </p:val>
                                        </p:tav>
                                        <p:tav tm="100000">
                                          <p:val>
                                            <p:strVal val="#ppt_x"/>
                                          </p:val>
                                        </p:tav>
                                      </p:tavLst>
                                    </p:anim>
                                    <p:anim calcmode="lin" valueType="num">
                                      <p:cBhvr additive="base">
                                        <p:cTn id="32" dur="500" fill="hold"/>
                                        <p:tgtEl>
                                          <p:spTgt spid="1044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4" grpId="0"/>
      <p:bldP spid="104455" grpId="0" animBg="1"/>
      <p:bldP spid="104491" grpId="0"/>
      <p:bldP spid="104492" grpId="0" animBg="1"/>
      <p:bldP spid="10449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FF00"/>
                </a:solidFill>
                <a:latin typeface="Arial" charset="0"/>
                <a:cs typeface="Times New Roman" pitchFamily="18" charset="0"/>
              </a:rPr>
              <a:t>I.   Introducción a la Empresa.</a:t>
            </a:r>
          </a:p>
          <a:p>
            <a:r>
              <a:rPr lang="es-ES" sz="1000">
                <a:solidFill>
                  <a:srgbClr val="FF3300"/>
                </a:solidFill>
                <a:latin typeface="Arial" charset="0"/>
                <a:cs typeface="Times New Roman" pitchFamily="18" charset="0"/>
              </a:rPr>
              <a:t>II.  La actividad comercial (Marketing).</a:t>
            </a:r>
          </a:p>
          <a:p>
            <a:r>
              <a:rPr lang="es-ES" sz="1000">
                <a:solidFill>
                  <a:srgbClr val="FFFF00"/>
                </a:solidFill>
                <a:latin typeface="Arial" charset="0"/>
                <a:cs typeface="Times New Roman" pitchFamily="18" charset="0"/>
              </a:rPr>
              <a:t>III. El subsistema financiero.</a:t>
            </a:r>
          </a:p>
        </p:txBody>
      </p:sp>
      <p:sp>
        <p:nvSpPr>
          <p:cNvPr id="105475" name="Text Box 3"/>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105476" name="AutoShape 4"/>
          <p:cNvSpPr>
            <a:spLocks noChangeArrowheads="1"/>
          </p:cNvSpPr>
          <p:nvPr/>
        </p:nvSpPr>
        <p:spPr bwMode="auto">
          <a:xfrm rot="5400000">
            <a:off x="620713" y="252413"/>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graphicFrame>
        <p:nvGraphicFramePr>
          <p:cNvPr id="105477" name="Object 5"/>
          <p:cNvGraphicFramePr>
            <a:graphicFrameLocks noChangeAspect="1"/>
          </p:cNvGraphicFramePr>
          <p:nvPr/>
        </p:nvGraphicFramePr>
        <p:xfrm>
          <a:off x="8001000" y="152400"/>
          <a:ext cx="914400" cy="738188"/>
        </p:xfrm>
        <a:graphic>
          <a:graphicData uri="http://schemas.openxmlformats.org/presentationml/2006/ole">
            <p:oleObj spid="_x0000_s105477" name="CorelPhotoPaint.Image.8" r:id="rId3" imgW="1574603" imgH="1269841" progId="">
              <p:embed/>
            </p:oleObj>
          </a:graphicData>
        </a:graphic>
      </p:graphicFrame>
      <p:sp>
        <p:nvSpPr>
          <p:cNvPr id="105478" name="Rectangle 6"/>
          <p:cNvSpPr>
            <a:spLocks noChangeArrowheads="1"/>
          </p:cNvSpPr>
          <p:nvPr/>
        </p:nvSpPr>
        <p:spPr bwMode="auto">
          <a:xfrm>
            <a:off x="1066800" y="981075"/>
            <a:ext cx="6457950" cy="533400"/>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ctr"/>
          <a:lstStyle/>
          <a:p>
            <a:r>
              <a:rPr lang="es-ES_tradnl" b="1">
                <a:solidFill>
                  <a:srgbClr val="FFFF00"/>
                </a:solidFill>
                <a:latin typeface="Arial" charset="0"/>
              </a:rPr>
              <a:t>4.3. La Política de PROMOCIÓN  </a:t>
            </a:r>
            <a:endParaRPr lang="es-ES" b="1">
              <a:solidFill>
                <a:srgbClr val="FFFF00"/>
              </a:solidFill>
              <a:latin typeface="Arial" charset="0"/>
            </a:endParaRPr>
          </a:p>
        </p:txBody>
      </p:sp>
      <p:sp>
        <p:nvSpPr>
          <p:cNvPr id="105479" name="Line 7"/>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sp>
        <p:nvSpPr>
          <p:cNvPr id="105480" name="Rectangle 8"/>
          <p:cNvSpPr>
            <a:spLocks noChangeArrowheads="1"/>
          </p:cNvSpPr>
          <p:nvPr/>
        </p:nvSpPr>
        <p:spPr bwMode="auto">
          <a:xfrm>
            <a:off x="1476375" y="2276475"/>
            <a:ext cx="5400675" cy="3095625"/>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457200" indent="-457200">
              <a:tabLst>
                <a:tab pos="715963" algn="l"/>
              </a:tabLst>
            </a:pPr>
            <a:endParaRPr lang="es-ES" sz="2000">
              <a:solidFill>
                <a:srgbClr val="FFFF00"/>
              </a:solidFill>
              <a:latin typeface="Arial" charset="0"/>
            </a:endParaRPr>
          </a:p>
        </p:txBody>
      </p:sp>
      <p:grpSp>
        <p:nvGrpSpPr>
          <p:cNvPr id="105487" name="Group 15"/>
          <p:cNvGrpSpPr>
            <a:grpSpLocks/>
          </p:cNvGrpSpPr>
          <p:nvPr/>
        </p:nvGrpSpPr>
        <p:grpSpPr bwMode="auto">
          <a:xfrm>
            <a:off x="1835150" y="1557338"/>
            <a:ext cx="5616575" cy="1079500"/>
            <a:chOff x="1156" y="1117"/>
            <a:chExt cx="3538" cy="680"/>
          </a:xfrm>
        </p:grpSpPr>
        <p:sp>
          <p:nvSpPr>
            <p:cNvPr id="105482" name="Rectangle 10"/>
            <p:cNvSpPr>
              <a:spLocks noChangeArrowheads="1"/>
            </p:cNvSpPr>
            <p:nvPr/>
          </p:nvSpPr>
          <p:spPr bwMode="auto">
            <a:xfrm>
              <a:off x="1156" y="1117"/>
              <a:ext cx="1951" cy="680"/>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185738" indent="-185738">
                <a:buFontTx/>
                <a:buChar char="•"/>
                <a:tabLst>
                  <a:tab pos="715963" algn="l"/>
                </a:tabLst>
              </a:pPr>
              <a:r>
                <a:rPr lang="es-ES_tradnl" sz="2000">
                  <a:solidFill>
                    <a:srgbClr val="FFFF00"/>
                  </a:solidFill>
                  <a:latin typeface="Arial" charset="0"/>
                </a:rPr>
                <a:t>Publicidad</a:t>
              </a:r>
            </a:p>
            <a:p>
              <a:pPr marL="185738" indent="-185738">
                <a:buFontTx/>
                <a:buChar char="•"/>
                <a:tabLst>
                  <a:tab pos="715963" algn="l"/>
                </a:tabLst>
              </a:pPr>
              <a:r>
                <a:rPr lang="es-ES" sz="2000">
                  <a:solidFill>
                    <a:srgbClr val="FFFF00"/>
                  </a:solidFill>
                  <a:latin typeface="Arial" charset="0"/>
                </a:rPr>
                <a:t>Relaciones Públicas</a:t>
              </a:r>
            </a:p>
            <a:p>
              <a:pPr marL="185738" indent="-185738">
                <a:buFontTx/>
                <a:buChar char="•"/>
                <a:tabLst>
                  <a:tab pos="715963" algn="l"/>
                </a:tabLst>
              </a:pPr>
              <a:r>
                <a:rPr lang="es-ES" sz="2000">
                  <a:solidFill>
                    <a:srgbClr val="FFFF00"/>
                  </a:solidFill>
                  <a:latin typeface="Arial" charset="0"/>
                </a:rPr>
                <a:t>Fuerza de Ventas</a:t>
              </a:r>
            </a:p>
          </p:txBody>
        </p:sp>
        <p:sp>
          <p:nvSpPr>
            <p:cNvPr id="105483" name="Rectangle 11"/>
            <p:cNvSpPr>
              <a:spLocks noChangeArrowheads="1"/>
            </p:cNvSpPr>
            <p:nvPr/>
          </p:nvSpPr>
          <p:spPr bwMode="auto">
            <a:xfrm>
              <a:off x="2880" y="1162"/>
              <a:ext cx="1814" cy="590"/>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185738" indent="-185738">
                <a:buFontTx/>
                <a:buChar char="•"/>
                <a:tabLst>
                  <a:tab pos="715963" algn="l"/>
                </a:tabLst>
              </a:pPr>
              <a:r>
                <a:rPr lang="es-ES" sz="2000">
                  <a:solidFill>
                    <a:srgbClr val="FFFF00"/>
                  </a:solidFill>
                  <a:latin typeface="Arial" charset="0"/>
                </a:rPr>
                <a:t>Promoción de Ventas</a:t>
              </a:r>
            </a:p>
            <a:p>
              <a:pPr marL="185738" indent="-185738">
                <a:buFontTx/>
                <a:buChar char="•"/>
                <a:tabLst>
                  <a:tab pos="715963" algn="l"/>
                </a:tabLst>
              </a:pPr>
              <a:r>
                <a:rPr lang="es-ES" sz="2000">
                  <a:solidFill>
                    <a:srgbClr val="FFFF00"/>
                  </a:solidFill>
                  <a:latin typeface="Arial" charset="0"/>
                </a:rPr>
                <a:t>Marketing Directo</a:t>
              </a:r>
            </a:p>
            <a:p>
              <a:pPr marL="185738" indent="-185738">
                <a:buFontTx/>
                <a:buChar char="•"/>
                <a:tabLst>
                  <a:tab pos="715963" algn="l"/>
                </a:tabLst>
              </a:pPr>
              <a:endParaRPr lang="es-ES" sz="2000">
                <a:solidFill>
                  <a:srgbClr val="FFFF00"/>
                </a:solidFill>
                <a:latin typeface="Arial" charset="0"/>
              </a:endParaRPr>
            </a:p>
          </p:txBody>
        </p:sp>
      </p:grpSp>
      <p:sp>
        <p:nvSpPr>
          <p:cNvPr id="105484" name="Rectangle 12"/>
          <p:cNvSpPr>
            <a:spLocks noChangeArrowheads="1"/>
          </p:cNvSpPr>
          <p:nvPr/>
        </p:nvSpPr>
        <p:spPr bwMode="auto">
          <a:xfrm>
            <a:off x="1044575" y="2636838"/>
            <a:ext cx="6457950" cy="533400"/>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ctr"/>
          <a:lstStyle/>
          <a:p>
            <a:r>
              <a:rPr lang="es-ES_tradnl" b="1">
                <a:solidFill>
                  <a:srgbClr val="FFFF00"/>
                </a:solidFill>
                <a:latin typeface="Arial" charset="0"/>
              </a:rPr>
              <a:t>4.4. La Política de DISTRIBUCIÓN  </a:t>
            </a:r>
            <a:endParaRPr lang="es-ES" b="1">
              <a:solidFill>
                <a:srgbClr val="FFFF00"/>
              </a:solidFill>
              <a:latin typeface="Arial" charset="0"/>
            </a:endParaRPr>
          </a:p>
        </p:txBody>
      </p:sp>
      <p:sp>
        <p:nvSpPr>
          <p:cNvPr id="105485" name="Line 13"/>
          <p:cNvSpPr>
            <a:spLocks noChangeShapeType="1"/>
          </p:cNvSpPr>
          <p:nvPr/>
        </p:nvSpPr>
        <p:spPr bwMode="auto">
          <a:xfrm>
            <a:off x="282575" y="3170238"/>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sp>
        <p:nvSpPr>
          <p:cNvPr id="105488" name="Text Box 16"/>
          <p:cNvSpPr txBox="1">
            <a:spLocks noChangeArrowheads="1"/>
          </p:cNvSpPr>
          <p:nvPr/>
        </p:nvSpPr>
        <p:spPr bwMode="auto">
          <a:xfrm>
            <a:off x="1331913" y="3429000"/>
            <a:ext cx="3060700" cy="374650"/>
          </a:xfrm>
          <a:prstGeom prst="rect">
            <a:avLst/>
          </a:prstGeom>
          <a:noFill/>
          <a:ln w="38100">
            <a:solidFill>
              <a:srgbClr val="FFFF00"/>
            </a:solidFill>
            <a:miter lim="800000"/>
            <a:headEnd/>
            <a:tailEnd/>
          </a:ln>
          <a:effectLst/>
        </p:spPr>
        <p:txBody>
          <a:bodyPr wrap="none">
            <a:spAutoFit/>
          </a:bodyPr>
          <a:lstStyle/>
          <a:p>
            <a:r>
              <a:rPr lang="es-ES" sz="1600" b="1">
                <a:solidFill>
                  <a:srgbClr val="FFFF00"/>
                </a:solidFill>
                <a:latin typeface="Arial" charset="0"/>
              </a:rPr>
              <a:t>CANALES DE DISTRIBUCIÓN</a:t>
            </a:r>
          </a:p>
        </p:txBody>
      </p:sp>
      <p:grpSp>
        <p:nvGrpSpPr>
          <p:cNvPr id="105505" name="Group 33"/>
          <p:cNvGrpSpPr>
            <a:grpSpLocks/>
          </p:cNvGrpSpPr>
          <p:nvPr/>
        </p:nvGrpSpPr>
        <p:grpSpPr bwMode="auto">
          <a:xfrm>
            <a:off x="179388" y="3860800"/>
            <a:ext cx="5638800" cy="336550"/>
            <a:chOff x="295" y="2432"/>
            <a:chExt cx="3552" cy="212"/>
          </a:xfrm>
        </p:grpSpPr>
        <p:sp>
          <p:nvSpPr>
            <p:cNvPr id="105489" name="Text Box 17"/>
            <p:cNvSpPr txBox="1">
              <a:spLocks noChangeArrowheads="1"/>
            </p:cNvSpPr>
            <p:nvPr/>
          </p:nvSpPr>
          <p:spPr bwMode="auto">
            <a:xfrm>
              <a:off x="295" y="2432"/>
              <a:ext cx="1360" cy="212"/>
            </a:xfrm>
            <a:prstGeom prst="rect">
              <a:avLst/>
            </a:prstGeom>
            <a:noFill/>
            <a:ln w="38100">
              <a:noFill/>
              <a:miter lim="800000"/>
              <a:headEnd/>
              <a:tailEnd/>
            </a:ln>
            <a:effectLst/>
          </p:spPr>
          <p:txBody>
            <a:bodyPr wrap="none">
              <a:spAutoFit/>
            </a:bodyPr>
            <a:lstStyle/>
            <a:p>
              <a:r>
                <a:rPr lang="es-ES" sz="1600" b="1">
                  <a:solidFill>
                    <a:srgbClr val="FFFF00"/>
                  </a:solidFill>
                  <a:latin typeface="Arial" charset="0"/>
                </a:rPr>
                <a:t>Según su naturaleza</a:t>
              </a:r>
            </a:p>
          </p:txBody>
        </p:sp>
        <p:sp>
          <p:nvSpPr>
            <p:cNvPr id="105490" name="Text Box 18"/>
            <p:cNvSpPr txBox="1">
              <a:spLocks noChangeArrowheads="1"/>
            </p:cNvSpPr>
            <p:nvPr/>
          </p:nvSpPr>
          <p:spPr bwMode="auto">
            <a:xfrm>
              <a:off x="1882" y="2432"/>
              <a:ext cx="1965" cy="212"/>
            </a:xfrm>
            <a:prstGeom prst="rect">
              <a:avLst/>
            </a:prstGeom>
            <a:noFill/>
            <a:ln w="38100">
              <a:noFill/>
              <a:miter lim="800000"/>
              <a:headEnd/>
              <a:tailEnd/>
            </a:ln>
            <a:effectLst/>
          </p:spPr>
          <p:txBody>
            <a:bodyPr wrap="none">
              <a:spAutoFit/>
            </a:bodyPr>
            <a:lstStyle/>
            <a:p>
              <a:r>
                <a:rPr lang="es-ES" sz="1600" b="1">
                  <a:solidFill>
                    <a:srgbClr val="FFFF00"/>
                  </a:solidFill>
                  <a:latin typeface="Arial" charset="0"/>
                </a:rPr>
                <a:t>Según su vínculo organizativo</a:t>
              </a:r>
            </a:p>
          </p:txBody>
        </p:sp>
      </p:grpSp>
      <p:sp>
        <p:nvSpPr>
          <p:cNvPr id="105491" name="Text Box 19"/>
          <p:cNvSpPr txBox="1">
            <a:spLocks noChangeArrowheads="1"/>
          </p:cNvSpPr>
          <p:nvPr/>
        </p:nvSpPr>
        <p:spPr bwMode="auto">
          <a:xfrm>
            <a:off x="107950" y="4365625"/>
            <a:ext cx="2663825" cy="619125"/>
          </a:xfrm>
          <a:prstGeom prst="rect">
            <a:avLst/>
          </a:prstGeom>
          <a:noFill/>
          <a:ln w="38100">
            <a:solidFill>
              <a:srgbClr val="FFFF00"/>
            </a:solidFill>
            <a:miter lim="800000"/>
            <a:headEnd/>
            <a:tailEnd/>
          </a:ln>
          <a:effectLst/>
        </p:spPr>
        <p:txBody>
          <a:bodyPr>
            <a:spAutoFit/>
          </a:bodyPr>
          <a:lstStyle/>
          <a:p>
            <a:pPr algn="ctr"/>
            <a:r>
              <a:rPr lang="es-ES" sz="1600" b="1">
                <a:solidFill>
                  <a:srgbClr val="FFFF00"/>
                </a:solidFill>
                <a:latin typeface="Arial" charset="0"/>
              </a:rPr>
              <a:t>CANALES DIRECTOS</a:t>
            </a:r>
          </a:p>
          <a:p>
            <a:pPr algn="ctr"/>
            <a:r>
              <a:rPr lang="es-ES" sz="1600" b="1">
                <a:solidFill>
                  <a:srgbClr val="FFFF00"/>
                </a:solidFill>
                <a:latin typeface="Arial" charset="0"/>
              </a:rPr>
              <a:t>(nivel I)</a:t>
            </a:r>
          </a:p>
        </p:txBody>
      </p:sp>
      <p:sp>
        <p:nvSpPr>
          <p:cNvPr id="105492" name="Text Box 20"/>
          <p:cNvSpPr txBox="1">
            <a:spLocks noChangeArrowheads="1"/>
          </p:cNvSpPr>
          <p:nvPr/>
        </p:nvSpPr>
        <p:spPr bwMode="auto">
          <a:xfrm>
            <a:off x="107950" y="5214938"/>
            <a:ext cx="2663825" cy="1108075"/>
          </a:xfrm>
          <a:prstGeom prst="rect">
            <a:avLst/>
          </a:prstGeom>
          <a:noFill/>
          <a:ln w="38100">
            <a:solidFill>
              <a:srgbClr val="FFFF00"/>
            </a:solidFill>
            <a:miter lim="800000"/>
            <a:headEnd/>
            <a:tailEnd/>
          </a:ln>
          <a:effectLst/>
        </p:spPr>
        <p:txBody>
          <a:bodyPr>
            <a:spAutoFit/>
          </a:bodyPr>
          <a:lstStyle/>
          <a:p>
            <a:pPr algn="ctr"/>
            <a:r>
              <a:rPr lang="es-ES" sz="1600" b="1">
                <a:solidFill>
                  <a:srgbClr val="FFFF00"/>
                </a:solidFill>
                <a:latin typeface="Arial" charset="0"/>
              </a:rPr>
              <a:t>CANALES INDIRECTOS</a:t>
            </a:r>
          </a:p>
          <a:p>
            <a:pPr algn="ctr"/>
            <a:endParaRPr lang="es-ES" sz="1600" b="1">
              <a:solidFill>
                <a:srgbClr val="FFFF00"/>
              </a:solidFill>
              <a:latin typeface="Arial" charset="0"/>
            </a:endParaRPr>
          </a:p>
          <a:p>
            <a:pPr algn="ctr"/>
            <a:r>
              <a:rPr lang="es-ES" sz="1600" b="1">
                <a:solidFill>
                  <a:srgbClr val="FFFF00"/>
                </a:solidFill>
                <a:latin typeface="Arial" charset="0"/>
              </a:rPr>
              <a:t>CORTOS (nivel II)</a:t>
            </a:r>
          </a:p>
          <a:p>
            <a:pPr algn="ctr"/>
            <a:r>
              <a:rPr lang="es-ES" sz="1600" b="1">
                <a:solidFill>
                  <a:srgbClr val="FFFF00"/>
                </a:solidFill>
                <a:latin typeface="Arial" charset="0"/>
              </a:rPr>
              <a:t>LARGOS (nivel III y IV)</a:t>
            </a:r>
          </a:p>
        </p:txBody>
      </p:sp>
      <p:grpSp>
        <p:nvGrpSpPr>
          <p:cNvPr id="105504" name="Group 32"/>
          <p:cNvGrpSpPr>
            <a:grpSpLocks/>
          </p:cNvGrpSpPr>
          <p:nvPr/>
        </p:nvGrpSpPr>
        <p:grpSpPr bwMode="auto">
          <a:xfrm>
            <a:off x="5988050" y="3355975"/>
            <a:ext cx="3121025" cy="3457575"/>
            <a:chOff x="3499" y="2114"/>
            <a:chExt cx="1966" cy="2178"/>
          </a:xfrm>
        </p:grpSpPr>
        <p:sp>
          <p:nvSpPr>
            <p:cNvPr id="105498" name="Text Box 26"/>
            <p:cNvSpPr txBox="1">
              <a:spLocks noChangeArrowheads="1"/>
            </p:cNvSpPr>
            <p:nvPr/>
          </p:nvSpPr>
          <p:spPr bwMode="auto">
            <a:xfrm>
              <a:off x="4234" y="2114"/>
              <a:ext cx="645" cy="236"/>
            </a:xfrm>
            <a:prstGeom prst="rect">
              <a:avLst/>
            </a:prstGeom>
            <a:noFill/>
            <a:ln w="38100">
              <a:solidFill>
                <a:srgbClr val="FFFF00"/>
              </a:solidFill>
              <a:miter lim="800000"/>
              <a:headEnd/>
              <a:tailEnd/>
            </a:ln>
            <a:effectLst/>
          </p:spPr>
          <p:txBody>
            <a:bodyPr wrap="none">
              <a:spAutoFit/>
            </a:bodyPr>
            <a:lstStyle/>
            <a:p>
              <a:r>
                <a:rPr lang="es-ES" sz="1600" b="1">
                  <a:solidFill>
                    <a:srgbClr val="FFFF00"/>
                  </a:solidFill>
                  <a:latin typeface="Arial" charset="0"/>
                </a:rPr>
                <a:t>ORIGEN</a:t>
              </a:r>
            </a:p>
          </p:txBody>
        </p:sp>
        <p:grpSp>
          <p:nvGrpSpPr>
            <p:cNvPr id="105499" name="Group 27"/>
            <p:cNvGrpSpPr>
              <a:grpSpLocks/>
            </p:cNvGrpSpPr>
            <p:nvPr/>
          </p:nvGrpSpPr>
          <p:grpSpPr bwMode="auto">
            <a:xfrm>
              <a:off x="3499" y="3929"/>
              <a:ext cx="1966" cy="363"/>
              <a:chOff x="3499" y="3929"/>
              <a:chExt cx="1966" cy="363"/>
            </a:xfrm>
          </p:grpSpPr>
          <p:sp>
            <p:nvSpPr>
              <p:cNvPr id="105500" name="Text Box 28"/>
              <p:cNvSpPr txBox="1">
                <a:spLocks noChangeArrowheads="1"/>
              </p:cNvSpPr>
              <p:nvPr/>
            </p:nvSpPr>
            <p:spPr bwMode="auto">
              <a:xfrm>
                <a:off x="4035" y="4056"/>
                <a:ext cx="1043" cy="236"/>
              </a:xfrm>
              <a:prstGeom prst="rect">
                <a:avLst/>
              </a:prstGeom>
              <a:noFill/>
              <a:ln w="38100">
                <a:solidFill>
                  <a:srgbClr val="FFFF00"/>
                </a:solidFill>
                <a:miter lim="800000"/>
                <a:headEnd/>
                <a:tailEnd/>
              </a:ln>
              <a:effectLst/>
            </p:spPr>
            <p:txBody>
              <a:bodyPr>
                <a:spAutoFit/>
              </a:bodyPr>
              <a:lstStyle/>
              <a:p>
                <a:pPr algn="ctr"/>
                <a:r>
                  <a:rPr lang="es-ES" sz="1600" b="1">
                    <a:solidFill>
                      <a:srgbClr val="FFFF00"/>
                    </a:solidFill>
                    <a:latin typeface="Arial" charset="0"/>
                  </a:rPr>
                  <a:t>CONSUMIDOR</a:t>
                </a:r>
              </a:p>
            </p:txBody>
          </p:sp>
          <p:sp>
            <p:nvSpPr>
              <p:cNvPr id="105501" name="Line 29"/>
              <p:cNvSpPr>
                <a:spLocks noChangeShapeType="1"/>
              </p:cNvSpPr>
              <p:nvPr/>
            </p:nvSpPr>
            <p:spPr bwMode="auto">
              <a:xfrm>
                <a:off x="3515" y="3929"/>
                <a:ext cx="1950" cy="0"/>
              </a:xfrm>
              <a:prstGeom prst="line">
                <a:avLst/>
              </a:prstGeom>
              <a:noFill/>
              <a:ln w="9525">
                <a:solidFill>
                  <a:schemeClr val="tx1"/>
                </a:solidFill>
                <a:round/>
                <a:headEnd/>
                <a:tailEnd/>
              </a:ln>
              <a:effectLst/>
            </p:spPr>
            <p:txBody>
              <a:bodyPr wrap="none"/>
              <a:lstStyle/>
              <a:p>
                <a:endParaRPr lang="es-ES"/>
              </a:p>
            </p:txBody>
          </p:sp>
          <p:sp>
            <p:nvSpPr>
              <p:cNvPr id="105502" name="Text Box 30"/>
              <p:cNvSpPr txBox="1">
                <a:spLocks noChangeArrowheads="1"/>
              </p:cNvSpPr>
              <p:nvPr/>
            </p:nvSpPr>
            <p:spPr bwMode="auto">
              <a:xfrm>
                <a:off x="3499" y="4080"/>
                <a:ext cx="152" cy="212"/>
              </a:xfrm>
              <a:prstGeom prst="rect">
                <a:avLst/>
              </a:prstGeom>
              <a:noFill/>
              <a:ln w="38100">
                <a:noFill/>
                <a:miter lim="800000"/>
                <a:headEnd/>
                <a:tailEnd/>
              </a:ln>
              <a:effectLst/>
            </p:spPr>
            <p:txBody>
              <a:bodyPr wrap="none">
                <a:spAutoFit/>
              </a:bodyPr>
              <a:lstStyle/>
              <a:p>
                <a:r>
                  <a:rPr lang="es-ES" sz="1600" b="1">
                    <a:solidFill>
                      <a:srgbClr val="FFFF00"/>
                    </a:solidFill>
                    <a:latin typeface="Arial" charset="0"/>
                  </a:rPr>
                  <a:t>I</a:t>
                </a:r>
              </a:p>
            </p:txBody>
          </p:sp>
        </p:grpSp>
        <p:sp>
          <p:nvSpPr>
            <p:cNvPr id="105503" name="Line 31"/>
            <p:cNvSpPr>
              <a:spLocks noChangeShapeType="1"/>
            </p:cNvSpPr>
            <p:nvPr/>
          </p:nvSpPr>
          <p:spPr bwMode="auto">
            <a:xfrm>
              <a:off x="4558" y="2341"/>
              <a:ext cx="0" cy="1679"/>
            </a:xfrm>
            <a:prstGeom prst="line">
              <a:avLst/>
            </a:prstGeom>
            <a:noFill/>
            <a:ln w="63500">
              <a:solidFill>
                <a:srgbClr val="FFFF00"/>
              </a:solidFill>
              <a:round/>
              <a:headEnd/>
              <a:tailEnd type="triangle" w="med" len="med"/>
            </a:ln>
            <a:effectLst/>
          </p:spPr>
          <p:txBody>
            <a:bodyPr wrap="none"/>
            <a:lstStyle/>
            <a:p>
              <a:endParaRPr lang="es-ES"/>
            </a:p>
          </p:txBody>
        </p:sp>
      </p:grpSp>
      <p:grpSp>
        <p:nvGrpSpPr>
          <p:cNvPr id="105519" name="Group 47"/>
          <p:cNvGrpSpPr>
            <a:grpSpLocks/>
          </p:cNvGrpSpPr>
          <p:nvPr/>
        </p:nvGrpSpPr>
        <p:grpSpPr bwMode="auto">
          <a:xfrm>
            <a:off x="5988050" y="3355975"/>
            <a:ext cx="3121025" cy="3457575"/>
            <a:chOff x="2864" y="2114"/>
            <a:chExt cx="1966" cy="2178"/>
          </a:xfrm>
        </p:grpSpPr>
        <p:grpSp>
          <p:nvGrpSpPr>
            <p:cNvPr id="105515" name="Group 43"/>
            <p:cNvGrpSpPr>
              <a:grpSpLocks/>
            </p:cNvGrpSpPr>
            <p:nvPr/>
          </p:nvGrpSpPr>
          <p:grpSpPr bwMode="auto">
            <a:xfrm>
              <a:off x="2864" y="2114"/>
              <a:ext cx="1966" cy="2178"/>
              <a:chOff x="2864" y="2114"/>
              <a:chExt cx="1966" cy="2178"/>
            </a:xfrm>
          </p:grpSpPr>
          <p:sp>
            <p:nvSpPr>
              <p:cNvPr id="105506" name="Text Box 34"/>
              <p:cNvSpPr txBox="1">
                <a:spLocks noChangeArrowheads="1"/>
              </p:cNvSpPr>
              <p:nvPr/>
            </p:nvSpPr>
            <p:spPr bwMode="auto">
              <a:xfrm>
                <a:off x="3599" y="2114"/>
                <a:ext cx="645" cy="236"/>
              </a:xfrm>
              <a:prstGeom prst="rect">
                <a:avLst/>
              </a:prstGeom>
              <a:noFill/>
              <a:ln w="38100">
                <a:solidFill>
                  <a:srgbClr val="FFFF00"/>
                </a:solidFill>
                <a:miter lim="800000"/>
                <a:headEnd/>
                <a:tailEnd/>
              </a:ln>
              <a:effectLst/>
            </p:spPr>
            <p:txBody>
              <a:bodyPr wrap="none">
                <a:spAutoFit/>
              </a:bodyPr>
              <a:lstStyle/>
              <a:p>
                <a:r>
                  <a:rPr lang="es-ES" sz="1600" b="1">
                    <a:solidFill>
                      <a:srgbClr val="FFFF00"/>
                    </a:solidFill>
                    <a:latin typeface="Arial" charset="0"/>
                  </a:rPr>
                  <a:t>ORIGEN</a:t>
                </a:r>
              </a:p>
            </p:txBody>
          </p:sp>
          <p:grpSp>
            <p:nvGrpSpPr>
              <p:cNvPr id="105507" name="Group 35"/>
              <p:cNvGrpSpPr>
                <a:grpSpLocks/>
              </p:cNvGrpSpPr>
              <p:nvPr/>
            </p:nvGrpSpPr>
            <p:grpSpPr bwMode="auto">
              <a:xfrm>
                <a:off x="2873" y="3430"/>
                <a:ext cx="1957" cy="363"/>
                <a:chOff x="3508" y="3430"/>
                <a:chExt cx="1957" cy="363"/>
              </a:xfrm>
            </p:grpSpPr>
            <p:sp>
              <p:nvSpPr>
                <p:cNvPr id="105508" name="Text Box 36"/>
                <p:cNvSpPr txBox="1">
                  <a:spLocks noChangeArrowheads="1"/>
                </p:cNvSpPr>
                <p:nvPr/>
              </p:nvSpPr>
              <p:spPr bwMode="auto">
                <a:xfrm>
                  <a:off x="4127" y="3557"/>
                  <a:ext cx="858" cy="236"/>
                </a:xfrm>
                <a:prstGeom prst="rect">
                  <a:avLst/>
                </a:prstGeom>
                <a:noFill/>
                <a:ln w="38100">
                  <a:solidFill>
                    <a:srgbClr val="FFFF00"/>
                  </a:solidFill>
                  <a:miter lim="800000"/>
                  <a:headEnd/>
                  <a:tailEnd/>
                </a:ln>
                <a:effectLst/>
              </p:spPr>
              <p:txBody>
                <a:bodyPr wrap="none">
                  <a:spAutoFit/>
                </a:bodyPr>
                <a:lstStyle/>
                <a:p>
                  <a:r>
                    <a:rPr lang="es-ES" sz="1600" b="1">
                      <a:solidFill>
                        <a:srgbClr val="FFFF00"/>
                      </a:solidFill>
                      <a:latin typeface="Arial" charset="0"/>
                    </a:rPr>
                    <a:t>MINORISTA</a:t>
                  </a:r>
                </a:p>
              </p:txBody>
            </p:sp>
            <p:sp>
              <p:nvSpPr>
                <p:cNvPr id="105509" name="Line 37"/>
                <p:cNvSpPr>
                  <a:spLocks noChangeShapeType="1"/>
                </p:cNvSpPr>
                <p:nvPr/>
              </p:nvSpPr>
              <p:spPr bwMode="auto">
                <a:xfrm>
                  <a:off x="3515" y="3430"/>
                  <a:ext cx="1950" cy="0"/>
                </a:xfrm>
                <a:prstGeom prst="line">
                  <a:avLst/>
                </a:prstGeom>
                <a:noFill/>
                <a:ln w="9525">
                  <a:solidFill>
                    <a:schemeClr val="tx1"/>
                  </a:solidFill>
                  <a:round/>
                  <a:headEnd/>
                  <a:tailEnd/>
                </a:ln>
                <a:effectLst/>
              </p:spPr>
              <p:txBody>
                <a:bodyPr wrap="none"/>
                <a:lstStyle/>
                <a:p>
                  <a:endParaRPr lang="es-ES"/>
                </a:p>
              </p:txBody>
            </p:sp>
            <p:sp>
              <p:nvSpPr>
                <p:cNvPr id="105510" name="Text Box 38"/>
                <p:cNvSpPr txBox="1">
                  <a:spLocks noChangeArrowheads="1"/>
                </p:cNvSpPr>
                <p:nvPr/>
              </p:nvSpPr>
              <p:spPr bwMode="auto">
                <a:xfrm>
                  <a:off x="3508" y="3566"/>
                  <a:ext cx="188" cy="212"/>
                </a:xfrm>
                <a:prstGeom prst="rect">
                  <a:avLst/>
                </a:prstGeom>
                <a:noFill/>
                <a:ln w="38100">
                  <a:noFill/>
                  <a:miter lim="800000"/>
                  <a:headEnd/>
                  <a:tailEnd/>
                </a:ln>
                <a:effectLst/>
              </p:spPr>
              <p:txBody>
                <a:bodyPr wrap="none">
                  <a:spAutoFit/>
                </a:bodyPr>
                <a:lstStyle/>
                <a:p>
                  <a:r>
                    <a:rPr lang="es-ES" sz="1600" b="1">
                      <a:solidFill>
                        <a:srgbClr val="FFFF00"/>
                      </a:solidFill>
                      <a:latin typeface="Arial" charset="0"/>
                    </a:rPr>
                    <a:t>II</a:t>
                  </a:r>
                </a:p>
              </p:txBody>
            </p:sp>
          </p:grpSp>
          <p:grpSp>
            <p:nvGrpSpPr>
              <p:cNvPr id="105511" name="Group 39"/>
              <p:cNvGrpSpPr>
                <a:grpSpLocks/>
              </p:cNvGrpSpPr>
              <p:nvPr/>
            </p:nvGrpSpPr>
            <p:grpSpPr bwMode="auto">
              <a:xfrm>
                <a:off x="2864" y="3929"/>
                <a:ext cx="1966" cy="363"/>
                <a:chOff x="3499" y="3929"/>
                <a:chExt cx="1966" cy="363"/>
              </a:xfrm>
            </p:grpSpPr>
            <p:sp>
              <p:nvSpPr>
                <p:cNvPr id="105512" name="Text Box 40"/>
                <p:cNvSpPr txBox="1">
                  <a:spLocks noChangeArrowheads="1"/>
                </p:cNvSpPr>
                <p:nvPr/>
              </p:nvSpPr>
              <p:spPr bwMode="auto">
                <a:xfrm>
                  <a:off x="4035" y="4056"/>
                  <a:ext cx="1043" cy="236"/>
                </a:xfrm>
                <a:prstGeom prst="rect">
                  <a:avLst/>
                </a:prstGeom>
                <a:noFill/>
                <a:ln w="38100">
                  <a:solidFill>
                    <a:srgbClr val="FFFF00"/>
                  </a:solidFill>
                  <a:miter lim="800000"/>
                  <a:headEnd/>
                  <a:tailEnd/>
                </a:ln>
                <a:effectLst/>
              </p:spPr>
              <p:txBody>
                <a:bodyPr>
                  <a:spAutoFit/>
                </a:bodyPr>
                <a:lstStyle/>
                <a:p>
                  <a:pPr algn="ctr"/>
                  <a:r>
                    <a:rPr lang="es-ES" sz="1600" b="1">
                      <a:solidFill>
                        <a:srgbClr val="FFFF00"/>
                      </a:solidFill>
                      <a:latin typeface="Arial" charset="0"/>
                    </a:rPr>
                    <a:t>CONSUMIDOR</a:t>
                  </a:r>
                </a:p>
              </p:txBody>
            </p:sp>
            <p:sp>
              <p:nvSpPr>
                <p:cNvPr id="105513" name="Line 41"/>
                <p:cNvSpPr>
                  <a:spLocks noChangeShapeType="1"/>
                </p:cNvSpPr>
                <p:nvPr/>
              </p:nvSpPr>
              <p:spPr bwMode="auto">
                <a:xfrm>
                  <a:off x="3515" y="3929"/>
                  <a:ext cx="1950" cy="0"/>
                </a:xfrm>
                <a:prstGeom prst="line">
                  <a:avLst/>
                </a:prstGeom>
                <a:noFill/>
                <a:ln w="9525">
                  <a:solidFill>
                    <a:schemeClr val="tx1"/>
                  </a:solidFill>
                  <a:round/>
                  <a:headEnd/>
                  <a:tailEnd/>
                </a:ln>
                <a:effectLst/>
              </p:spPr>
              <p:txBody>
                <a:bodyPr wrap="none"/>
                <a:lstStyle/>
                <a:p>
                  <a:endParaRPr lang="es-ES"/>
                </a:p>
              </p:txBody>
            </p:sp>
            <p:sp>
              <p:nvSpPr>
                <p:cNvPr id="105514" name="Text Box 42"/>
                <p:cNvSpPr txBox="1">
                  <a:spLocks noChangeArrowheads="1"/>
                </p:cNvSpPr>
                <p:nvPr/>
              </p:nvSpPr>
              <p:spPr bwMode="auto">
                <a:xfrm>
                  <a:off x="3499" y="4080"/>
                  <a:ext cx="152" cy="212"/>
                </a:xfrm>
                <a:prstGeom prst="rect">
                  <a:avLst/>
                </a:prstGeom>
                <a:noFill/>
                <a:ln w="38100">
                  <a:noFill/>
                  <a:miter lim="800000"/>
                  <a:headEnd/>
                  <a:tailEnd/>
                </a:ln>
                <a:effectLst/>
              </p:spPr>
              <p:txBody>
                <a:bodyPr wrap="none">
                  <a:spAutoFit/>
                </a:bodyPr>
                <a:lstStyle/>
                <a:p>
                  <a:r>
                    <a:rPr lang="es-ES" sz="1600" b="1">
                      <a:solidFill>
                        <a:srgbClr val="FFFF00"/>
                      </a:solidFill>
                      <a:latin typeface="Arial" charset="0"/>
                    </a:rPr>
                    <a:t>I</a:t>
                  </a:r>
                </a:p>
              </p:txBody>
            </p:sp>
          </p:grpSp>
        </p:grpSp>
        <p:grpSp>
          <p:nvGrpSpPr>
            <p:cNvPr id="105518" name="Group 46"/>
            <p:cNvGrpSpPr>
              <a:grpSpLocks/>
            </p:cNvGrpSpPr>
            <p:nvPr/>
          </p:nvGrpSpPr>
          <p:grpSpPr bwMode="auto">
            <a:xfrm>
              <a:off x="3923" y="2341"/>
              <a:ext cx="0" cy="1724"/>
              <a:chOff x="3923" y="2341"/>
              <a:chExt cx="0" cy="1724"/>
            </a:xfrm>
          </p:grpSpPr>
          <p:sp>
            <p:nvSpPr>
              <p:cNvPr id="105516" name="Line 44"/>
              <p:cNvSpPr>
                <a:spLocks noChangeShapeType="1"/>
              </p:cNvSpPr>
              <p:nvPr/>
            </p:nvSpPr>
            <p:spPr bwMode="auto">
              <a:xfrm>
                <a:off x="3923" y="2341"/>
                <a:ext cx="0" cy="1225"/>
              </a:xfrm>
              <a:prstGeom prst="line">
                <a:avLst/>
              </a:prstGeom>
              <a:noFill/>
              <a:ln w="63500">
                <a:solidFill>
                  <a:srgbClr val="FFFF00"/>
                </a:solidFill>
                <a:round/>
                <a:headEnd/>
                <a:tailEnd type="triangle" w="med" len="med"/>
              </a:ln>
              <a:effectLst/>
            </p:spPr>
            <p:txBody>
              <a:bodyPr wrap="none"/>
              <a:lstStyle/>
              <a:p>
                <a:endParaRPr lang="es-ES"/>
              </a:p>
            </p:txBody>
          </p:sp>
          <p:sp>
            <p:nvSpPr>
              <p:cNvPr id="105517" name="Line 45"/>
              <p:cNvSpPr>
                <a:spLocks noChangeShapeType="1"/>
              </p:cNvSpPr>
              <p:nvPr/>
            </p:nvSpPr>
            <p:spPr bwMode="auto">
              <a:xfrm>
                <a:off x="3923" y="3793"/>
                <a:ext cx="0" cy="272"/>
              </a:xfrm>
              <a:prstGeom prst="line">
                <a:avLst/>
              </a:prstGeom>
              <a:noFill/>
              <a:ln w="63500">
                <a:solidFill>
                  <a:srgbClr val="FFFF00"/>
                </a:solidFill>
                <a:round/>
                <a:headEnd/>
                <a:tailEnd type="triangle" w="med" len="med"/>
              </a:ln>
              <a:effectLst/>
            </p:spPr>
            <p:txBody>
              <a:bodyPr wrap="none"/>
              <a:lstStyle/>
              <a:p>
                <a:endParaRPr lang="es-ES"/>
              </a:p>
            </p:txBody>
          </p:sp>
        </p:grpSp>
      </p:grpSp>
      <p:grpSp>
        <p:nvGrpSpPr>
          <p:cNvPr id="105539" name="Group 67"/>
          <p:cNvGrpSpPr>
            <a:grpSpLocks/>
          </p:cNvGrpSpPr>
          <p:nvPr/>
        </p:nvGrpSpPr>
        <p:grpSpPr bwMode="auto">
          <a:xfrm>
            <a:off x="5942013" y="3355975"/>
            <a:ext cx="3167062" cy="3457575"/>
            <a:chOff x="2744" y="2114"/>
            <a:chExt cx="1995" cy="2178"/>
          </a:xfrm>
        </p:grpSpPr>
        <p:grpSp>
          <p:nvGrpSpPr>
            <p:cNvPr id="105534" name="Group 62"/>
            <p:cNvGrpSpPr>
              <a:grpSpLocks/>
            </p:cNvGrpSpPr>
            <p:nvPr/>
          </p:nvGrpSpPr>
          <p:grpSpPr bwMode="auto">
            <a:xfrm>
              <a:off x="2744" y="2114"/>
              <a:ext cx="1995" cy="2178"/>
              <a:chOff x="2744" y="2114"/>
              <a:chExt cx="1995" cy="2178"/>
            </a:xfrm>
          </p:grpSpPr>
          <p:sp>
            <p:nvSpPr>
              <p:cNvPr id="105520" name="Text Box 48"/>
              <p:cNvSpPr txBox="1">
                <a:spLocks noChangeArrowheads="1"/>
              </p:cNvSpPr>
              <p:nvPr/>
            </p:nvSpPr>
            <p:spPr bwMode="auto">
              <a:xfrm>
                <a:off x="3508" y="2114"/>
                <a:ext cx="645" cy="236"/>
              </a:xfrm>
              <a:prstGeom prst="rect">
                <a:avLst/>
              </a:prstGeom>
              <a:noFill/>
              <a:ln w="38100">
                <a:solidFill>
                  <a:srgbClr val="FFFF00"/>
                </a:solidFill>
                <a:miter lim="800000"/>
                <a:headEnd/>
                <a:tailEnd/>
              </a:ln>
              <a:effectLst/>
            </p:spPr>
            <p:txBody>
              <a:bodyPr wrap="none">
                <a:spAutoFit/>
              </a:bodyPr>
              <a:lstStyle/>
              <a:p>
                <a:r>
                  <a:rPr lang="es-ES" sz="1600" b="1">
                    <a:solidFill>
                      <a:srgbClr val="FFFF00"/>
                    </a:solidFill>
                    <a:latin typeface="Arial" charset="0"/>
                  </a:rPr>
                  <a:t>ORIGEN</a:t>
                </a:r>
              </a:p>
            </p:txBody>
          </p:sp>
          <p:grpSp>
            <p:nvGrpSpPr>
              <p:cNvPr id="105521" name="Group 49"/>
              <p:cNvGrpSpPr>
                <a:grpSpLocks/>
              </p:cNvGrpSpPr>
              <p:nvPr/>
            </p:nvGrpSpPr>
            <p:grpSpPr bwMode="auto">
              <a:xfrm>
                <a:off x="2744" y="2931"/>
                <a:ext cx="1995" cy="363"/>
                <a:chOff x="3470" y="2931"/>
                <a:chExt cx="1995" cy="363"/>
              </a:xfrm>
            </p:grpSpPr>
            <p:sp>
              <p:nvSpPr>
                <p:cNvPr id="105522" name="Line 50"/>
                <p:cNvSpPr>
                  <a:spLocks noChangeShapeType="1"/>
                </p:cNvSpPr>
                <p:nvPr/>
              </p:nvSpPr>
              <p:spPr bwMode="auto">
                <a:xfrm>
                  <a:off x="3515" y="2931"/>
                  <a:ext cx="1950" cy="0"/>
                </a:xfrm>
                <a:prstGeom prst="line">
                  <a:avLst/>
                </a:prstGeom>
                <a:noFill/>
                <a:ln w="9525">
                  <a:solidFill>
                    <a:schemeClr val="tx1"/>
                  </a:solidFill>
                  <a:round/>
                  <a:headEnd/>
                  <a:tailEnd/>
                </a:ln>
                <a:effectLst/>
              </p:spPr>
              <p:txBody>
                <a:bodyPr wrap="none"/>
                <a:lstStyle/>
                <a:p>
                  <a:endParaRPr lang="es-ES"/>
                </a:p>
              </p:txBody>
            </p:sp>
            <p:grpSp>
              <p:nvGrpSpPr>
                <p:cNvPr id="105523" name="Group 51"/>
                <p:cNvGrpSpPr>
                  <a:grpSpLocks/>
                </p:cNvGrpSpPr>
                <p:nvPr/>
              </p:nvGrpSpPr>
              <p:grpSpPr bwMode="auto">
                <a:xfrm>
                  <a:off x="3470" y="3058"/>
                  <a:ext cx="1539" cy="236"/>
                  <a:chOff x="3470" y="3058"/>
                  <a:chExt cx="1539" cy="236"/>
                </a:xfrm>
              </p:grpSpPr>
              <p:sp>
                <p:nvSpPr>
                  <p:cNvPr id="105524" name="Text Box 52"/>
                  <p:cNvSpPr txBox="1">
                    <a:spLocks noChangeArrowheads="1"/>
                  </p:cNvSpPr>
                  <p:nvPr/>
                </p:nvSpPr>
                <p:spPr bwMode="auto">
                  <a:xfrm>
                    <a:off x="4102" y="3058"/>
                    <a:ext cx="907" cy="236"/>
                  </a:xfrm>
                  <a:prstGeom prst="rect">
                    <a:avLst/>
                  </a:prstGeom>
                  <a:noFill/>
                  <a:ln w="38100">
                    <a:solidFill>
                      <a:srgbClr val="FFFF00"/>
                    </a:solidFill>
                    <a:miter lim="800000"/>
                    <a:headEnd/>
                    <a:tailEnd/>
                  </a:ln>
                  <a:effectLst/>
                </p:spPr>
                <p:txBody>
                  <a:bodyPr wrap="none">
                    <a:spAutoFit/>
                  </a:bodyPr>
                  <a:lstStyle/>
                  <a:p>
                    <a:r>
                      <a:rPr lang="es-ES" sz="1600" b="1">
                        <a:solidFill>
                          <a:srgbClr val="FFFF00"/>
                        </a:solidFill>
                        <a:latin typeface="Arial" charset="0"/>
                      </a:rPr>
                      <a:t>MAYORISTA</a:t>
                    </a:r>
                  </a:p>
                </p:txBody>
              </p:sp>
              <p:sp>
                <p:nvSpPr>
                  <p:cNvPr id="105525" name="Text Box 53"/>
                  <p:cNvSpPr txBox="1">
                    <a:spLocks noChangeArrowheads="1"/>
                  </p:cNvSpPr>
                  <p:nvPr/>
                </p:nvSpPr>
                <p:spPr bwMode="auto">
                  <a:xfrm>
                    <a:off x="3470" y="3082"/>
                    <a:ext cx="224" cy="212"/>
                  </a:xfrm>
                  <a:prstGeom prst="rect">
                    <a:avLst/>
                  </a:prstGeom>
                  <a:noFill/>
                  <a:ln w="38100">
                    <a:noFill/>
                    <a:miter lim="800000"/>
                    <a:headEnd/>
                    <a:tailEnd/>
                  </a:ln>
                  <a:effectLst/>
                </p:spPr>
                <p:txBody>
                  <a:bodyPr wrap="none">
                    <a:spAutoFit/>
                  </a:bodyPr>
                  <a:lstStyle/>
                  <a:p>
                    <a:r>
                      <a:rPr lang="es-ES" sz="1600" b="1">
                        <a:solidFill>
                          <a:srgbClr val="FFFF00"/>
                        </a:solidFill>
                        <a:latin typeface="Arial" charset="0"/>
                      </a:rPr>
                      <a:t>III</a:t>
                    </a:r>
                  </a:p>
                </p:txBody>
              </p:sp>
            </p:grpSp>
          </p:grpSp>
          <p:grpSp>
            <p:nvGrpSpPr>
              <p:cNvPr id="105526" name="Group 54"/>
              <p:cNvGrpSpPr>
                <a:grpSpLocks/>
              </p:cNvGrpSpPr>
              <p:nvPr/>
            </p:nvGrpSpPr>
            <p:grpSpPr bwMode="auto">
              <a:xfrm>
                <a:off x="2782" y="3430"/>
                <a:ext cx="1957" cy="363"/>
                <a:chOff x="3508" y="3430"/>
                <a:chExt cx="1957" cy="363"/>
              </a:xfrm>
            </p:grpSpPr>
            <p:sp>
              <p:nvSpPr>
                <p:cNvPr id="105527" name="Text Box 55"/>
                <p:cNvSpPr txBox="1">
                  <a:spLocks noChangeArrowheads="1"/>
                </p:cNvSpPr>
                <p:nvPr/>
              </p:nvSpPr>
              <p:spPr bwMode="auto">
                <a:xfrm>
                  <a:off x="4127" y="3557"/>
                  <a:ext cx="858" cy="236"/>
                </a:xfrm>
                <a:prstGeom prst="rect">
                  <a:avLst/>
                </a:prstGeom>
                <a:noFill/>
                <a:ln w="38100">
                  <a:solidFill>
                    <a:srgbClr val="FFFF00"/>
                  </a:solidFill>
                  <a:miter lim="800000"/>
                  <a:headEnd/>
                  <a:tailEnd/>
                </a:ln>
                <a:effectLst/>
              </p:spPr>
              <p:txBody>
                <a:bodyPr wrap="none">
                  <a:spAutoFit/>
                </a:bodyPr>
                <a:lstStyle/>
                <a:p>
                  <a:r>
                    <a:rPr lang="es-ES" sz="1600" b="1">
                      <a:solidFill>
                        <a:srgbClr val="FFFF00"/>
                      </a:solidFill>
                      <a:latin typeface="Arial" charset="0"/>
                    </a:rPr>
                    <a:t>MINORISTA</a:t>
                  </a:r>
                </a:p>
              </p:txBody>
            </p:sp>
            <p:sp>
              <p:nvSpPr>
                <p:cNvPr id="105528" name="Line 56"/>
                <p:cNvSpPr>
                  <a:spLocks noChangeShapeType="1"/>
                </p:cNvSpPr>
                <p:nvPr/>
              </p:nvSpPr>
              <p:spPr bwMode="auto">
                <a:xfrm>
                  <a:off x="3515" y="3430"/>
                  <a:ext cx="1950" cy="0"/>
                </a:xfrm>
                <a:prstGeom prst="line">
                  <a:avLst/>
                </a:prstGeom>
                <a:noFill/>
                <a:ln w="9525">
                  <a:solidFill>
                    <a:schemeClr val="tx1"/>
                  </a:solidFill>
                  <a:round/>
                  <a:headEnd/>
                  <a:tailEnd/>
                </a:ln>
                <a:effectLst/>
              </p:spPr>
              <p:txBody>
                <a:bodyPr wrap="none"/>
                <a:lstStyle/>
                <a:p>
                  <a:endParaRPr lang="es-ES"/>
                </a:p>
              </p:txBody>
            </p:sp>
            <p:sp>
              <p:nvSpPr>
                <p:cNvPr id="105529" name="Text Box 57"/>
                <p:cNvSpPr txBox="1">
                  <a:spLocks noChangeArrowheads="1"/>
                </p:cNvSpPr>
                <p:nvPr/>
              </p:nvSpPr>
              <p:spPr bwMode="auto">
                <a:xfrm>
                  <a:off x="3508" y="3566"/>
                  <a:ext cx="188" cy="212"/>
                </a:xfrm>
                <a:prstGeom prst="rect">
                  <a:avLst/>
                </a:prstGeom>
                <a:noFill/>
                <a:ln w="38100">
                  <a:noFill/>
                  <a:miter lim="800000"/>
                  <a:headEnd/>
                  <a:tailEnd/>
                </a:ln>
                <a:effectLst/>
              </p:spPr>
              <p:txBody>
                <a:bodyPr wrap="none">
                  <a:spAutoFit/>
                </a:bodyPr>
                <a:lstStyle/>
                <a:p>
                  <a:r>
                    <a:rPr lang="es-ES" sz="1600" b="1">
                      <a:solidFill>
                        <a:srgbClr val="FFFF00"/>
                      </a:solidFill>
                      <a:latin typeface="Arial" charset="0"/>
                    </a:rPr>
                    <a:t>II</a:t>
                  </a:r>
                </a:p>
              </p:txBody>
            </p:sp>
          </p:grpSp>
          <p:grpSp>
            <p:nvGrpSpPr>
              <p:cNvPr id="105530" name="Group 58"/>
              <p:cNvGrpSpPr>
                <a:grpSpLocks/>
              </p:cNvGrpSpPr>
              <p:nvPr/>
            </p:nvGrpSpPr>
            <p:grpSpPr bwMode="auto">
              <a:xfrm>
                <a:off x="2773" y="3929"/>
                <a:ext cx="1966" cy="363"/>
                <a:chOff x="3499" y="3929"/>
                <a:chExt cx="1966" cy="363"/>
              </a:xfrm>
            </p:grpSpPr>
            <p:sp>
              <p:nvSpPr>
                <p:cNvPr id="105531" name="Text Box 59"/>
                <p:cNvSpPr txBox="1">
                  <a:spLocks noChangeArrowheads="1"/>
                </p:cNvSpPr>
                <p:nvPr/>
              </p:nvSpPr>
              <p:spPr bwMode="auto">
                <a:xfrm>
                  <a:off x="4035" y="4056"/>
                  <a:ext cx="1043" cy="236"/>
                </a:xfrm>
                <a:prstGeom prst="rect">
                  <a:avLst/>
                </a:prstGeom>
                <a:noFill/>
                <a:ln w="38100">
                  <a:solidFill>
                    <a:srgbClr val="FFFF00"/>
                  </a:solidFill>
                  <a:miter lim="800000"/>
                  <a:headEnd/>
                  <a:tailEnd/>
                </a:ln>
                <a:effectLst/>
              </p:spPr>
              <p:txBody>
                <a:bodyPr>
                  <a:spAutoFit/>
                </a:bodyPr>
                <a:lstStyle/>
                <a:p>
                  <a:pPr algn="ctr"/>
                  <a:r>
                    <a:rPr lang="es-ES" sz="1600" b="1">
                      <a:solidFill>
                        <a:srgbClr val="FFFF00"/>
                      </a:solidFill>
                      <a:latin typeface="Arial" charset="0"/>
                    </a:rPr>
                    <a:t>CONSUMIDOR</a:t>
                  </a:r>
                </a:p>
              </p:txBody>
            </p:sp>
            <p:sp>
              <p:nvSpPr>
                <p:cNvPr id="105532" name="Line 60"/>
                <p:cNvSpPr>
                  <a:spLocks noChangeShapeType="1"/>
                </p:cNvSpPr>
                <p:nvPr/>
              </p:nvSpPr>
              <p:spPr bwMode="auto">
                <a:xfrm>
                  <a:off x="3515" y="3929"/>
                  <a:ext cx="1950" cy="0"/>
                </a:xfrm>
                <a:prstGeom prst="line">
                  <a:avLst/>
                </a:prstGeom>
                <a:noFill/>
                <a:ln w="9525">
                  <a:solidFill>
                    <a:schemeClr val="tx1"/>
                  </a:solidFill>
                  <a:round/>
                  <a:headEnd/>
                  <a:tailEnd/>
                </a:ln>
                <a:effectLst/>
              </p:spPr>
              <p:txBody>
                <a:bodyPr wrap="none"/>
                <a:lstStyle/>
                <a:p>
                  <a:endParaRPr lang="es-ES"/>
                </a:p>
              </p:txBody>
            </p:sp>
            <p:sp>
              <p:nvSpPr>
                <p:cNvPr id="105533" name="Text Box 61"/>
                <p:cNvSpPr txBox="1">
                  <a:spLocks noChangeArrowheads="1"/>
                </p:cNvSpPr>
                <p:nvPr/>
              </p:nvSpPr>
              <p:spPr bwMode="auto">
                <a:xfrm>
                  <a:off x="3499" y="4080"/>
                  <a:ext cx="152" cy="212"/>
                </a:xfrm>
                <a:prstGeom prst="rect">
                  <a:avLst/>
                </a:prstGeom>
                <a:noFill/>
                <a:ln w="38100">
                  <a:noFill/>
                  <a:miter lim="800000"/>
                  <a:headEnd/>
                  <a:tailEnd/>
                </a:ln>
                <a:effectLst/>
              </p:spPr>
              <p:txBody>
                <a:bodyPr wrap="none">
                  <a:spAutoFit/>
                </a:bodyPr>
                <a:lstStyle/>
                <a:p>
                  <a:r>
                    <a:rPr lang="es-ES" sz="1600" b="1">
                      <a:solidFill>
                        <a:srgbClr val="FFFF00"/>
                      </a:solidFill>
                      <a:latin typeface="Arial" charset="0"/>
                    </a:rPr>
                    <a:t>I</a:t>
                  </a:r>
                </a:p>
              </p:txBody>
            </p:sp>
          </p:grpSp>
        </p:grpSp>
        <p:grpSp>
          <p:nvGrpSpPr>
            <p:cNvPr id="105538" name="Group 66"/>
            <p:cNvGrpSpPr>
              <a:grpSpLocks/>
            </p:cNvGrpSpPr>
            <p:nvPr/>
          </p:nvGrpSpPr>
          <p:grpSpPr bwMode="auto">
            <a:xfrm>
              <a:off x="3833" y="2341"/>
              <a:ext cx="0" cy="1724"/>
              <a:chOff x="3833" y="2341"/>
              <a:chExt cx="0" cy="1724"/>
            </a:xfrm>
          </p:grpSpPr>
          <p:sp>
            <p:nvSpPr>
              <p:cNvPr id="105535" name="Line 63"/>
              <p:cNvSpPr>
                <a:spLocks noChangeShapeType="1"/>
              </p:cNvSpPr>
              <p:nvPr/>
            </p:nvSpPr>
            <p:spPr bwMode="auto">
              <a:xfrm>
                <a:off x="3833" y="2341"/>
                <a:ext cx="0" cy="726"/>
              </a:xfrm>
              <a:prstGeom prst="line">
                <a:avLst/>
              </a:prstGeom>
              <a:noFill/>
              <a:ln w="63500">
                <a:solidFill>
                  <a:srgbClr val="FFFF00"/>
                </a:solidFill>
                <a:round/>
                <a:headEnd/>
                <a:tailEnd type="triangle" w="med" len="med"/>
              </a:ln>
              <a:effectLst/>
            </p:spPr>
            <p:txBody>
              <a:bodyPr wrap="none"/>
              <a:lstStyle/>
              <a:p>
                <a:endParaRPr lang="es-ES"/>
              </a:p>
            </p:txBody>
          </p:sp>
          <p:sp>
            <p:nvSpPr>
              <p:cNvPr id="105536" name="Line 64"/>
              <p:cNvSpPr>
                <a:spLocks noChangeShapeType="1"/>
              </p:cNvSpPr>
              <p:nvPr/>
            </p:nvSpPr>
            <p:spPr bwMode="auto">
              <a:xfrm>
                <a:off x="3833" y="3294"/>
                <a:ext cx="0" cy="272"/>
              </a:xfrm>
              <a:prstGeom prst="line">
                <a:avLst/>
              </a:prstGeom>
              <a:noFill/>
              <a:ln w="63500">
                <a:solidFill>
                  <a:srgbClr val="FFFF00"/>
                </a:solidFill>
                <a:round/>
                <a:headEnd/>
                <a:tailEnd type="triangle" w="med" len="med"/>
              </a:ln>
              <a:effectLst/>
            </p:spPr>
            <p:txBody>
              <a:bodyPr wrap="none"/>
              <a:lstStyle/>
              <a:p>
                <a:endParaRPr lang="es-ES"/>
              </a:p>
            </p:txBody>
          </p:sp>
          <p:sp>
            <p:nvSpPr>
              <p:cNvPr id="105537" name="Line 65"/>
              <p:cNvSpPr>
                <a:spLocks noChangeShapeType="1"/>
              </p:cNvSpPr>
              <p:nvPr/>
            </p:nvSpPr>
            <p:spPr bwMode="auto">
              <a:xfrm>
                <a:off x="3833" y="3793"/>
                <a:ext cx="0" cy="272"/>
              </a:xfrm>
              <a:prstGeom prst="line">
                <a:avLst/>
              </a:prstGeom>
              <a:noFill/>
              <a:ln w="63500">
                <a:solidFill>
                  <a:srgbClr val="FFFF00"/>
                </a:solidFill>
                <a:round/>
                <a:headEnd/>
                <a:tailEnd type="triangle" w="med" len="med"/>
              </a:ln>
              <a:effectLst/>
            </p:spPr>
            <p:txBody>
              <a:bodyPr wrap="none"/>
              <a:lstStyle/>
              <a:p>
                <a:endParaRPr lang="es-ES"/>
              </a:p>
            </p:txBody>
          </p:sp>
        </p:grpSp>
      </p:grpSp>
      <p:grpSp>
        <p:nvGrpSpPr>
          <p:cNvPr id="105564" name="Group 92"/>
          <p:cNvGrpSpPr>
            <a:grpSpLocks/>
          </p:cNvGrpSpPr>
          <p:nvPr/>
        </p:nvGrpSpPr>
        <p:grpSpPr bwMode="auto">
          <a:xfrm>
            <a:off x="5942013" y="3355975"/>
            <a:ext cx="3167062" cy="3457575"/>
            <a:chOff x="2517" y="2114"/>
            <a:chExt cx="1995" cy="2178"/>
          </a:xfrm>
        </p:grpSpPr>
        <p:grpSp>
          <p:nvGrpSpPr>
            <p:cNvPr id="105558" name="Group 86"/>
            <p:cNvGrpSpPr>
              <a:grpSpLocks/>
            </p:cNvGrpSpPr>
            <p:nvPr/>
          </p:nvGrpSpPr>
          <p:grpSpPr bwMode="auto">
            <a:xfrm>
              <a:off x="2517" y="2114"/>
              <a:ext cx="1995" cy="2178"/>
              <a:chOff x="2517" y="2114"/>
              <a:chExt cx="1995" cy="2178"/>
            </a:xfrm>
          </p:grpSpPr>
          <p:sp>
            <p:nvSpPr>
              <p:cNvPr id="105540" name="Text Box 68"/>
              <p:cNvSpPr txBox="1">
                <a:spLocks noChangeArrowheads="1"/>
              </p:cNvSpPr>
              <p:nvPr/>
            </p:nvSpPr>
            <p:spPr bwMode="auto">
              <a:xfrm>
                <a:off x="3281" y="2114"/>
                <a:ext cx="645" cy="236"/>
              </a:xfrm>
              <a:prstGeom prst="rect">
                <a:avLst/>
              </a:prstGeom>
              <a:noFill/>
              <a:ln w="38100">
                <a:solidFill>
                  <a:srgbClr val="FFFF00"/>
                </a:solidFill>
                <a:miter lim="800000"/>
                <a:headEnd/>
                <a:tailEnd/>
              </a:ln>
              <a:effectLst/>
            </p:spPr>
            <p:txBody>
              <a:bodyPr wrap="none">
                <a:spAutoFit/>
              </a:bodyPr>
              <a:lstStyle/>
              <a:p>
                <a:r>
                  <a:rPr lang="es-ES" sz="1600" b="1">
                    <a:solidFill>
                      <a:srgbClr val="FFFF00"/>
                    </a:solidFill>
                    <a:latin typeface="Arial" charset="0"/>
                  </a:rPr>
                  <a:t>ORIGEN</a:t>
                </a:r>
              </a:p>
            </p:txBody>
          </p:sp>
          <p:grpSp>
            <p:nvGrpSpPr>
              <p:cNvPr id="105541" name="Group 69"/>
              <p:cNvGrpSpPr>
                <a:grpSpLocks/>
              </p:cNvGrpSpPr>
              <p:nvPr/>
            </p:nvGrpSpPr>
            <p:grpSpPr bwMode="auto">
              <a:xfrm>
                <a:off x="2517" y="2478"/>
                <a:ext cx="1995" cy="326"/>
                <a:chOff x="3470" y="2478"/>
                <a:chExt cx="1995" cy="326"/>
              </a:xfrm>
            </p:grpSpPr>
            <p:sp>
              <p:nvSpPr>
                <p:cNvPr id="105542" name="Text Box 70"/>
                <p:cNvSpPr txBox="1">
                  <a:spLocks noChangeArrowheads="1"/>
                </p:cNvSpPr>
                <p:nvPr/>
              </p:nvSpPr>
              <p:spPr bwMode="auto">
                <a:xfrm>
                  <a:off x="3923" y="2568"/>
                  <a:ext cx="1266" cy="236"/>
                </a:xfrm>
                <a:prstGeom prst="rect">
                  <a:avLst/>
                </a:prstGeom>
                <a:noFill/>
                <a:ln w="38100">
                  <a:solidFill>
                    <a:srgbClr val="FFFF00"/>
                  </a:solidFill>
                  <a:miter lim="800000"/>
                  <a:headEnd/>
                  <a:tailEnd/>
                </a:ln>
                <a:effectLst/>
              </p:spPr>
              <p:txBody>
                <a:bodyPr wrap="none">
                  <a:spAutoFit/>
                </a:bodyPr>
                <a:lstStyle/>
                <a:p>
                  <a:r>
                    <a:rPr lang="es-ES" sz="1600" b="1">
                      <a:solidFill>
                        <a:srgbClr val="FFFF00"/>
                      </a:solidFill>
                      <a:latin typeface="Arial" charset="0"/>
                    </a:rPr>
                    <a:t>REPRESENTANTE</a:t>
                  </a:r>
                </a:p>
              </p:txBody>
            </p:sp>
            <p:sp>
              <p:nvSpPr>
                <p:cNvPr id="105543" name="Line 71"/>
                <p:cNvSpPr>
                  <a:spLocks noChangeShapeType="1"/>
                </p:cNvSpPr>
                <p:nvPr/>
              </p:nvSpPr>
              <p:spPr bwMode="auto">
                <a:xfrm>
                  <a:off x="3515" y="2478"/>
                  <a:ext cx="1950" cy="0"/>
                </a:xfrm>
                <a:prstGeom prst="line">
                  <a:avLst/>
                </a:prstGeom>
                <a:noFill/>
                <a:ln w="9525">
                  <a:solidFill>
                    <a:schemeClr val="tx1"/>
                  </a:solidFill>
                  <a:round/>
                  <a:headEnd/>
                  <a:tailEnd/>
                </a:ln>
                <a:effectLst/>
              </p:spPr>
              <p:txBody>
                <a:bodyPr wrap="none"/>
                <a:lstStyle/>
                <a:p>
                  <a:endParaRPr lang="es-ES"/>
                </a:p>
              </p:txBody>
            </p:sp>
            <p:sp>
              <p:nvSpPr>
                <p:cNvPr id="105544" name="Text Box 72"/>
                <p:cNvSpPr txBox="1">
                  <a:spLocks noChangeArrowheads="1"/>
                </p:cNvSpPr>
                <p:nvPr/>
              </p:nvSpPr>
              <p:spPr bwMode="auto">
                <a:xfrm>
                  <a:off x="3470" y="2568"/>
                  <a:ext cx="237" cy="212"/>
                </a:xfrm>
                <a:prstGeom prst="rect">
                  <a:avLst/>
                </a:prstGeom>
                <a:noFill/>
                <a:ln w="38100">
                  <a:noFill/>
                  <a:miter lim="800000"/>
                  <a:headEnd/>
                  <a:tailEnd/>
                </a:ln>
                <a:effectLst/>
              </p:spPr>
              <p:txBody>
                <a:bodyPr wrap="none">
                  <a:spAutoFit/>
                </a:bodyPr>
                <a:lstStyle/>
                <a:p>
                  <a:r>
                    <a:rPr lang="es-ES" sz="1600" b="1">
                      <a:solidFill>
                        <a:srgbClr val="FFFF00"/>
                      </a:solidFill>
                      <a:latin typeface="Arial" charset="0"/>
                    </a:rPr>
                    <a:t>IV</a:t>
                  </a:r>
                </a:p>
              </p:txBody>
            </p:sp>
          </p:grpSp>
          <p:grpSp>
            <p:nvGrpSpPr>
              <p:cNvPr id="105545" name="Group 73"/>
              <p:cNvGrpSpPr>
                <a:grpSpLocks/>
              </p:cNvGrpSpPr>
              <p:nvPr/>
            </p:nvGrpSpPr>
            <p:grpSpPr bwMode="auto">
              <a:xfrm>
                <a:off x="2517" y="2931"/>
                <a:ext cx="1995" cy="363"/>
                <a:chOff x="3470" y="2931"/>
                <a:chExt cx="1995" cy="363"/>
              </a:xfrm>
            </p:grpSpPr>
            <p:sp>
              <p:nvSpPr>
                <p:cNvPr id="105546" name="Line 74"/>
                <p:cNvSpPr>
                  <a:spLocks noChangeShapeType="1"/>
                </p:cNvSpPr>
                <p:nvPr/>
              </p:nvSpPr>
              <p:spPr bwMode="auto">
                <a:xfrm>
                  <a:off x="3515" y="2931"/>
                  <a:ext cx="1950" cy="0"/>
                </a:xfrm>
                <a:prstGeom prst="line">
                  <a:avLst/>
                </a:prstGeom>
                <a:noFill/>
                <a:ln w="9525">
                  <a:solidFill>
                    <a:schemeClr val="tx1"/>
                  </a:solidFill>
                  <a:round/>
                  <a:headEnd/>
                  <a:tailEnd/>
                </a:ln>
                <a:effectLst/>
              </p:spPr>
              <p:txBody>
                <a:bodyPr wrap="none"/>
                <a:lstStyle/>
                <a:p>
                  <a:endParaRPr lang="es-ES"/>
                </a:p>
              </p:txBody>
            </p:sp>
            <p:grpSp>
              <p:nvGrpSpPr>
                <p:cNvPr id="105547" name="Group 75"/>
                <p:cNvGrpSpPr>
                  <a:grpSpLocks/>
                </p:cNvGrpSpPr>
                <p:nvPr/>
              </p:nvGrpSpPr>
              <p:grpSpPr bwMode="auto">
                <a:xfrm>
                  <a:off x="3470" y="3058"/>
                  <a:ext cx="1539" cy="236"/>
                  <a:chOff x="3470" y="3058"/>
                  <a:chExt cx="1539" cy="236"/>
                </a:xfrm>
              </p:grpSpPr>
              <p:sp>
                <p:nvSpPr>
                  <p:cNvPr id="105548" name="Text Box 76"/>
                  <p:cNvSpPr txBox="1">
                    <a:spLocks noChangeArrowheads="1"/>
                  </p:cNvSpPr>
                  <p:nvPr/>
                </p:nvSpPr>
                <p:spPr bwMode="auto">
                  <a:xfrm>
                    <a:off x="4102" y="3058"/>
                    <a:ext cx="907" cy="236"/>
                  </a:xfrm>
                  <a:prstGeom prst="rect">
                    <a:avLst/>
                  </a:prstGeom>
                  <a:noFill/>
                  <a:ln w="38100">
                    <a:solidFill>
                      <a:srgbClr val="FFFF00"/>
                    </a:solidFill>
                    <a:miter lim="800000"/>
                    <a:headEnd/>
                    <a:tailEnd/>
                  </a:ln>
                  <a:effectLst/>
                </p:spPr>
                <p:txBody>
                  <a:bodyPr wrap="none">
                    <a:spAutoFit/>
                  </a:bodyPr>
                  <a:lstStyle/>
                  <a:p>
                    <a:r>
                      <a:rPr lang="es-ES" sz="1600" b="1">
                        <a:solidFill>
                          <a:srgbClr val="FFFF00"/>
                        </a:solidFill>
                        <a:latin typeface="Arial" charset="0"/>
                      </a:rPr>
                      <a:t>MAYORISTA</a:t>
                    </a:r>
                  </a:p>
                </p:txBody>
              </p:sp>
              <p:sp>
                <p:nvSpPr>
                  <p:cNvPr id="105549" name="Text Box 77"/>
                  <p:cNvSpPr txBox="1">
                    <a:spLocks noChangeArrowheads="1"/>
                  </p:cNvSpPr>
                  <p:nvPr/>
                </p:nvSpPr>
                <p:spPr bwMode="auto">
                  <a:xfrm>
                    <a:off x="3470" y="3082"/>
                    <a:ext cx="224" cy="212"/>
                  </a:xfrm>
                  <a:prstGeom prst="rect">
                    <a:avLst/>
                  </a:prstGeom>
                  <a:noFill/>
                  <a:ln w="38100">
                    <a:noFill/>
                    <a:miter lim="800000"/>
                    <a:headEnd/>
                    <a:tailEnd/>
                  </a:ln>
                  <a:effectLst/>
                </p:spPr>
                <p:txBody>
                  <a:bodyPr wrap="none">
                    <a:spAutoFit/>
                  </a:bodyPr>
                  <a:lstStyle/>
                  <a:p>
                    <a:r>
                      <a:rPr lang="es-ES" sz="1600" b="1">
                        <a:solidFill>
                          <a:srgbClr val="FFFF00"/>
                        </a:solidFill>
                        <a:latin typeface="Arial" charset="0"/>
                      </a:rPr>
                      <a:t>III</a:t>
                    </a:r>
                  </a:p>
                </p:txBody>
              </p:sp>
            </p:grpSp>
          </p:grpSp>
          <p:grpSp>
            <p:nvGrpSpPr>
              <p:cNvPr id="105550" name="Group 78"/>
              <p:cNvGrpSpPr>
                <a:grpSpLocks/>
              </p:cNvGrpSpPr>
              <p:nvPr/>
            </p:nvGrpSpPr>
            <p:grpSpPr bwMode="auto">
              <a:xfrm>
                <a:off x="2555" y="3430"/>
                <a:ext cx="1957" cy="363"/>
                <a:chOff x="3508" y="3430"/>
                <a:chExt cx="1957" cy="363"/>
              </a:xfrm>
            </p:grpSpPr>
            <p:sp>
              <p:nvSpPr>
                <p:cNvPr id="105551" name="Text Box 79"/>
                <p:cNvSpPr txBox="1">
                  <a:spLocks noChangeArrowheads="1"/>
                </p:cNvSpPr>
                <p:nvPr/>
              </p:nvSpPr>
              <p:spPr bwMode="auto">
                <a:xfrm>
                  <a:off x="4127" y="3557"/>
                  <a:ext cx="858" cy="236"/>
                </a:xfrm>
                <a:prstGeom prst="rect">
                  <a:avLst/>
                </a:prstGeom>
                <a:noFill/>
                <a:ln w="38100">
                  <a:solidFill>
                    <a:srgbClr val="FFFF00"/>
                  </a:solidFill>
                  <a:miter lim="800000"/>
                  <a:headEnd/>
                  <a:tailEnd/>
                </a:ln>
                <a:effectLst/>
              </p:spPr>
              <p:txBody>
                <a:bodyPr wrap="none">
                  <a:spAutoFit/>
                </a:bodyPr>
                <a:lstStyle/>
                <a:p>
                  <a:r>
                    <a:rPr lang="es-ES" sz="1600" b="1">
                      <a:solidFill>
                        <a:srgbClr val="FFFF00"/>
                      </a:solidFill>
                      <a:latin typeface="Arial" charset="0"/>
                    </a:rPr>
                    <a:t>MINORISTA</a:t>
                  </a:r>
                </a:p>
              </p:txBody>
            </p:sp>
            <p:sp>
              <p:nvSpPr>
                <p:cNvPr id="105552" name="Line 80"/>
                <p:cNvSpPr>
                  <a:spLocks noChangeShapeType="1"/>
                </p:cNvSpPr>
                <p:nvPr/>
              </p:nvSpPr>
              <p:spPr bwMode="auto">
                <a:xfrm>
                  <a:off x="3515" y="3430"/>
                  <a:ext cx="1950" cy="0"/>
                </a:xfrm>
                <a:prstGeom prst="line">
                  <a:avLst/>
                </a:prstGeom>
                <a:noFill/>
                <a:ln w="9525">
                  <a:solidFill>
                    <a:schemeClr val="tx1"/>
                  </a:solidFill>
                  <a:round/>
                  <a:headEnd/>
                  <a:tailEnd/>
                </a:ln>
                <a:effectLst/>
              </p:spPr>
              <p:txBody>
                <a:bodyPr wrap="none"/>
                <a:lstStyle/>
                <a:p>
                  <a:endParaRPr lang="es-ES"/>
                </a:p>
              </p:txBody>
            </p:sp>
            <p:sp>
              <p:nvSpPr>
                <p:cNvPr id="105553" name="Text Box 81"/>
                <p:cNvSpPr txBox="1">
                  <a:spLocks noChangeArrowheads="1"/>
                </p:cNvSpPr>
                <p:nvPr/>
              </p:nvSpPr>
              <p:spPr bwMode="auto">
                <a:xfrm>
                  <a:off x="3508" y="3566"/>
                  <a:ext cx="188" cy="212"/>
                </a:xfrm>
                <a:prstGeom prst="rect">
                  <a:avLst/>
                </a:prstGeom>
                <a:noFill/>
                <a:ln w="38100">
                  <a:noFill/>
                  <a:miter lim="800000"/>
                  <a:headEnd/>
                  <a:tailEnd/>
                </a:ln>
                <a:effectLst/>
              </p:spPr>
              <p:txBody>
                <a:bodyPr wrap="none">
                  <a:spAutoFit/>
                </a:bodyPr>
                <a:lstStyle/>
                <a:p>
                  <a:r>
                    <a:rPr lang="es-ES" sz="1600" b="1">
                      <a:solidFill>
                        <a:srgbClr val="FFFF00"/>
                      </a:solidFill>
                      <a:latin typeface="Arial" charset="0"/>
                    </a:rPr>
                    <a:t>II</a:t>
                  </a:r>
                </a:p>
              </p:txBody>
            </p:sp>
          </p:grpSp>
          <p:grpSp>
            <p:nvGrpSpPr>
              <p:cNvPr id="105554" name="Group 82"/>
              <p:cNvGrpSpPr>
                <a:grpSpLocks/>
              </p:cNvGrpSpPr>
              <p:nvPr/>
            </p:nvGrpSpPr>
            <p:grpSpPr bwMode="auto">
              <a:xfrm>
                <a:off x="2546" y="3929"/>
                <a:ext cx="1966" cy="363"/>
                <a:chOff x="3499" y="3929"/>
                <a:chExt cx="1966" cy="363"/>
              </a:xfrm>
            </p:grpSpPr>
            <p:sp>
              <p:nvSpPr>
                <p:cNvPr id="105555" name="Text Box 83"/>
                <p:cNvSpPr txBox="1">
                  <a:spLocks noChangeArrowheads="1"/>
                </p:cNvSpPr>
                <p:nvPr/>
              </p:nvSpPr>
              <p:spPr bwMode="auto">
                <a:xfrm>
                  <a:off x="4035" y="4056"/>
                  <a:ext cx="1043" cy="236"/>
                </a:xfrm>
                <a:prstGeom prst="rect">
                  <a:avLst/>
                </a:prstGeom>
                <a:noFill/>
                <a:ln w="38100">
                  <a:solidFill>
                    <a:srgbClr val="FFFF00"/>
                  </a:solidFill>
                  <a:miter lim="800000"/>
                  <a:headEnd/>
                  <a:tailEnd/>
                </a:ln>
                <a:effectLst/>
              </p:spPr>
              <p:txBody>
                <a:bodyPr>
                  <a:spAutoFit/>
                </a:bodyPr>
                <a:lstStyle/>
                <a:p>
                  <a:pPr algn="ctr"/>
                  <a:r>
                    <a:rPr lang="es-ES" sz="1600" b="1">
                      <a:solidFill>
                        <a:srgbClr val="FFFF00"/>
                      </a:solidFill>
                      <a:latin typeface="Arial" charset="0"/>
                    </a:rPr>
                    <a:t>CONSUMIDOR</a:t>
                  </a:r>
                </a:p>
              </p:txBody>
            </p:sp>
            <p:sp>
              <p:nvSpPr>
                <p:cNvPr id="105556" name="Line 84"/>
                <p:cNvSpPr>
                  <a:spLocks noChangeShapeType="1"/>
                </p:cNvSpPr>
                <p:nvPr/>
              </p:nvSpPr>
              <p:spPr bwMode="auto">
                <a:xfrm>
                  <a:off x="3515" y="3929"/>
                  <a:ext cx="1950" cy="0"/>
                </a:xfrm>
                <a:prstGeom prst="line">
                  <a:avLst/>
                </a:prstGeom>
                <a:noFill/>
                <a:ln w="9525">
                  <a:solidFill>
                    <a:schemeClr val="tx1"/>
                  </a:solidFill>
                  <a:round/>
                  <a:headEnd/>
                  <a:tailEnd/>
                </a:ln>
                <a:effectLst/>
              </p:spPr>
              <p:txBody>
                <a:bodyPr wrap="none"/>
                <a:lstStyle/>
                <a:p>
                  <a:endParaRPr lang="es-ES"/>
                </a:p>
              </p:txBody>
            </p:sp>
            <p:sp>
              <p:nvSpPr>
                <p:cNvPr id="105557" name="Text Box 85"/>
                <p:cNvSpPr txBox="1">
                  <a:spLocks noChangeArrowheads="1"/>
                </p:cNvSpPr>
                <p:nvPr/>
              </p:nvSpPr>
              <p:spPr bwMode="auto">
                <a:xfrm>
                  <a:off x="3499" y="4080"/>
                  <a:ext cx="152" cy="212"/>
                </a:xfrm>
                <a:prstGeom prst="rect">
                  <a:avLst/>
                </a:prstGeom>
                <a:noFill/>
                <a:ln w="38100">
                  <a:noFill/>
                  <a:miter lim="800000"/>
                  <a:headEnd/>
                  <a:tailEnd/>
                </a:ln>
                <a:effectLst/>
              </p:spPr>
              <p:txBody>
                <a:bodyPr wrap="none">
                  <a:spAutoFit/>
                </a:bodyPr>
                <a:lstStyle/>
                <a:p>
                  <a:r>
                    <a:rPr lang="es-ES" sz="1600" b="1">
                      <a:solidFill>
                        <a:srgbClr val="FFFF00"/>
                      </a:solidFill>
                      <a:latin typeface="Arial" charset="0"/>
                    </a:rPr>
                    <a:t>I</a:t>
                  </a:r>
                </a:p>
              </p:txBody>
            </p:sp>
          </p:grpSp>
        </p:grpSp>
        <p:grpSp>
          <p:nvGrpSpPr>
            <p:cNvPr id="105563" name="Group 91"/>
            <p:cNvGrpSpPr>
              <a:grpSpLocks/>
            </p:cNvGrpSpPr>
            <p:nvPr/>
          </p:nvGrpSpPr>
          <p:grpSpPr bwMode="auto">
            <a:xfrm>
              <a:off x="3606" y="2341"/>
              <a:ext cx="0" cy="1724"/>
              <a:chOff x="3606" y="2341"/>
              <a:chExt cx="0" cy="1724"/>
            </a:xfrm>
          </p:grpSpPr>
          <p:sp>
            <p:nvSpPr>
              <p:cNvPr id="105559" name="Line 87"/>
              <p:cNvSpPr>
                <a:spLocks noChangeShapeType="1"/>
              </p:cNvSpPr>
              <p:nvPr/>
            </p:nvSpPr>
            <p:spPr bwMode="auto">
              <a:xfrm>
                <a:off x="3606" y="2341"/>
                <a:ext cx="0" cy="227"/>
              </a:xfrm>
              <a:prstGeom prst="line">
                <a:avLst/>
              </a:prstGeom>
              <a:noFill/>
              <a:ln w="63500">
                <a:solidFill>
                  <a:srgbClr val="FFFF00"/>
                </a:solidFill>
                <a:round/>
                <a:headEnd/>
                <a:tailEnd type="triangle" w="med" len="med"/>
              </a:ln>
              <a:effectLst/>
            </p:spPr>
            <p:txBody>
              <a:bodyPr wrap="none"/>
              <a:lstStyle/>
              <a:p>
                <a:endParaRPr lang="es-ES"/>
              </a:p>
            </p:txBody>
          </p:sp>
          <p:sp>
            <p:nvSpPr>
              <p:cNvPr id="105560" name="Line 88"/>
              <p:cNvSpPr>
                <a:spLocks noChangeShapeType="1"/>
              </p:cNvSpPr>
              <p:nvPr/>
            </p:nvSpPr>
            <p:spPr bwMode="auto">
              <a:xfrm>
                <a:off x="3606" y="2795"/>
                <a:ext cx="0" cy="272"/>
              </a:xfrm>
              <a:prstGeom prst="line">
                <a:avLst/>
              </a:prstGeom>
              <a:noFill/>
              <a:ln w="63500">
                <a:solidFill>
                  <a:srgbClr val="FFFF00"/>
                </a:solidFill>
                <a:round/>
                <a:headEnd/>
                <a:tailEnd type="triangle" w="med" len="med"/>
              </a:ln>
              <a:effectLst/>
            </p:spPr>
            <p:txBody>
              <a:bodyPr wrap="none"/>
              <a:lstStyle/>
              <a:p>
                <a:endParaRPr lang="es-ES"/>
              </a:p>
            </p:txBody>
          </p:sp>
          <p:sp>
            <p:nvSpPr>
              <p:cNvPr id="105561" name="Line 89"/>
              <p:cNvSpPr>
                <a:spLocks noChangeShapeType="1"/>
              </p:cNvSpPr>
              <p:nvPr/>
            </p:nvSpPr>
            <p:spPr bwMode="auto">
              <a:xfrm>
                <a:off x="3606" y="3294"/>
                <a:ext cx="0" cy="272"/>
              </a:xfrm>
              <a:prstGeom prst="line">
                <a:avLst/>
              </a:prstGeom>
              <a:noFill/>
              <a:ln w="63500">
                <a:solidFill>
                  <a:srgbClr val="FFFF00"/>
                </a:solidFill>
                <a:round/>
                <a:headEnd/>
                <a:tailEnd type="triangle" w="med" len="med"/>
              </a:ln>
              <a:effectLst/>
            </p:spPr>
            <p:txBody>
              <a:bodyPr wrap="none"/>
              <a:lstStyle/>
              <a:p>
                <a:endParaRPr lang="es-ES"/>
              </a:p>
            </p:txBody>
          </p:sp>
          <p:sp>
            <p:nvSpPr>
              <p:cNvPr id="105562" name="Line 90"/>
              <p:cNvSpPr>
                <a:spLocks noChangeShapeType="1"/>
              </p:cNvSpPr>
              <p:nvPr/>
            </p:nvSpPr>
            <p:spPr bwMode="auto">
              <a:xfrm>
                <a:off x="3606" y="3793"/>
                <a:ext cx="0" cy="272"/>
              </a:xfrm>
              <a:prstGeom prst="line">
                <a:avLst/>
              </a:prstGeom>
              <a:noFill/>
              <a:ln w="63500">
                <a:solidFill>
                  <a:srgbClr val="FFFF00"/>
                </a:solidFill>
                <a:round/>
                <a:headEnd/>
                <a:tailEnd type="triangle" w="med" len="med"/>
              </a:ln>
              <a:effectLst/>
            </p:spPr>
            <p:txBody>
              <a:bodyPr wrap="none"/>
              <a:lstStyle/>
              <a:p>
                <a:endParaRPr lang="es-ES"/>
              </a:p>
            </p:txBody>
          </p:sp>
        </p:grpSp>
      </p:grpSp>
      <p:grpSp>
        <p:nvGrpSpPr>
          <p:cNvPr id="105567" name="Group 95"/>
          <p:cNvGrpSpPr>
            <a:grpSpLocks/>
          </p:cNvGrpSpPr>
          <p:nvPr/>
        </p:nvGrpSpPr>
        <p:grpSpPr bwMode="auto">
          <a:xfrm>
            <a:off x="2916238" y="4494213"/>
            <a:ext cx="2663825" cy="1814512"/>
            <a:chOff x="1837" y="2831"/>
            <a:chExt cx="1678" cy="1143"/>
          </a:xfrm>
        </p:grpSpPr>
        <p:sp>
          <p:nvSpPr>
            <p:cNvPr id="105565" name="Text Box 93"/>
            <p:cNvSpPr txBox="1">
              <a:spLocks noChangeArrowheads="1"/>
            </p:cNvSpPr>
            <p:nvPr/>
          </p:nvSpPr>
          <p:spPr bwMode="auto">
            <a:xfrm>
              <a:off x="1837" y="2831"/>
              <a:ext cx="1678" cy="236"/>
            </a:xfrm>
            <a:prstGeom prst="rect">
              <a:avLst/>
            </a:prstGeom>
            <a:noFill/>
            <a:ln w="38100">
              <a:solidFill>
                <a:srgbClr val="FFFF00"/>
              </a:solidFill>
              <a:miter lim="800000"/>
              <a:headEnd/>
              <a:tailEnd/>
            </a:ln>
            <a:effectLst/>
          </p:spPr>
          <p:txBody>
            <a:bodyPr>
              <a:spAutoFit/>
            </a:bodyPr>
            <a:lstStyle/>
            <a:p>
              <a:pPr algn="ctr"/>
              <a:r>
                <a:rPr lang="es-ES" sz="1600" b="1">
                  <a:solidFill>
                    <a:srgbClr val="FFFF00"/>
                  </a:solidFill>
                  <a:latin typeface="Arial" charset="0"/>
                </a:rPr>
                <a:t>HORIZONTAL</a:t>
              </a:r>
            </a:p>
          </p:txBody>
        </p:sp>
        <p:sp>
          <p:nvSpPr>
            <p:cNvPr id="105566" name="Text Box 94"/>
            <p:cNvSpPr txBox="1">
              <a:spLocks noChangeArrowheads="1"/>
            </p:cNvSpPr>
            <p:nvPr/>
          </p:nvSpPr>
          <p:spPr bwMode="auto">
            <a:xfrm>
              <a:off x="1837" y="3276"/>
              <a:ext cx="1678" cy="698"/>
            </a:xfrm>
            <a:prstGeom prst="rect">
              <a:avLst/>
            </a:prstGeom>
            <a:noFill/>
            <a:ln w="38100">
              <a:solidFill>
                <a:srgbClr val="FFFF00"/>
              </a:solidFill>
              <a:miter lim="800000"/>
              <a:headEnd/>
              <a:tailEnd/>
            </a:ln>
            <a:effectLst/>
          </p:spPr>
          <p:txBody>
            <a:bodyPr>
              <a:spAutoFit/>
            </a:bodyPr>
            <a:lstStyle/>
            <a:p>
              <a:pPr algn="ctr"/>
              <a:r>
                <a:rPr lang="es-ES" sz="1600" b="1">
                  <a:solidFill>
                    <a:srgbClr val="FFFF00"/>
                  </a:solidFill>
                  <a:latin typeface="Arial" charset="0"/>
                </a:rPr>
                <a:t>VERTICAL</a:t>
              </a:r>
            </a:p>
            <a:p>
              <a:pPr algn="ctr"/>
              <a:r>
                <a:rPr lang="es-ES" sz="1600" b="1">
                  <a:solidFill>
                    <a:srgbClr val="FFFF00"/>
                  </a:solidFill>
                  <a:latin typeface="Arial" charset="0"/>
                </a:rPr>
                <a:t>Integrado</a:t>
              </a:r>
            </a:p>
            <a:p>
              <a:pPr algn="ctr"/>
              <a:r>
                <a:rPr lang="es-ES" sz="1600" b="1">
                  <a:solidFill>
                    <a:srgbClr val="FFFF00"/>
                  </a:solidFill>
                  <a:latin typeface="Arial" charset="0"/>
                </a:rPr>
                <a:t>Contractual</a:t>
              </a:r>
            </a:p>
            <a:p>
              <a:pPr algn="ctr"/>
              <a:r>
                <a:rPr lang="es-ES" sz="1600" b="1">
                  <a:solidFill>
                    <a:srgbClr val="FFFF00"/>
                  </a:solidFill>
                  <a:latin typeface="Arial" charset="0"/>
                </a:rPr>
                <a:t>Administrativo</a:t>
              </a:r>
            </a:p>
          </p:txBody>
        </p:sp>
      </p:gr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5478"/>
                                        </p:tgtEl>
                                        <p:attrNameLst>
                                          <p:attrName>style.visibility</p:attrName>
                                        </p:attrNameLst>
                                      </p:cBhvr>
                                      <p:to>
                                        <p:strVal val="visible"/>
                                      </p:to>
                                    </p:set>
                                    <p:anim calcmode="lin" valueType="num">
                                      <p:cBhvr additive="base">
                                        <p:cTn id="7" dur="500" fill="hold"/>
                                        <p:tgtEl>
                                          <p:spTgt spid="105478"/>
                                        </p:tgtEl>
                                        <p:attrNameLst>
                                          <p:attrName>ppt_x</p:attrName>
                                        </p:attrNameLst>
                                      </p:cBhvr>
                                      <p:tavLst>
                                        <p:tav tm="0">
                                          <p:val>
                                            <p:strVal val="1+#ppt_w/2"/>
                                          </p:val>
                                        </p:tav>
                                        <p:tav tm="100000">
                                          <p:val>
                                            <p:strVal val="#ppt_x"/>
                                          </p:val>
                                        </p:tav>
                                      </p:tavLst>
                                    </p:anim>
                                    <p:anim calcmode="lin" valueType="num">
                                      <p:cBhvr additive="base">
                                        <p:cTn id="8" dur="500" fill="hold"/>
                                        <p:tgtEl>
                                          <p:spTgt spid="10547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5479"/>
                                        </p:tgtEl>
                                        <p:attrNameLst>
                                          <p:attrName>style.visibility</p:attrName>
                                        </p:attrNameLst>
                                      </p:cBhvr>
                                      <p:to>
                                        <p:strVal val="visible"/>
                                      </p:to>
                                    </p:set>
                                    <p:anim calcmode="lin" valueType="num">
                                      <p:cBhvr additive="base">
                                        <p:cTn id="11" dur="500" fill="hold"/>
                                        <p:tgtEl>
                                          <p:spTgt spid="105479"/>
                                        </p:tgtEl>
                                        <p:attrNameLst>
                                          <p:attrName>ppt_x</p:attrName>
                                        </p:attrNameLst>
                                      </p:cBhvr>
                                      <p:tavLst>
                                        <p:tav tm="0">
                                          <p:val>
                                            <p:strVal val="1+#ppt_w/2"/>
                                          </p:val>
                                        </p:tav>
                                        <p:tav tm="100000">
                                          <p:val>
                                            <p:strVal val="#ppt_x"/>
                                          </p:val>
                                        </p:tav>
                                      </p:tavLst>
                                    </p:anim>
                                    <p:anim calcmode="lin" valueType="num">
                                      <p:cBhvr additive="base">
                                        <p:cTn id="12" dur="500" fill="hold"/>
                                        <p:tgtEl>
                                          <p:spTgt spid="10547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05487"/>
                                        </p:tgtEl>
                                        <p:attrNameLst>
                                          <p:attrName>style.visibility</p:attrName>
                                        </p:attrNameLst>
                                      </p:cBhvr>
                                      <p:to>
                                        <p:strVal val="visible"/>
                                      </p:to>
                                    </p:set>
                                    <p:anim calcmode="lin" valueType="num">
                                      <p:cBhvr additive="base">
                                        <p:cTn id="16" dur="500" fill="hold"/>
                                        <p:tgtEl>
                                          <p:spTgt spid="105487"/>
                                        </p:tgtEl>
                                        <p:attrNameLst>
                                          <p:attrName>ppt_x</p:attrName>
                                        </p:attrNameLst>
                                      </p:cBhvr>
                                      <p:tavLst>
                                        <p:tav tm="0">
                                          <p:val>
                                            <p:strVal val="#ppt_x"/>
                                          </p:val>
                                        </p:tav>
                                        <p:tav tm="100000">
                                          <p:val>
                                            <p:strVal val="#ppt_x"/>
                                          </p:val>
                                        </p:tav>
                                      </p:tavLst>
                                    </p:anim>
                                    <p:anim calcmode="lin" valueType="num">
                                      <p:cBhvr additive="base">
                                        <p:cTn id="17" dur="500" fill="hold"/>
                                        <p:tgtEl>
                                          <p:spTgt spid="10548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05484"/>
                                        </p:tgtEl>
                                        <p:attrNameLst>
                                          <p:attrName>style.visibility</p:attrName>
                                        </p:attrNameLst>
                                      </p:cBhvr>
                                      <p:to>
                                        <p:strVal val="visible"/>
                                      </p:to>
                                    </p:set>
                                    <p:anim calcmode="lin" valueType="num">
                                      <p:cBhvr additive="base">
                                        <p:cTn id="22" dur="500" fill="hold"/>
                                        <p:tgtEl>
                                          <p:spTgt spid="105484"/>
                                        </p:tgtEl>
                                        <p:attrNameLst>
                                          <p:attrName>ppt_x</p:attrName>
                                        </p:attrNameLst>
                                      </p:cBhvr>
                                      <p:tavLst>
                                        <p:tav tm="0">
                                          <p:val>
                                            <p:strVal val="1+#ppt_w/2"/>
                                          </p:val>
                                        </p:tav>
                                        <p:tav tm="100000">
                                          <p:val>
                                            <p:strVal val="#ppt_x"/>
                                          </p:val>
                                        </p:tav>
                                      </p:tavLst>
                                    </p:anim>
                                    <p:anim calcmode="lin" valueType="num">
                                      <p:cBhvr additive="base">
                                        <p:cTn id="23" dur="500" fill="hold"/>
                                        <p:tgtEl>
                                          <p:spTgt spid="105484"/>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105485"/>
                                        </p:tgtEl>
                                        <p:attrNameLst>
                                          <p:attrName>style.visibility</p:attrName>
                                        </p:attrNameLst>
                                      </p:cBhvr>
                                      <p:to>
                                        <p:strVal val="visible"/>
                                      </p:to>
                                    </p:set>
                                    <p:anim calcmode="lin" valueType="num">
                                      <p:cBhvr additive="base">
                                        <p:cTn id="26" dur="500" fill="hold"/>
                                        <p:tgtEl>
                                          <p:spTgt spid="105485"/>
                                        </p:tgtEl>
                                        <p:attrNameLst>
                                          <p:attrName>ppt_x</p:attrName>
                                        </p:attrNameLst>
                                      </p:cBhvr>
                                      <p:tavLst>
                                        <p:tav tm="0">
                                          <p:val>
                                            <p:strVal val="1+#ppt_w/2"/>
                                          </p:val>
                                        </p:tav>
                                        <p:tav tm="100000">
                                          <p:val>
                                            <p:strVal val="#ppt_x"/>
                                          </p:val>
                                        </p:tav>
                                      </p:tavLst>
                                    </p:anim>
                                    <p:anim calcmode="lin" valueType="num">
                                      <p:cBhvr additive="base">
                                        <p:cTn id="27" dur="500" fill="hold"/>
                                        <p:tgtEl>
                                          <p:spTgt spid="105485"/>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4" fill="hold" grpId="0" nodeType="afterEffect">
                                  <p:stCondLst>
                                    <p:cond delay="0"/>
                                  </p:stCondLst>
                                  <p:childTnLst>
                                    <p:set>
                                      <p:cBhvr>
                                        <p:cTn id="30" dur="1" fill="hold">
                                          <p:stCondLst>
                                            <p:cond delay="0"/>
                                          </p:stCondLst>
                                        </p:cTn>
                                        <p:tgtEl>
                                          <p:spTgt spid="105488"/>
                                        </p:tgtEl>
                                        <p:attrNameLst>
                                          <p:attrName>style.visibility</p:attrName>
                                        </p:attrNameLst>
                                      </p:cBhvr>
                                      <p:to>
                                        <p:strVal val="visible"/>
                                      </p:to>
                                    </p:set>
                                    <p:anim calcmode="lin" valueType="num">
                                      <p:cBhvr additive="base">
                                        <p:cTn id="31" dur="500" fill="hold"/>
                                        <p:tgtEl>
                                          <p:spTgt spid="105488"/>
                                        </p:tgtEl>
                                        <p:attrNameLst>
                                          <p:attrName>ppt_x</p:attrName>
                                        </p:attrNameLst>
                                      </p:cBhvr>
                                      <p:tavLst>
                                        <p:tav tm="0">
                                          <p:val>
                                            <p:strVal val="#ppt_x"/>
                                          </p:val>
                                        </p:tav>
                                        <p:tav tm="100000">
                                          <p:val>
                                            <p:strVal val="#ppt_x"/>
                                          </p:val>
                                        </p:tav>
                                      </p:tavLst>
                                    </p:anim>
                                    <p:anim calcmode="lin" valueType="num">
                                      <p:cBhvr additive="base">
                                        <p:cTn id="32" dur="500" fill="hold"/>
                                        <p:tgtEl>
                                          <p:spTgt spid="105488"/>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nodeType="afterEffect">
                                  <p:stCondLst>
                                    <p:cond delay="0"/>
                                  </p:stCondLst>
                                  <p:childTnLst>
                                    <p:set>
                                      <p:cBhvr>
                                        <p:cTn id="35" dur="1" fill="hold">
                                          <p:stCondLst>
                                            <p:cond delay="0"/>
                                          </p:stCondLst>
                                        </p:cTn>
                                        <p:tgtEl>
                                          <p:spTgt spid="105505"/>
                                        </p:tgtEl>
                                        <p:attrNameLst>
                                          <p:attrName>style.visibility</p:attrName>
                                        </p:attrNameLst>
                                      </p:cBhvr>
                                      <p:to>
                                        <p:strVal val="visible"/>
                                      </p:to>
                                    </p:set>
                                    <p:anim calcmode="lin" valueType="num">
                                      <p:cBhvr additive="base">
                                        <p:cTn id="36" dur="500" fill="hold"/>
                                        <p:tgtEl>
                                          <p:spTgt spid="105505"/>
                                        </p:tgtEl>
                                        <p:attrNameLst>
                                          <p:attrName>ppt_x</p:attrName>
                                        </p:attrNameLst>
                                      </p:cBhvr>
                                      <p:tavLst>
                                        <p:tav tm="0">
                                          <p:val>
                                            <p:strVal val="#ppt_x"/>
                                          </p:val>
                                        </p:tav>
                                        <p:tav tm="100000">
                                          <p:val>
                                            <p:strVal val="#ppt_x"/>
                                          </p:val>
                                        </p:tav>
                                      </p:tavLst>
                                    </p:anim>
                                    <p:anim calcmode="lin" valueType="num">
                                      <p:cBhvr additive="base">
                                        <p:cTn id="37" dur="500" fill="hold"/>
                                        <p:tgtEl>
                                          <p:spTgt spid="10550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5491"/>
                                        </p:tgtEl>
                                        <p:attrNameLst>
                                          <p:attrName>style.visibility</p:attrName>
                                        </p:attrNameLst>
                                      </p:cBhvr>
                                      <p:to>
                                        <p:strVal val="visible"/>
                                      </p:to>
                                    </p:set>
                                    <p:anim calcmode="lin" valueType="num">
                                      <p:cBhvr additive="base">
                                        <p:cTn id="42" dur="500" fill="hold"/>
                                        <p:tgtEl>
                                          <p:spTgt spid="105491"/>
                                        </p:tgtEl>
                                        <p:attrNameLst>
                                          <p:attrName>ppt_x</p:attrName>
                                        </p:attrNameLst>
                                      </p:cBhvr>
                                      <p:tavLst>
                                        <p:tav tm="0">
                                          <p:val>
                                            <p:strVal val="#ppt_x"/>
                                          </p:val>
                                        </p:tav>
                                        <p:tav tm="100000">
                                          <p:val>
                                            <p:strVal val="#ppt_x"/>
                                          </p:val>
                                        </p:tav>
                                      </p:tavLst>
                                    </p:anim>
                                    <p:anim calcmode="lin" valueType="num">
                                      <p:cBhvr additive="base">
                                        <p:cTn id="43" dur="500" fill="hold"/>
                                        <p:tgtEl>
                                          <p:spTgt spid="105491"/>
                                        </p:tgtEl>
                                        <p:attrNameLst>
                                          <p:attrName>ppt_y</p:attrName>
                                        </p:attrNameLst>
                                      </p:cBhvr>
                                      <p:tavLst>
                                        <p:tav tm="0">
                                          <p:val>
                                            <p:strVal val="1+#ppt_h/2"/>
                                          </p:val>
                                        </p:tav>
                                        <p:tav tm="100000">
                                          <p:val>
                                            <p:strVal val="#ppt_y"/>
                                          </p:val>
                                        </p:tav>
                                      </p:tavLst>
                                    </p:anim>
                                  </p:childTnLst>
                                </p:cTn>
                              </p:par>
                            </p:childTnLst>
                          </p:cTn>
                        </p:par>
                        <p:par>
                          <p:cTn id="44" fill="hold">
                            <p:stCondLst>
                              <p:cond delay="500"/>
                            </p:stCondLst>
                            <p:childTnLst>
                              <p:par>
                                <p:cTn id="45" presetID="2" presetClass="entr" presetSubtype="2" fill="hold" nodeType="afterEffect">
                                  <p:stCondLst>
                                    <p:cond delay="0"/>
                                  </p:stCondLst>
                                  <p:childTnLst>
                                    <p:set>
                                      <p:cBhvr>
                                        <p:cTn id="46" dur="1" fill="hold">
                                          <p:stCondLst>
                                            <p:cond delay="0"/>
                                          </p:stCondLst>
                                        </p:cTn>
                                        <p:tgtEl>
                                          <p:spTgt spid="105504"/>
                                        </p:tgtEl>
                                        <p:attrNameLst>
                                          <p:attrName>style.visibility</p:attrName>
                                        </p:attrNameLst>
                                      </p:cBhvr>
                                      <p:to>
                                        <p:strVal val="visible"/>
                                      </p:to>
                                    </p:set>
                                    <p:anim calcmode="lin" valueType="num">
                                      <p:cBhvr additive="base">
                                        <p:cTn id="47" dur="500" fill="hold"/>
                                        <p:tgtEl>
                                          <p:spTgt spid="105504"/>
                                        </p:tgtEl>
                                        <p:attrNameLst>
                                          <p:attrName>ppt_x</p:attrName>
                                        </p:attrNameLst>
                                      </p:cBhvr>
                                      <p:tavLst>
                                        <p:tav tm="0">
                                          <p:val>
                                            <p:strVal val="1+#ppt_w/2"/>
                                          </p:val>
                                        </p:tav>
                                        <p:tav tm="100000">
                                          <p:val>
                                            <p:strVal val="#ppt_x"/>
                                          </p:val>
                                        </p:tav>
                                      </p:tavLst>
                                    </p:anim>
                                    <p:anim calcmode="lin" valueType="num">
                                      <p:cBhvr additive="base">
                                        <p:cTn id="48" dur="500" fill="hold"/>
                                        <p:tgtEl>
                                          <p:spTgt spid="10550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05504"/>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5492"/>
                                        </p:tgtEl>
                                        <p:attrNameLst>
                                          <p:attrName>style.visibility</p:attrName>
                                        </p:attrNameLst>
                                      </p:cBhvr>
                                      <p:to>
                                        <p:strVal val="visible"/>
                                      </p:to>
                                    </p:set>
                                    <p:anim calcmode="lin" valueType="num">
                                      <p:cBhvr additive="base">
                                        <p:cTn id="53" dur="500" fill="hold"/>
                                        <p:tgtEl>
                                          <p:spTgt spid="105492"/>
                                        </p:tgtEl>
                                        <p:attrNameLst>
                                          <p:attrName>ppt_x</p:attrName>
                                        </p:attrNameLst>
                                      </p:cBhvr>
                                      <p:tavLst>
                                        <p:tav tm="0">
                                          <p:val>
                                            <p:strVal val="#ppt_x"/>
                                          </p:val>
                                        </p:tav>
                                        <p:tav tm="100000">
                                          <p:val>
                                            <p:strVal val="#ppt_x"/>
                                          </p:val>
                                        </p:tav>
                                      </p:tavLst>
                                    </p:anim>
                                    <p:anim calcmode="lin" valueType="num">
                                      <p:cBhvr additive="base">
                                        <p:cTn id="54" dur="500" fill="hold"/>
                                        <p:tgtEl>
                                          <p:spTgt spid="105492"/>
                                        </p:tgtEl>
                                        <p:attrNameLst>
                                          <p:attrName>ppt_y</p:attrName>
                                        </p:attrNameLst>
                                      </p:cBhvr>
                                      <p:tavLst>
                                        <p:tav tm="0">
                                          <p:val>
                                            <p:strVal val="1+#ppt_h/2"/>
                                          </p:val>
                                        </p:tav>
                                        <p:tav tm="100000">
                                          <p:val>
                                            <p:strVal val="#ppt_y"/>
                                          </p:val>
                                        </p:tav>
                                      </p:tavLst>
                                    </p:anim>
                                  </p:childTnLst>
                                </p:cTn>
                              </p:par>
                            </p:childTnLst>
                          </p:cTn>
                        </p:par>
                        <p:par>
                          <p:cTn id="55" fill="hold">
                            <p:stCondLst>
                              <p:cond delay="500"/>
                            </p:stCondLst>
                            <p:childTnLst>
                              <p:par>
                                <p:cTn id="56" presetID="2" presetClass="entr" presetSubtype="2" fill="hold" nodeType="afterEffect">
                                  <p:stCondLst>
                                    <p:cond delay="0"/>
                                  </p:stCondLst>
                                  <p:childTnLst>
                                    <p:set>
                                      <p:cBhvr>
                                        <p:cTn id="57" dur="1" fill="hold">
                                          <p:stCondLst>
                                            <p:cond delay="0"/>
                                          </p:stCondLst>
                                        </p:cTn>
                                        <p:tgtEl>
                                          <p:spTgt spid="105519"/>
                                        </p:tgtEl>
                                        <p:attrNameLst>
                                          <p:attrName>style.visibility</p:attrName>
                                        </p:attrNameLst>
                                      </p:cBhvr>
                                      <p:to>
                                        <p:strVal val="visible"/>
                                      </p:to>
                                    </p:set>
                                    <p:anim calcmode="lin" valueType="num">
                                      <p:cBhvr additive="base">
                                        <p:cTn id="58" dur="500" fill="hold"/>
                                        <p:tgtEl>
                                          <p:spTgt spid="105519"/>
                                        </p:tgtEl>
                                        <p:attrNameLst>
                                          <p:attrName>ppt_x</p:attrName>
                                        </p:attrNameLst>
                                      </p:cBhvr>
                                      <p:tavLst>
                                        <p:tav tm="0">
                                          <p:val>
                                            <p:strVal val="1+#ppt_w/2"/>
                                          </p:val>
                                        </p:tav>
                                        <p:tav tm="100000">
                                          <p:val>
                                            <p:strVal val="#ppt_x"/>
                                          </p:val>
                                        </p:tav>
                                      </p:tavLst>
                                    </p:anim>
                                    <p:anim calcmode="lin" valueType="num">
                                      <p:cBhvr additive="base">
                                        <p:cTn id="59" dur="500" fill="hold"/>
                                        <p:tgtEl>
                                          <p:spTgt spid="10551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05519"/>
                                        </p:tgtEl>
                                        <p:attrNameLst>
                                          <p:attrName>style.visibility</p:attrName>
                                        </p:attrNameLst>
                                      </p:cBhvr>
                                      <p:to>
                                        <p:strVal val="hidden"/>
                                      </p:to>
                                    </p:set>
                                  </p:subTnLst>
                                </p:cTn>
                              </p:par>
                            </p:childTnLst>
                          </p:cTn>
                        </p:par>
                      </p:childTnLst>
                    </p:cTn>
                  </p:par>
                  <p:par>
                    <p:cTn id="60" fill="hold">
                      <p:stCondLst>
                        <p:cond delay="indefinite"/>
                      </p:stCondLst>
                      <p:childTnLst>
                        <p:par>
                          <p:cTn id="61" fill="hold">
                            <p:stCondLst>
                              <p:cond delay="0"/>
                            </p:stCondLst>
                            <p:childTnLst>
                              <p:par>
                                <p:cTn id="62" presetID="2" presetClass="entr" presetSubtype="2" fill="hold" nodeType="clickEffect">
                                  <p:stCondLst>
                                    <p:cond delay="0"/>
                                  </p:stCondLst>
                                  <p:childTnLst>
                                    <p:set>
                                      <p:cBhvr>
                                        <p:cTn id="63" dur="1" fill="hold">
                                          <p:stCondLst>
                                            <p:cond delay="0"/>
                                          </p:stCondLst>
                                        </p:cTn>
                                        <p:tgtEl>
                                          <p:spTgt spid="105539"/>
                                        </p:tgtEl>
                                        <p:attrNameLst>
                                          <p:attrName>style.visibility</p:attrName>
                                        </p:attrNameLst>
                                      </p:cBhvr>
                                      <p:to>
                                        <p:strVal val="visible"/>
                                      </p:to>
                                    </p:set>
                                    <p:anim calcmode="lin" valueType="num">
                                      <p:cBhvr additive="base">
                                        <p:cTn id="64" dur="500" fill="hold"/>
                                        <p:tgtEl>
                                          <p:spTgt spid="105539"/>
                                        </p:tgtEl>
                                        <p:attrNameLst>
                                          <p:attrName>ppt_x</p:attrName>
                                        </p:attrNameLst>
                                      </p:cBhvr>
                                      <p:tavLst>
                                        <p:tav tm="0">
                                          <p:val>
                                            <p:strVal val="1+#ppt_w/2"/>
                                          </p:val>
                                        </p:tav>
                                        <p:tav tm="100000">
                                          <p:val>
                                            <p:strVal val="#ppt_x"/>
                                          </p:val>
                                        </p:tav>
                                      </p:tavLst>
                                    </p:anim>
                                    <p:anim calcmode="lin" valueType="num">
                                      <p:cBhvr additive="base">
                                        <p:cTn id="65" dur="500" fill="hold"/>
                                        <p:tgtEl>
                                          <p:spTgt spid="10553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05539"/>
                                        </p:tgtEl>
                                        <p:attrNameLst>
                                          <p:attrName>style.visibility</p:attrName>
                                        </p:attrNameLst>
                                      </p:cBhvr>
                                      <p:to>
                                        <p:strVal val="hidden"/>
                                      </p:to>
                                    </p:set>
                                  </p:subTnLst>
                                </p:cTn>
                              </p:par>
                            </p:childTnLst>
                          </p:cTn>
                        </p:par>
                      </p:childTnLst>
                    </p:cTn>
                  </p:par>
                  <p:par>
                    <p:cTn id="66" fill="hold">
                      <p:stCondLst>
                        <p:cond delay="indefinite"/>
                      </p:stCondLst>
                      <p:childTnLst>
                        <p:par>
                          <p:cTn id="67" fill="hold">
                            <p:stCondLst>
                              <p:cond delay="0"/>
                            </p:stCondLst>
                            <p:childTnLst>
                              <p:par>
                                <p:cTn id="68" presetID="2" presetClass="entr" presetSubtype="2" fill="hold" nodeType="clickEffect">
                                  <p:stCondLst>
                                    <p:cond delay="0"/>
                                  </p:stCondLst>
                                  <p:childTnLst>
                                    <p:set>
                                      <p:cBhvr>
                                        <p:cTn id="69" dur="1" fill="hold">
                                          <p:stCondLst>
                                            <p:cond delay="0"/>
                                          </p:stCondLst>
                                        </p:cTn>
                                        <p:tgtEl>
                                          <p:spTgt spid="105564"/>
                                        </p:tgtEl>
                                        <p:attrNameLst>
                                          <p:attrName>style.visibility</p:attrName>
                                        </p:attrNameLst>
                                      </p:cBhvr>
                                      <p:to>
                                        <p:strVal val="visible"/>
                                      </p:to>
                                    </p:set>
                                    <p:anim calcmode="lin" valueType="num">
                                      <p:cBhvr additive="base">
                                        <p:cTn id="70" dur="500" fill="hold"/>
                                        <p:tgtEl>
                                          <p:spTgt spid="105564"/>
                                        </p:tgtEl>
                                        <p:attrNameLst>
                                          <p:attrName>ppt_x</p:attrName>
                                        </p:attrNameLst>
                                      </p:cBhvr>
                                      <p:tavLst>
                                        <p:tav tm="0">
                                          <p:val>
                                            <p:strVal val="1+#ppt_w/2"/>
                                          </p:val>
                                        </p:tav>
                                        <p:tav tm="100000">
                                          <p:val>
                                            <p:strVal val="#ppt_x"/>
                                          </p:val>
                                        </p:tav>
                                      </p:tavLst>
                                    </p:anim>
                                    <p:anim calcmode="lin" valueType="num">
                                      <p:cBhvr additive="base">
                                        <p:cTn id="71" dur="500" fill="hold"/>
                                        <p:tgtEl>
                                          <p:spTgt spid="105564"/>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105567"/>
                                        </p:tgtEl>
                                        <p:attrNameLst>
                                          <p:attrName>style.visibility</p:attrName>
                                        </p:attrNameLst>
                                      </p:cBhvr>
                                      <p:to>
                                        <p:strVal val="visible"/>
                                      </p:to>
                                    </p:set>
                                    <p:anim calcmode="lin" valueType="num">
                                      <p:cBhvr additive="base">
                                        <p:cTn id="76" dur="500" fill="hold"/>
                                        <p:tgtEl>
                                          <p:spTgt spid="105567"/>
                                        </p:tgtEl>
                                        <p:attrNameLst>
                                          <p:attrName>ppt_x</p:attrName>
                                        </p:attrNameLst>
                                      </p:cBhvr>
                                      <p:tavLst>
                                        <p:tav tm="0">
                                          <p:val>
                                            <p:strVal val="#ppt_x"/>
                                          </p:val>
                                        </p:tav>
                                        <p:tav tm="100000">
                                          <p:val>
                                            <p:strVal val="#ppt_x"/>
                                          </p:val>
                                        </p:tav>
                                      </p:tavLst>
                                    </p:anim>
                                    <p:anim calcmode="lin" valueType="num">
                                      <p:cBhvr additive="base">
                                        <p:cTn id="77" dur="500" fill="hold"/>
                                        <p:tgtEl>
                                          <p:spTgt spid="1055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8" grpId="0"/>
      <p:bldP spid="105479" grpId="0" animBg="1"/>
      <p:bldP spid="105484" grpId="0"/>
      <p:bldP spid="105485" grpId="0" animBg="1"/>
      <p:bldP spid="105488" grpId="0" animBg="1"/>
      <p:bldP spid="105491" grpId="0" animBg="1"/>
      <p:bldP spid="105492"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idx="4294967295"/>
          </p:nvPr>
        </p:nvSpPr>
        <p:spPr>
          <a:xfrm>
            <a:off x="1066800" y="981075"/>
            <a:ext cx="5160963" cy="533400"/>
          </a:xfrm>
          <a:effectLst>
            <a:outerShdw dist="35921" dir="2700000" algn="ctr" rotWithShape="0">
              <a:schemeClr val="bg2"/>
            </a:outerShdw>
          </a:effectLst>
        </p:spPr>
        <p:txBody>
          <a:bodyPr/>
          <a:lstStyle/>
          <a:p>
            <a:r>
              <a:rPr lang="es-ES_tradnl" sz="2400" b="1">
                <a:solidFill>
                  <a:srgbClr val="FFFF00"/>
                </a:solidFill>
                <a:latin typeface="Arial" charset="0"/>
              </a:rPr>
              <a:t>1. Introducción </a:t>
            </a:r>
            <a:endParaRPr lang="es-ES" sz="2400" b="1">
              <a:solidFill>
                <a:srgbClr val="FFFF00"/>
              </a:solidFill>
              <a:latin typeface="Arial" charset="0"/>
            </a:endParaRPr>
          </a:p>
        </p:txBody>
      </p:sp>
      <p:sp>
        <p:nvSpPr>
          <p:cNvPr id="107523" name="Line 3"/>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sp>
        <p:nvSpPr>
          <p:cNvPr id="107524" name="Text Box 4"/>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FF00"/>
                </a:solidFill>
                <a:latin typeface="Arial" charset="0"/>
                <a:cs typeface="Times New Roman" pitchFamily="18" charset="0"/>
              </a:rPr>
              <a:t>I.   Introducción a la Empresa.</a:t>
            </a:r>
          </a:p>
          <a:p>
            <a:r>
              <a:rPr lang="es-ES" sz="1000">
                <a:solidFill>
                  <a:srgbClr val="FFFF00"/>
                </a:solidFill>
                <a:latin typeface="Arial" charset="0"/>
                <a:cs typeface="Times New Roman" pitchFamily="18" charset="0"/>
              </a:rPr>
              <a:t>II.  La actividad comercial (Marketing).</a:t>
            </a:r>
          </a:p>
          <a:p>
            <a:r>
              <a:rPr lang="es-ES" sz="1000">
                <a:solidFill>
                  <a:srgbClr val="FF3300"/>
                </a:solidFill>
                <a:latin typeface="Arial" charset="0"/>
                <a:cs typeface="Times New Roman" pitchFamily="18" charset="0"/>
              </a:rPr>
              <a:t>III. El subsistema financiero.</a:t>
            </a:r>
          </a:p>
        </p:txBody>
      </p:sp>
      <p:sp>
        <p:nvSpPr>
          <p:cNvPr id="107525" name="Text Box 5"/>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107526" name="AutoShape 6"/>
          <p:cNvSpPr>
            <a:spLocks noChangeArrowheads="1"/>
          </p:cNvSpPr>
          <p:nvPr/>
        </p:nvSpPr>
        <p:spPr bwMode="auto">
          <a:xfrm rot="5400000">
            <a:off x="609600" y="381000"/>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graphicFrame>
        <p:nvGraphicFramePr>
          <p:cNvPr id="107527" name="Object 7"/>
          <p:cNvGraphicFramePr>
            <a:graphicFrameLocks noChangeAspect="1"/>
          </p:cNvGraphicFramePr>
          <p:nvPr/>
        </p:nvGraphicFramePr>
        <p:xfrm>
          <a:off x="8001000" y="152400"/>
          <a:ext cx="914400" cy="738188"/>
        </p:xfrm>
        <a:graphic>
          <a:graphicData uri="http://schemas.openxmlformats.org/presentationml/2006/ole">
            <p:oleObj spid="_x0000_s107527" name="CorelPhotoPaint.Image.9" r:id="rId3" imgW="1574603" imgH="1269841" progId="">
              <p:embed/>
            </p:oleObj>
          </a:graphicData>
        </a:graphic>
      </p:graphicFrame>
      <p:sp>
        <p:nvSpPr>
          <p:cNvPr id="107528" name="Rectangle 8"/>
          <p:cNvSpPr>
            <a:spLocks noChangeArrowheads="1"/>
          </p:cNvSpPr>
          <p:nvPr/>
        </p:nvSpPr>
        <p:spPr bwMode="auto">
          <a:xfrm>
            <a:off x="609600" y="1676400"/>
            <a:ext cx="7543800" cy="990600"/>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457200" indent="-457200">
              <a:tabLst>
                <a:tab pos="715963" algn="l"/>
              </a:tabLst>
            </a:pPr>
            <a:r>
              <a:rPr lang="es-ES_tradnl" sz="2000">
                <a:solidFill>
                  <a:srgbClr val="FFFF00"/>
                </a:solidFill>
                <a:latin typeface="Arial" charset="0"/>
              </a:rPr>
              <a:t>Responsabilidades del Departamento Financiero de la empresa </a:t>
            </a:r>
          </a:p>
          <a:p>
            <a:pPr marL="908050" lvl="1" indent="-277813">
              <a:buFontTx/>
              <a:buAutoNum type="arabicPeriod"/>
              <a:tabLst>
                <a:tab pos="715963" algn="l"/>
              </a:tabLst>
            </a:pPr>
            <a:r>
              <a:rPr lang="es-ES_tradnl" sz="2000">
                <a:solidFill>
                  <a:srgbClr val="FFFF00"/>
                </a:solidFill>
                <a:latin typeface="Arial" charset="0"/>
              </a:rPr>
              <a:t> La obtención de fondos</a:t>
            </a:r>
          </a:p>
          <a:p>
            <a:pPr marL="908050" lvl="1" indent="-277813">
              <a:buFontTx/>
              <a:buAutoNum type="arabicPeriod"/>
              <a:tabLst>
                <a:tab pos="715963" algn="l"/>
              </a:tabLst>
            </a:pPr>
            <a:r>
              <a:rPr lang="es-ES" sz="2000">
                <a:solidFill>
                  <a:srgbClr val="FFFF00"/>
                </a:solidFill>
                <a:latin typeface="Arial" charset="0"/>
              </a:rPr>
              <a:t> La inversión de los recursos</a:t>
            </a:r>
          </a:p>
        </p:txBody>
      </p:sp>
      <p:grpSp>
        <p:nvGrpSpPr>
          <p:cNvPr id="107529" name="Group 9"/>
          <p:cNvGrpSpPr>
            <a:grpSpLocks/>
          </p:cNvGrpSpPr>
          <p:nvPr/>
        </p:nvGrpSpPr>
        <p:grpSpPr bwMode="auto">
          <a:xfrm>
            <a:off x="152400" y="2895600"/>
            <a:ext cx="1828800" cy="1600200"/>
            <a:chOff x="96" y="1824"/>
            <a:chExt cx="1152" cy="1008"/>
          </a:xfrm>
        </p:grpSpPr>
        <p:sp>
          <p:nvSpPr>
            <p:cNvPr id="107530" name="Text Box 10"/>
            <p:cNvSpPr txBox="1">
              <a:spLocks noChangeArrowheads="1"/>
            </p:cNvSpPr>
            <p:nvPr/>
          </p:nvSpPr>
          <p:spPr bwMode="auto">
            <a:xfrm>
              <a:off x="144" y="1862"/>
              <a:ext cx="1066" cy="346"/>
            </a:xfrm>
            <a:prstGeom prst="rect">
              <a:avLst/>
            </a:prstGeom>
            <a:noFill/>
            <a:ln w="9525">
              <a:noFill/>
              <a:miter lim="800000"/>
              <a:headEnd/>
              <a:tailEnd/>
            </a:ln>
            <a:effectLst/>
          </p:spPr>
          <p:txBody>
            <a:bodyPr>
              <a:spAutoFit/>
            </a:bodyPr>
            <a:lstStyle/>
            <a:p>
              <a:pPr algn="ctr"/>
              <a:r>
                <a:rPr lang="es-ES" sz="1000" b="1">
                  <a:solidFill>
                    <a:srgbClr val="FFFF00"/>
                  </a:solidFill>
                  <a:latin typeface="Arial" charset="0"/>
                </a:rPr>
                <a:t>Valor de los medios de producción o comercialización</a:t>
              </a:r>
            </a:p>
          </p:txBody>
        </p:sp>
        <p:sp>
          <p:nvSpPr>
            <p:cNvPr id="107531" name="Text Box 11"/>
            <p:cNvSpPr txBox="1">
              <a:spLocks noChangeArrowheads="1"/>
            </p:cNvSpPr>
            <p:nvPr/>
          </p:nvSpPr>
          <p:spPr bwMode="auto">
            <a:xfrm>
              <a:off x="134" y="2208"/>
              <a:ext cx="1066" cy="250"/>
            </a:xfrm>
            <a:prstGeom prst="rect">
              <a:avLst/>
            </a:prstGeom>
            <a:noFill/>
            <a:ln w="9525">
              <a:noFill/>
              <a:miter lim="800000"/>
              <a:headEnd/>
              <a:tailEnd/>
            </a:ln>
            <a:effectLst/>
          </p:spPr>
          <p:txBody>
            <a:bodyPr>
              <a:spAutoFit/>
            </a:bodyPr>
            <a:lstStyle/>
            <a:p>
              <a:pPr algn="ctr"/>
              <a:r>
                <a:rPr lang="es-ES" sz="1000" b="1">
                  <a:solidFill>
                    <a:srgbClr val="FFFF00"/>
                  </a:solidFill>
                  <a:latin typeface="Arial" charset="0"/>
                </a:rPr>
                <a:t>Aceptación de los productos</a:t>
              </a:r>
            </a:p>
          </p:txBody>
        </p:sp>
        <p:sp>
          <p:nvSpPr>
            <p:cNvPr id="107532" name="Text Box 12"/>
            <p:cNvSpPr txBox="1">
              <a:spLocks noChangeArrowheads="1"/>
            </p:cNvSpPr>
            <p:nvPr/>
          </p:nvSpPr>
          <p:spPr bwMode="auto">
            <a:xfrm>
              <a:off x="134" y="2448"/>
              <a:ext cx="1066" cy="346"/>
            </a:xfrm>
            <a:prstGeom prst="rect">
              <a:avLst/>
            </a:prstGeom>
            <a:noFill/>
            <a:ln w="9525">
              <a:noFill/>
              <a:miter lim="800000"/>
              <a:headEnd/>
              <a:tailEnd/>
            </a:ln>
            <a:effectLst/>
          </p:spPr>
          <p:txBody>
            <a:bodyPr>
              <a:spAutoFit/>
            </a:bodyPr>
            <a:lstStyle/>
            <a:p>
              <a:pPr algn="ctr"/>
              <a:r>
                <a:rPr lang="es-ES" sz="1000" b="1">
                  <a:solidFill>
                    <a:srgbClr val="FFFF00"/>
                  </a:solidFill>
                  <a:latin typeface="Arial" charset="0"/>
                </a:rPr>
                <a:t>Capacidades y habilidades de la Dirección</a:t>
              </a:r>
            </a:p>
          </p:txBody>
        </p:sp>
        <p:sp>
          <p:nvSpPr>
            <p:cNvPr id="107533" name="Oval 13"/>
            <p:cNvSpPr>
              <a:spLocks noChangeArrowheads="1"/>
            </p:cNvSpPr>
            <p:nvPr/>
          </p:nvSpPr>
          <p:spPr bwMode="auto">
            <a:xfrm>
              <a:off x="96" y="1824"/>
              <a:ext cx="1152" cy="384"/>
            </a:xfrm>
            <a:prstGeom prst="ellipse">
              <a:avLst/>
            </a:prstGeom>
            <a:noFill/>
            <a:ln w="25400">
              <a:solidFill>
                <a:srgbClr val="FFFF00"/>
              </a:solidFill>
              <a:round/>
              <a:headEnd/>
              <a:tailEnd/>
            </a:ln>
            <a:effectLst/>
          </p:spPr>
          <p:txBody>
            <a:bodyPr wrap="none" anchor="ctr"/>
            <a:lstStyle/>
            <a:p>
              <a:endParaRPr lang="es-ES"/>
            </a:p>
          </p:txBody>
        </p:sp>
        <p:sp>
          <p:nvSpPr>
            <p:cNvPr id="107534" name="Oval 14"/>
            <p:cNvSpPr>
              <a:spLocks noChangeArrowheads="1"/>
            </p:cNvSpPr>
            <p:nvPr/>
          </p:nvSpPr>
          <p:spPr bwMode="auto">
            <a:xfrm>
              <a:off x="96" y="2208"/>
              <a:ext cx="1152" cy="240"/>
            </a:xfrm>
            <a:prstGeom prst="ellipse">
              <a:avLst/>
            </a:prstGeom>
            <a:noFill/>
            <a:ln w="25400">
              <a:solidFill>
                <a:srgbClr val="FFFF00"/>
              </a:solidFill>
              <a:round/>
              <a:headEnd/>
              <a:tailEnd/>
            </a:ln>
            <a:effectLst/>
          </p:spPr>
          <p:txBody>
            <a:bodyPr wrap="none" anchor="ctr"/>
            <a:lstStyle/>
            <a:p>
              <a:endParaRPr lang="es-ES"/>
            </a:p>
          </p:txBody>
        </p:sp>
        <p:sp>
          <p:nvSpPr>
            <p:cNvPr id="107535" name="Oval 15"/>
            <p:cNvSpPr>
              <a:spLocks noChangeArrowheads="1"/>
            </p:cNvSpPr>
            <p:nvPr/>
          </p:nvSpPr>
          <p:spPr bwMode="auto">
            <a:xfrm>
              <a:off x="96" y="2448"/>
              <a:ext cx="1152" cy="384"/>
            </a:xfrm>
            <a:prstGeom prst="ellipse">
              <a:avLst/>
            </a:prstGeom>
            <a:noFill/>
            <a:ln w="25400">
              <a:solidFill>
                <a:srgbClr val="FFFF00"/>
              </a:solidFill>
              <a:round/>
              <a:headEnd/>
              <a:tailEnd/>
            </a:ln>
            <a:effectLst/>
          </p:spPr>
          <p:txBody>
            <a:bodyPr wrap="none" anchor="ctr"/>
            <a:lstStyle/>
            <a:p>
              <a:endParaRPr lang="es-ES"/>
            </a:p>
          </p:txBody>
        </p:sp>
      </p:grpSp>
      <p:grpSp>
        <p:nvGrpSpPr>
          <p:cNvPr id="107536" name="Group 16"/>
          <p:cNvGrpSpPr>
            <a:grpSpLocks/>
          </p:cNvGrpSpPr>
          <p:nvPr/>
        </p:nvGrpSpPr>
        <p:grpSpPr bwMode="auto">
          <a:xfrm>
            <a:off x="1981200" y="2962275"/>
            <a:ext cx="2514600" cy="1466850"/>
            <a:chOff x="1248" y="1866"/>
            <a:chExt cx="1584" cy="924"/>
          </a:xfrm>
        </p:grpSpPr>
        <p:sp>
          <p:nvSpPr>
            <p:cNvPr id="107537" name="Text Box 17"/>
            <p:cNvSpPr txBox="1">
              <a:spLocks noChangeArrowheads="1"/>
            </p:cNvSpPr>
            <p:nvPr/>
          </p:nvSpPr>
          <p:spPr bwMode="auto">
            <a:xfrm>
              <a:off x="1766" y="1866"/>
              <a:ext cx="1066" cy="390"/>
            </a:xfrm>
            <a:prstGeom prst="rect">
              <a:avLst/>
            </a:prstGeom>
            <a:noFill/>
            <a:ln w="38100">
              <a:solidFill>
                <a:srgbClr val="FFFF00"/>
              </a:solidFill>
              <a:miter lim="800000"/>
              <a:headEnd/>
              <a:tailEnd/>
            </a:ln>
            <a:effectLst/>
          </p:spPr>
          <p:txBody>
            <a:bodyPr>
              <a:spAutoFit/>
            </a:bodyPr>
            <a:lstStyle/>
            <a:p>
              <a:pPr algn="ctr"/>
              <a:r>
                <a:rPr lang="es-ES" sz="1600">
                  <a:solidFill>
                    <a:srgbClr val="FFFF00"/>
                  </a:solidFill>
                  <a:latin typeface="Arial" charset="0"/>
                </a:rPr>
                <a:t>Posición en el Mercado</a:t>
              </a:r>
            </a:p>
          </p:txBody>
        </p:sp>
        <p:sp>
          <p:nvSpPr>
            <p:cNvPr id="107538" name="Text Box 18"/>
            <p:cNvSpPr txBox="1">
              <a:spLocks noChangeArrowheads="1"/>
            </p:cNvSpPr>
            <p:nvPr/>
          </p:nvSpPr>
          <p:spPr bwMode="auto">
            <a:xfrm>
              <a:off x="1766" y="2400"/>
              <a:ext cx="1066" cy="390"/>
            </a:xfrm>
            <a:prstGeom prst="rect">
              <a:avLst/>
            </a:prstGeom>
            <a:noFill/>
            <a:ln w="38100">
              <a:solidFill>
                <a:srgbClr val="FFFF00"/>
              </a:solidFill>
              <a:miter lim="800000"/>
              <a:headEnd/>
              <a:tailEnd/>
            </a:ln>
            <a:effectLst/>
          </p:spPr>
          <p:txBody>
            <a:bodyPr>
              <a:spAutoFit/>
            </a:bodyPr>
            <a:lstStyle/>
            <a:p>
              <a:pPr algn="ctr"/>
              <a:r>
                <a:rPr lang="es-ES" sz="1600">
                  <a:solidFill>
                    <a:srgbClr val="FFFF00"/>
                  </a:solidFill>
                  <a:latin typeface="Arial" charset="0"/>
                </a:rPr>
                <a:t>Situación de la empresa</a:t>
              </a:r>
            </a:p>
          </p:txBody>
        </p:sp>
        <p:sp>
          <p:nvSpPr>
            <p:cNvPr id="107539" name="Line 19"/>
            <p:cNvSpPr>
              <a:spLocks noChangeShapeType="1"/>
            </p:cNvSpPr>
            <p:nvPr/>
          </p:nvSpPr>
          <p:spPr bwMode="auto">
            <a:xfrm>
              <a:off x="1248" y="2016"/>
              <a:ext cx="480" cy="0"/>
            </a:xfrm>
            <a:prstGeom prst="line">
              <a:avLst/>
            </a:prstGeom>
            <a:noFill/>
            <a:ln w="38100">
              <a:solidFill>
                <a:srgbClr val="FFFF00"/>
              </a:solidFill>
              <a:round/>
              <a:headEnd/>
              <a:tailEnd type="triangle" w="med" len="med"/>
            </a:ln>
            <a:effectLst/>
          </p:spPr>
          <p:txBody>
            <a:bodyPr wrap="none"/>
            <a:lstStyle/>
            <a:p>
              <a:endParaRPr lang="es-ES"/>
            </a:p>
          </p:txBody>
        </p:sp>
        <p:sp>
          <p:nvSpPr>
            <p:cNvPr id="107540" name="Line 20"/>
            <p:cNvSpPr>
              <a:spLocks noChangeShapeType="1"/>
            </p:cNvSpPr>
            <p:nvPr/>
          </p:nvSpPr>
          <p:spPr bwMode="auto">
            <a:xfrm>
              <a:off x="1248" y="2016"/>
              <a:ext cx="480" cy="528"/>
            </a:xfrm>
            <a:prstGeom prst="line">
              <a:avLst/>
            </a:prstGeom>
            <a:noFill/>
            <a:ln w="38100">
              <a:solidFill>
                <a:srgbClr val="FFFF00"/>
              </a:solidFill>
              <a:round/>
              <a:headEnd/>
              <a:tailEnd type="triangle" w="med" len="med"/>
            </a:ln>
            <a:effectLst/>
          </p:spPr>
          <p:txBody>
            <a:bodyPr wrap="none"/>
            <a:lstStyle/>
            <a:p>
              <a:endParaRPr lang="es-ES"/>
            </a:p>
          </p:txBody>
        </p:sp>
        <p:sp>
          <p:nvSpPr>
            <p:cNvPr id="107541" name="Line 21"/>
            <p:cNvSpPr>
              <a:spLocks noChangeShapeType="1"/>
            </p:cNvSpPr>
            <p:nvPr/>
          </p:nvSpPr>
          <p:spPr bwMode="auto">
            <a:xfrm flipV="1">
              <a:off x="1248" y="2064"/>
              <a:ext cx="480" cy="240"/>
            </a:xfrm>
            <a:prstGeom prst="line">
              <a:avLst/>
            </a:prstGeom>
            <a:noFill/>
            <a:ln w="38100">
              <a:solidFill>
                <a:srgbClr val="FFFF00"/>
              </a:solidFill>
              <a:round/>
              <a:headEnd/>
              <a:tailEnd type="triangle" w="med" len="med"/>
            </a:ln>
            <a:effectLst/>
          </p:spPr>
          <p:txBody>
            <a:bodyPr wrap="none"/>
            <a:lstStyle/>
            <a:p>
              <a:endParaRPr lang="es-ES"/>
            </a:p>
          </p:txBody>
        </p:sp>
        <p:sp>
          <p:nvSpPr>
            <p:cNvPr id="107542" name="Line 22"/>
            <p:cNvSpPr>
              <a:spLocks noChangeShapeType="1"/>
            </p:cNvSpPr>
            <p:nvPr/>
          </p:nvSpPr>
          <p:spPr bwMode="auto">
            <a:xfrm>
              <a:off x="1248" y="2304"/>
              <a:ext cx="480" cy="288"/>
            </a:xfrm>
            <a:prstGeom prst="line">
              <a:avLst/>
            </a:prstGeom>
            <a:noFill/>
            <a:ln w="38100">
              <a:solidFill>
                <a:srgbClr val="FFFF00"/>
              </a:solidFill>
              <a:round/>
              <a:headEnd/>
              <a:tailEnd type="triangle" w="med" len="med"/>
            </a:ln>
            <a:effectLst/>
          </p:spPr>
          <p:txBody>
            <a:bodyPr wrap="none"/>
            <a:lstStyle/>
            <a:p>
              <a:endParaRPr lang="es-ES"/>
            </a:p>
          </p:txBody>
        </p:sp>
        <p:sp>
          <p:nvSpPr>
            <p:cNvPr id="107543" name="Line 23"/>
            <p:cNvSpPr>
              <a:spLocks noChangeShapeType="1"/>
            </p:cNvSpPr>
            <p:nvPr/>
          </p:nvSpPr>
          <p:spPr bwMode="auto">
            <a:xfrm>
              <a:off x="1248" y="2640"/>
              <a:ext cx="480" cy="0"/>
            </a:xfrm>
            <a:prstGeom prst="line">
              <a:avLst/>
            </a:prstGeom>
            <a:noFill/>
            <a:ln w="38100">
              <a:solidFill>
                <a:srgbClr val="FFFF00"/>
              </a:solidFill>
              <a:round/>
              <a:headEnd/>
              <a:tailEnd type="triangle" w="med" len="med"/>
            </a:ln>
            <a:effectLst/>
          </p:spPr>
          <p:txBody>
            <a:bodyPr wrap="none"/>
            <a:lstStyle/>
            <a:p>
              <a:endParaRPr lang="es-ES"/>
            </a:p>
          </p:txBody>
        </p:sp>
        <p:sp>
          <p:nvSpPr>
            <p:cNvPr id="107544" name="Line 24"/>
            <p:cNvSpPr>
              <a:spLocks noChangeShapeType="1"/>
            </p:cNvSpPr>
            <p:nvPr/>
          </p:nvSpPr>
          <p:spPr bwMode="auto">
            <a:xfrm flipV="1">
              <a:off x="1248" y="2112"/>
              <a:ext cx="480" cy="528"/>
            </a:xfrm>
            <a:prstGeom prst="line">
              <a:avLst/>
            </a:prstGeom>
            <a:noFill/>
            <a:ln w="38100">
              <a:solidFill>
                <a:srgbClr val="FFFF00"/>
              </a:solidFill>
              <a:round/>
              <a:headEnd/>
              <a:tailEnd type="triangle" w="med" len="med"/>
            </a:ln>
            <a:effectLst/>
          </p:spPr>
          <p:txBody>
            <a:bodyPr wrap="none"/>
            <a:lstStyle/>
            <a:p>
              <a:endParaRPr lang="es-ES"/>
            </a:p>
          </p:txBody>
        </p:sp>
      </p:grpSp>
      <p:grpSp>
        <p:nvGrpSpPr>
          <p:cNvPr id="107545" name="Group 25"/>
          <p:cNvGrpSpPr>
            <a:grpSpLocks/>
          </p:cNvGrpSpPr>
          <p:nvPr/>
        </p:nvGrpSpPr>
        <p:grpSpPr bwMode="auto">
          <a:xfrm>
            <a:off x="4495800" y="2438400"/>
            <a:ext cx="3292475" cy="838200"/>
            <a:chOff x="2832" y="1536"/>
            <a:chExt cx="2074" cy="528"/>
          </a:xfrm>
        </p:grpSpPr>
        <p:sp>
          <p:nvSpPr>
            <p:cNvPr id="107546" name="Text Box 26"/>
            <p:cNvSpPr txBox="1">
              <a:spLocks noChangeArrowheads="1"/>
            </p:cNvSpPr>
            <p:nvPr/>
          </p:nvSpPr>
          <p:spPr bwMode="auto">
            <a:xfrm>
              <a:off x="3840" y="1536"/>
              <a:ext cx="1066" cy="236"/>
            </a:xfrm>
            <a:prstGeom prst="rect">
              <a:avLst/>
            </a:prstGeom>
            <a:noFill/>
            <a:ln w="38100">
              <a:solidFill>
                <a:srgbClr val="FFFF00"/>
              </a:solidFill>
              <a:miter lim="800000"/>
              <a:headEnd/>
              <a:tailEnd/>
            </a:ln>
            <a:effectLst/>
          </p:spPr>
          <p:txBody>
            <a:bodyPr>
              <a:spAutoFit/>
            </a:bodyPr>
            <a:lstStyle/>
            <a:p>
              <a:pPr algn="ctr"/>
              <a:r>
                <a:rPr lang="es-ES" sz="1600">
                  <a:solidFill>
                    <a:srgbClr val="FFFF00"/>
                  </a:solidFill>
                  <a:latin typeface="Arial" charset="0"/>
                </a:rPr>
                <a:t>BENEFICIOS</a:t>
              </a:r>
            </a:p>
          </p:txBody>
        </p:sp>
        <p:grpSp>
          <p:nvGrpSpPr>
            <p:cNvPr id="107547" name="Group 27"/>
            <p:cNvGrpSpPr>
              <a:grpSpLocks/>
            </p:cNvGrpSpPr>
            <p:nvPr/>
          </p:nvGrpSpPr>
          <p:grpSpPr bwMode="auto">
            <a:xfrm>
              <a:off x="2832" y="1632"/>
              <a:ext cx="960" cy="432"/>
              <a:chOff x="2832" y="1632"/>
              <a:chExt cx="960" cy="432"/>
            </a:xfrm>
          </p:grpSpPr>
          <p:sp>
            <p:nvSpPr>
              <p:cNvPr id="107548" name="Line 28"/>
              <p:cNvSpPr>
                <a:spLocks noChangeShapeType="1"/>
              </p:cNvSpPr>
              <p:nvPr/>
            </p:nvSpPr>
            <p:spPr bwMode="auto">
              <a:xfrm>
                <a:off x="2832" y="2064"/>
                <a:ext cx="528" cy="0"/>
              </a:xfrm>
              <a:prstGeom prst="line">
                <a:avLst/>
              </a:prstGeom>
              <a:noFill/>
              <a:ln w="31750">
                <a:solidFill>
                  <a:srgbClr val="FFFF00"/>
                </a:solidFill>
                <a:round/>
                <a:headEnd/>
                <a:tailEnd/>
              </a:ln>
              <a:effectLst/>
            </p:spPr>
            <p:txBody>
              <a:bodyPr wrap="none"/>
              <a:lstStyle/>
              <a:p>
                <a:endParaRPr lang="es-ES"/>
              </a:p>
            </p:txBody>
          </p:sp>
          <p:sp>
            <p:nvSpPr>
              <p:cNvPr id="107549" name="Line 29"/>
              <p:cNvSpPr>
                <a:spLocks noChangeShapeType="1"/>
              </p:cNvSpPr>
              <p:nvPr/>
            </p:nvSpPr>
            <p:spPr bwMode="auto">
              <a:xfrm flipV="1">
                <a:off x="3360" y="1632"/>
                <a:ext cx="0" cy="432"/>
              </a:xfrm>
              <a:prstGeom prst="line">
                <a:avLst/>
              </a:prstGeom>
              <a:noFill/>
              <a:ln w="31750">
                <a:solidFill>
                  <a:srgbClr val="FFFF00"/>
                </a:solidFill>
                <a:round/>
                <a:headEnd/>
                <a:tailEnd/>
              </a:ln>
              <a:effectLst/>
            </p:spPr>
            <p:txBody>
              <a:bodyPr wrap="none"/>
              <a:lstStyle/>
              <a:p>
                <a:endParaRPr lang="es-ES"/>
              </a:p>
            </p:txBody>
          </p:sp>
          <p:sp>
            <p:nvSpPr>
              <p:cNvPr id="107550" name="Line 30"/>
              <p:cNvSpPr>
                <a:spLocks noChangeShapeType="1"/>
              </p:cNvSpPr>
              <p:nvPr/>
            </p:nvSpPr>
            <p:spPr bwMode="auto">
              <a:xfrm>
                <a:off x="3360" y="1632"/>
                <a:ext cx="432" cy="0"/>
              </a:xfrm>
              <a:prstGeom prst="line">
                <a:avLst/>
              </a:prstGeom>
              <a:noFill/>
              <a:ln w="31750">
                <a:solidFill>
                  <a:srgbClr val="FFFF00"/>
                </a:solidFill>
                <a:round/>
                <a:headEnd/>
                <a:tailEnd type="triangle" w="med" len="med"/>
              </a:ln>
              <a:effectLst/>
            </p:spPr>
            <p:txBody>
              <a:bodyPr wrap="none"/>
              <a:lstStyle/>
              <a:p>
                <a:endParaRPr lang="es-ES"/>
              </a:p>
            </p:txBody>
          </p:sp>
        </p:grpSp>
      </p:grpSp>
      <p:grpSp>
        <p:nvGrpSpPr>
          <p:cNvPr id="107551" name="Group 31"/>
          <p:cNvGrpSpPr>
            <a:grpSpLocks/>
          </p:cNvGrpSpPr>
          <p:nvPr/>
        </p:nvGrpSpPr>
        <p:grpSpPr bwMode="auto">
          <a:xfrm>
            <a:off x="6248400" y="2514600"/>
            <a:ext cx="2743200" cy="1374775"/>
            <a:chOff x="3936" y="1584"/>
            <a:chExt cx="1728" cy="866"/>
          </a:xfrm>
        </p:grpSpPr>
        <p:sp>
          <p:nvSpPr>
            <p:cNvPr id="107552" name="Text Box 32"/>
            <p:cNvSpPr txBox="1">
              <a:spLocks noChangeArrowheads="1"/>
            </p:cNvSpPr>
            <p:nvPr/>
          </p:nvSpPr>
          <p:spPr bwMode="auto">
            <a:xfrm>
              <a:off x="3936" y="2064"/>
              <a:ext cx="864" cy="236"/>
            </a:xfrm>
            <a:prstGeom prst="rect">
              <a:avLst/>
            </a:prstGeom>
            <a:noFill/>
            <a:ln w="38100">
              <a:solidFill>
                <a:srgbClr val="FFFF00"/>
              </a:solidFill>
              <a:miter lim="800000"/>
              <a:headEnd/>
              <a:tailEnd/>
            </a:ln>
            <a:effectLst/>
          </p:spPr>
          <p:txBody>
            <a:bodyPr>
              <a:spAutoFit/>
            </a:bodyPr>
            <a:lstStyle/>
            <a:p>
              <a:pPr algn="ctr"/>
              <a:r>
                <a:rPr lang="es-ES" sz="1600">
                  <a:solidFill>
                    <a:srgbClr val="FFFF00"/>
                  </a:solidFill>
                  <a:latin typeface="Arial" charset="0"/>
                </a:rPr>
                <a:t>Dividendos</a:t>
              </a:r>
            </a:p>
          </p:txBody>
        </p:sp>
        <p:sp>
          <p:nvSpPr>
            <p:cNvPr id="107553" name="Text Box 33"/>
            <p:cNvSpPr txBox="1">
              <a:spLocks noChangeArrowheads="1"/>
            </p:cNvSpPr>
            <p:nvPr/>
          </p:nvSpPr>
          <p:spPr bwMode="auto">
            <a:xfrm>
              <a:off x="4896" y="2064"/>
              <a:ext cx="768" cy="386"/>
            </a:xfrm>
            <a:prstGeom prst="rect">
              <a:avLst/>
            </a:prstGeom>
            <a:noFill/>
            <a:ln w="31750">
              <a:solidFill>
                <a:srgbClr val="FFFF00"/>
              </a:solidFill>
              <a:miter lim="800000"/>
              <a:headEnd/>
              <a:tailEnd/>
            </a:ln>
            <a:effectLst/>
          </p:spPr>
          <p:txBody>
            <a:bodyPr>
              <a:spAutoFit/>
            </a:bodyPr>
            <a:lstStyle/>
            <a:p>
              <a:pPr algn="ctr"/>
              <a:r>
                <a:rPr lang="es-ES" sz="1600">
                  <a:solidFill>
                    <a:srgbClr val="FFFF00"/>
                  </a:solidFill>
                  <a:latin typeface="Arial" charset="0"/>
                </a:rPr>
                <a:t>Beneficios retenidos</a:t>
              </a:r>
            </a:p>
          </p:txBody>
        </p:sp>
        <p:grpSp>
          <p:nvGrpSpPr>
            <p:cNvPr id="107554" name="Group 34"/>
            <p:cNvGrpSpPr>
              <a:grpSpLocks/>
            </p:cNvGrpSpPr>
            <p:nvPr/>
          </p:nvGrpSpPr>
          <p:grpSpPr bwMode="auto">
            <a:xfrm>
              <a:off x="4368" y="1584"/>
              <a:ext cx="912" cy="432"/>
              <a:chOff x="4368" y="1584"/>
              <a:chExt cx="912" cy="432"/>
            </a:xfrm>
          </p:grpSpPr>
          <p:sp>
            <p:nvSpPr>
              <p:cNvPr id="107555" name="Line 35"/>
              <p:cNvSpPr>
                <a:spLocks noChangeShapeType="1"/>
              </p:cNvSpPr>
              <p:nvPr/>
            </p:nvSpPr>
            <p:spPr bwMode="auto">
              <a:xfrm>
                <a:off x="4944" y="1584"/>
                <a:ext cx="336" cy="0"/>
              </a:xfrm>
              <a:prstGeom prst="line">
                <a:avLst/>
              </a:prstGeom>
              <a:noFill/>
              <a:ln w="31750">
                <a:solidFill>
                  <a:srgbClr val="FFFF00"/>
                </a:solidFill>
                <a:round/>
                <a:headEnd/>
                <a:tailEnd/>
              </a:ln>
              <a:effectLst/>
            </p:spPr>
            <p:txBody>
              <a:bodyPr wrap="none"/>
              <a:lstStyle/>
              <a:p>
                <a:endParaRPr lang="es-ES"/>
              </a:p>
            </p:txBody>
          </p:sp>
          <p:sp>
            <p:nvSpPr>
              <p:cNvPr id="107556" name="Line 36"/>
              <p:cNvSpPr>
                <a:spLocks noChangeShapeType="1"/>
              </p:cNvSpPr>
              <p:nvPr/>
            </p:nvSpPr>
            <p:spPr bwMode="auto">
              <a:xfrm>
                <a:off x="5280" y="1584"/>
                <a:ext cx="0" cy="432"/>
              </a:xfrm>
              <a:prstGeom prst="line">
                <a:avLst/>
              </a:prstGeom>
              <a:noFill/>
              <a:ln w="31750">
                <a:solidFill>
                  <a:srgbClr val="FFFF00"/>
                </a:solidFill>
                <a:round/>
                <a:headEnd/>
                <a:tailEnd type="triangle" w="med" len="med"/>
              </a:ln>
              <a:effectLst/>
            </p:spPr>
            <p:txBody>
              <a:bodyPr wrap="none"/>
              <a:lstStyle/>
              <a:p>
                <a:endParaRPr lang="es-ES"/>
              </a:p>
            </p:txBody>
          </p:sp>
          <p:sp>
            <p:nvSpPr>
              <p:cNvPr id="107557" name="Line 37"/>
              <p:cNvSpPr>
                <a:spLocks noChangeShapeType="1"/>
              </p:cNvSpPr>
              <p:nvPr/>
            </p:nvSpPr>
            <p:spPr bwMode="auto">
              <a:xfrm>
                <a:off x="4944" y="1632"/>
                <a:ext cx="240" cy="0"/>
              </a:xfrm>
              <a:prstGeom prst="line">
                <a:avLst/>
              </a:prstGeom>
              <a:noFill/>
              <a:ln w="31750">
                <a:solidFill>
                  <a:srgbClr val="FFFF00"/>
                </a:solidFill>
                <a:round/>
                <a:headEnd/>
                <a:tailEnd/>
              </a:ln>
              <a:effectLst/>
            </p:spPr>
            <p:txBody>
              <a:bodyPr wrap="none"/>
              <a:lstStyle/>
              <a:p>
                <a:endParaRPr lang="es-ES"/>
              </a:p>
            </p:txBody>
          </p:sp>
          <p:sp>
            <p:nvSpPr>
              <p:cNvPr id="107558" name="Line 38"/>
              <p:cNvSpPr>
                <a:spLocks noChangeShapeType="1"/>
              </p:cNvSpPr>
              <p:nvPr/>
            </p:nvSpPr>
            <p:spPr bwMode="auto">
              <a:xfrm>
                <a:off x="5184" y="1632"/>
                <a:ext cx="0" cy="240"/>
              </a:xfrm>
              <a:prstGeom prst="line">
                <a:avLst/>
              </a:prstGeom>
              <a:noFill/>
              <a:ln w="31750">
                <a:solidFill>
                  <a:srgbClr val="FFFF00"/>
                </a:solidFill>
                <a:round/>
                <a:headEnd/>
                <a:tailEnd/>
              </a:ln>
              <a:effectLst/>
            </p:spPr>
            <p:txBody>
              <a:bodyPr wrap="none"/>
              <a:lstStyle/>
              <a:p>
                <a:endParaRPr lang="es-ES"/>
              </a:p>
            </p:txBody>
          </p:sp>
          <p:sp>
            <p:nvSpPr>
              <p:cNvPr id="107559" name="Line 39"/>
              <p:cNvSpPr>
                <a:spLocks noChangeShapeType="1"/>
              </p:cNvSpPr>
              <p:nvPr/>
            </p:nvSpPr>
            <p:spPr bwMode="auto">
              <a:xfrm flipH="1">
                <a:off x="4368" y="1872"/>
                <a:ext cx="816" cy="0"/>
              </a:xfrm>
              <a:prstGeom prst="line">
                <a:avLst/>
              </a:prstGeom>
              <a:noFill/>
              <a:ln w="31750">
                <a:solidFill>
                  <a:srgbClr val="FFFF00"/>
                </a:solidFill>
                <a:round/>
                <a:headEnd/>
                <a:tailEnd/>
              </a:ln>
              <a:effectLst/>
            </p:spPr>
            <p:txBody>
              <a:bodyPr wrap="none"/>
              <a:lstStyle/>
              <a:p>
                <a:endParaRPr lang="es-ES"/>
              </a:p>
            </p:txBody>
          </p:sp>
          <p:sp>
            <p:nvSpPr>
              <p:cNvPr id="107560" name="Line 40"/>
              <p:cNvSpPr>
                <a:spLocks noChangeShapeType="1"/>
              </p:cNvSpPr>
              <p:nvPr/>
            </p:nvSpPr>
            <p:spPr bwMode="auto">
              <a:xfrm>
                <a:off x="4368" y="1872"/>
                <a:ext cx="0" cy="144"/>
              </a:xfrm>
              <a:prstGeom prst="line">
                <a:avLst/>
              </a:prstGeom>
              <a:noFill/>
              <a:ln w="31750">
                <a:solidFill>
                  <a:srgbClr val="FFFF00"/>
                </a:solidFill>
                <a:round/>
                <a:headEnd/>
                <a:tailEnd type="triangle" w="med" len="med"/>
              </a:ln>
              <a:effectLst/>
            </p:spPr>
            <p:txBody>
              <a:bodyPr wrap="none"/>
              <a:lstStyle/>
              <a:p>
                <a:endParaRPr lang="es-ES"/>
              </a:p>
            </p:txBody>
          </p:sp>
        </p:grpSp>
      </p:grpSp>
      <p:grpSp>
        <p:nvGrpSpPr>
          <p:cNvPr id="107561" name="Group 41"/>
          <p:cNvGrpSpPr>
            <a:grpSpLocks/>
          </p:cNvGrpSpPr>
          <p:nvPr/>
        </p:nvGrpSpPr>
        <p:grpSpPr bwMode="auto">
          <a:xfrm>
            <a:off x="4495800" y="3657600"/>
            <a:ext cx="3429000" cy="1320800"/>
            <a:chOff x="2832" y="2304"/>
            <a:chExt cx="2160" cy="832"/>
          </a:xfrm>
        </p:grpSpPr>
        <p:sp>
          <p:nvSpPr>
            <p:cNvPr id="107562" name="Text Box 42"/>
            <p:cNvSpPr txBox="1">
              <a:spLocks noChangeArrowheads="1"/>
            </p:cNvSpPr>
            <p:nvPr/>
          </p:nvSpPr>
          <p:spPr bwMode="auto">
            <a:xfrm>
              <a:off x="3168" y="2592"/>
              <a:ext cx="1824" cy="544"/>
            </a:xfrm>
            <a:prstGeom prst="rect">
              <a:avLst/>
            </a:prstGeom>
            <a:noFill/>
            <a:ln w="38100">
              <a:solidFill>
                <a:srgbClr val="FFFF00"/>
              </a:solidFill>
              <a:miter lim="800000"/>
              <a:headEnd/>
              <a:tailEnd/>
            </a:ln>
            <a:effectLst/>
          </p:spPr>
          <p:txBody>
            <a:bodyPr>
              <a:spAutoFit/>
            </a:bodyPr>
            <a:lstStyle/>
            <a:p>
              <a:pPr algn="ctr"/>
              <a:r>
                <a:rPr lang="es-ES" sz="1600">
                  <a:solidFill>
                    <a:srgbClr val="FFFF00"/>
                  </a:solidFill>
                  <a:latin typeface="Arial" charset="0"/>
                </a:rPr>
                <a:t>Evaluación de la empresa para los mercados e intermediarios financieros</a:t>
              </a:r>
            </a:p>
          </p:txBody>
        </p:sp>
        <p:sp>
          <p:nvSpPr>
            <p:cNvPr id="107563" name="Line 43"/>
            <p:cNvSpPr>
              <a:spLocks noChangeShapeType="1"/>
            </p:cNvSpPr>
            <p:nvPr/>
          </p:nvSpPr>
          <p:spPr bwMode="auto">
            <a:xfrm>
              <a:off x="4368" y="2304"/>
              <a:ext cx="0" cy="240"/>
            </a:xfrm>
            <a:prstGeom prst="line">
              <a:avLst/>
            </a:prstGeom>
            <a:noFill/>
            <a:ln w="31750">
              <a:solidFill>
                <a:srgbClr val="FFFF00"/>
              </a:solidFill>
              <a:round/>
              <a:headEnd/>
              <a:tailEnd type="triangle" w="med" len="med"/>
            </a:ln>
            <a:effectLst/>
          </p:spPr>
          <p:txBody>
            <a:bodyPr wrap="none"/>
            <a:lstStyle/>
            <a:p>
              <a:endParaRPr lang="es-ES"/>
            </a:p>
          </p:txBody>
        </p:sp>
        <p:grpSp>
          <p:nvGrpSpPr>
            <p:cNvPr id="107564" name="Group 44"/>
            <p:cNvGrpSpPr>
              <a:grpSpLocks/>
            </p:cNvGrpSpPr>
            <p:nvPr/>
          </p:nvGrpSpPr>
          <p:grpSpPr bwMode="auto">
            <a:xfrm>
              <a:off x="2832" y="2592"/>
              <a:ext cx="288" cy="288"/>
              <a:chOff x="2832" y="2592"/>
              <a:chExt cx="288" cy="288"/>
            </a:xfrm>
          </p:grpSpPr>
          <p:sp>
            <p:nvSpPr>
              <p:cNvPr id="107565" name="Line 45"/>
              <p:cNvSpPr>
                <a:spLocks noChangeShapeType="1"/>
              </p:cNvSpPr>
              <p:nvPr/>
            </p:nvSpPr>
            <p:spPr bwMode="auto">
              <a:xfrm>
                <a:off x="2832" y="2592"/>
                <a:ext cx="144" cy="0"/>
              </a:xfrm>
              <a:prstGeom prst="line">
                <a:avLst/>
              </a:prstGeom>
              <a:noFill/>
              <a:ln w="31750">
                <a:solidFill>
                  <a:srgbClr val="FFFF00"/>
                </a:solidFill>
                <a:round/>
                <a:headEnd/>
                <a:tailEnd/>
              </a:ln>
              <a:effectLst/>
            </p:spPr>
            <p:txBody>
              <a:bodyPr wrap="none"/>
              <a:lstStyle/>
              <a:p>
                <a:endParaRPr lang="es-ES"/>
              </a:p>
            </p:txBody>
          </p:sp>
          <p:sp>
            <p:nvSpPr>
              <p:cNvPr id="107566" name="Line 46"/>
              <p:cNvSpPr>
                <a:spLocks noChangeShapeType="1"/>
              </p:cNvSpPr>
              <p:nvPr/>
            </p:nvSpPr>
            <p:spPr bwMode="auto">
              <a:xfrm>
                <a:off x="2976" y="2592"/>
                <a:ext cx="0" cy="288"/>
              </a:xfrm>
              <a:prstGeom prst="line">
                <a:avLst/>
              </a:prstGeom>
              <a:noFill/>
              <a:ln w="31750">
                <a:solidFill>
                  <a:srgbClr val="FFFF00"/>
                </a:solidFill>
                <a:round/>
                <a:headEnd/>
                <a:tailEnd/>
              </a:ln>
              <a:effectLst/>
            </p:spPr>
            <p:txBody>
              <a:bodyPr wrap="none"/>
              <a:lstStyle/>
              <a:p>
                <a:endParaRPr lang="es-ES"/>
              </a:p>
            </p:txBody>
          </p:sp>
          <p:sp>
            <p:nvSpPr>
              <p:cNvPr id="107567" name="Line 47"/>
              <p:cNvSpPr>
                <a:spLocks noChangeShapeType="1"/>
              </p:cNvSpPr>
              <p:nvPr/>
            </p:nvSpPr>
            <p:spPr bwMode="auto">
              <a:xfrm>
                <a:off x="2976" y="2880"/>
                <a:ext cx="144" cy="0"/>
              </a:xfrm>
              <a:prstGeom prst="line">
                <a:avLst/>
              </a:prstGeom>
              <a:noFill/>
              <a:ln w="31750">
                <a:solidFill>
                  <a:srgbClr val="FFFF00"/>
                </a:solidFill>
                <a:round/>
                <a:headEnd/>
                <a:tailEnd type="triangle" w="med" len="med"/>
              </a:ln>
              <a:effectLst/>
            </p:spPr>
            <p:txBody>
              <a:bodyPr wrap="none"/>
              <a:lstStyle/>
              <a:p>
                <a:endParaRPr lang="es-ES"/>
              </a:p>
            </p:txBody>
          </p:sp>
        </p:grpSp>
      </p:grpSp>
      <p:grpSp>
        <p:nvGrpSpPr>
          <p:cNvPr id="107568" name="Group 48"/>
          <p:cNvGrpSpPr>
            <a:grpSpLocks/>
          </p:cNvGrpSpPr>
          <p:nvPr/>
        </p:nvGrpSpPr>
        <p:grpSpPr bwMode="auto">
          <a:xfrm>
            <a:off x="6705600" y="4572000"/>
            <a:ext cx="1524000" cy="1228725"/>
            <a:chOff x="4224" y="2880"/>
            <a:chExt cx="960" cy="774"/>
          </a:xfrm>
        </p:grpSpPr>
        <p:sp>
          <p:nvSpPr>
            <p:cNvPr id="107569" name="Text Box 49"/>
            <p:cNvSpPr txBox="1">
              <a:spLocks noChangeArrowheads="1"/>
            </p:cNvSpPr>
            <p:nvPr/>
          </p:nvSpPr>
          <p:spPr bwMode="auto">
            <a:xfrm>
              <a:off x="4224" y="3264"/>
              <a:ext cx="768" cy="390"/>
            </a:xfrm>
            <a:prstGeom prst="rect">
              <a:avLst/>
            </a:prstGeom>
            <a:noFill/>
            <a:ln w="38100">
              <a:solidFill>
                <a:srgbClr val="FFFF00"/>
              </a:solidFill>
              <a:miter lim="800000"/>
              <a:headEnd/>
              <a:tailEnd/>
            </a:ln>
            <a:effectLst/>
          </p:spPr>
          <p:txBody>
            <a:bodyPr>
              <a:spAutoFit/>
            </a:bodyPr>
            <a:lstStyle/>
            <a:p>
              <a:pPr algn="ctr"/>
              <a:r>
                <a:rPr lang="es-ES" sz="1600">
                  <a:solidFill>
                    <a:srgbClr val="FFFF00"/>
                  </a:solidFill>
                  <a:latin typeface="Arial" charset="0"/>
                </a:rPr>
                <a:t>Fondos Externos</a:t>
              </a:r>
            </a:p>
          </p:txBody>
        </p:sp>
        <p:grpSp>
          <p:nvGrpSpPr>
            <p:cNvPr id="107570" name="Group 50"/>
            <p:cNvGrpSpPr>
              <a:grpSpLocks/>
            </p:cNvGrpSpPr>
            <p:nvPr/>
          </p:nvGrpSpPr>
          <p:grpSpPr bwMode="auto">
            <a:xfrm>
              <a:off x="4992" y="2880"/>
              <a:ext cx="192" cy="576"/>
              <a:chOff x="4992" y="2880"/>
              <a:chExt cx="192" cy="576"/>
            </a:xfrm>
          </p:grpSpPr>
          <p:sp>
            <p:nvSpPr>
              <p:cNvPr id="107571" name="Line 51"/>
              <p:cNvSpPr>
                <a:spLocks noChangeShapeType="1"/>
              </p:cNvSpPr>
              <p:nvPr/>
            </p:nvSpPr>
            <p:spPr bwMode="auto">
              <a:xfrm>
                <a:off x="4992" y="2880"/>
                <a:ext cx="192" cy="0"/>
              </a:xfrm>
              <a:prstGeom prst="line">
                <a:avLst/>
              </a:prstGeom>
              <a:noFill/>
              <a:ln w="31750">
                <a:solidFill>
                  <a:srgbClr val="FFFF00"/>
                </a:solidFill>
                <a:round/>
                <a:headEnd/>
                <a:tailEnd/>
              </a:ln>
              <a:effectLst/>
            </p:spPr>
            <p:txBody>
              <a:bodyPr wrap="none"/>
              <a:lstStyle/>
              <a:p>
                <a:endParaRPr lang="es-ES"/>
              </a:p>
            </p:txBody>
          </p:sp>
          <p:sp>
            <p:nvSpPr>
              <p:cNvPr id="107572" name="Line 52"/>
              <p:cNvSpPr>
                <a:spLocks noChangeShapeType="1"/>
              </p:cNvSpPr>
              <p:nvPr/>
            </p:nvSpPr>
            <p:spPr bwMode="auto">
              <a:xfrm flipH="1">
                <a:off x="5184" y="2880"/>
                <a:ext cx="0" cy="576"/>
              </a:xfrm>
              <a:prstGeom prst="line">
                <a:avLst/>
              </a:prstGeom>
              <a:noFill/>
              <a:ln w="31750">
                <a:solidFill>
                  <a:srgbClr val="FFFF00"/>
                </a:solidFill>
                <a:round/>
                <a:headEnd/>
                <a:tailEnd/>
              </a:ln>
              <a:effectLst/>
            </p:spPr>
            <p:txBody>
              <a:bodyPr wrap="none"/>
              <a:lstStyle/>
              <a:p>
                <a:endParaRPr lang="es-ES"/>
              </a:p>
            </p:txBody>
          </p:sp>
          <p:sp>
            <p:nvSpPr>
              <p:cNvPr id="107573" name="Line 53"/>
              <p:cNvSpPr>
                <a:spLocks noChangeShapeType="1"/>
              </p:cNvSpPr>
              <p:nvPr/>
            </p:nvSpPr>
            <p:spPr bwMode="auto">
              <a:xfrm flipH="1">
                <a:off x="4992" y="3456"/>
                <a:ext cx="192" cy="0"/>
              </a:xfrm>
              <a:prstGeom prst="line">
                <a:avLst/>
              </a:prstGeom>
              <a:noFill/>
              <a:ln w="31750">
                <a:solidFill>
                  <a:srgbClr val="FFFF00"/>
                </a:solidFill>
                <a:round/>
                <a:headEnd/>
                <a:tailEnd type="triangle" w="med" len="med"/>
              </a:ln>
              <a:effectLst/>
            </p:spPr>
            <p:txBody>
              <a:bodyPr wrap="none"/>
              <a:lstStyle/>
              <a:p>
                <a:endParaRPr lang="es-ES"/>
              </a:p>
            </p:txBody>
          </p:sp>
        </p:grpSp>
      </p:grpSp>
      <p:grpSp>
        <p:nvGrpSpPr>
          <p:cNvPr id="107574" name="Group 54"/>
          <p:cNvGrpSpPr>
            <a:grpSpLocks/>
          </p:cNvGrpSpPr>
          <p:nvPr/>
        </p:nvGrpSpPr>
        <p:grpSpPr bwMode="auto">
          <a:xfrm>
            <a:off x="3733800" y="3886200"/>
            <a:ext cx="4648200" cy="2616200"/>
            <a:chOff x="2352" y="2448"/>
            <a:chExt cx="2928" cy="1648"/>
          </a:xfrm>
        </p:grpSpPr>
        <p:sp>
          <p:nvSpPr>
            <p:cNvPr id="107575" name="Text Box 55"/>
            <p:cNvSpPr txBox="1">
              <a:spLocks noChangeArrowheads="1"/>
            </p:cNvSpPr>
            <p:nvPr/>
          </p:nvSpPr>
          <p:spPr bwMode="auto">
            <a:xfrm>
              <a:off x="2352" y="3552"/>
              <a:ext cx="1440" cy="544"/>
            </a:xfrm>
            <a:prstGeom prst="rect">
              <a:avLst/>
            </a:prstGeom>
            <a:noFill/>
            <a:ln w="38100">
              <a:solidFill>
                <a:srgbClr val="FFFF00"/>
              </a:solidFill>
              <a:miter lim="800000"/>
              <a:headEnd/>
              <a:tailEnd/>
            </a:ln>
            <a:effectLst/>
          </p:spPr>
          <p:txBody>
            <a:bodyPr>
              <a:spAutoFit/>
            </a:bodyPr>
            <a:lstStyle/>
            <a:p>
              <a:pPr algn="ctr"/>
              <a:r>
                <a:rPr lang="es-ES" sz="1600">
                  <a:solidFill>
                    <a:srgbClr val="FFFF00"/>
                  </a:solidFill>
                  <a:latin typeface="Arial" charset="0"/>
                </a:rPr>
                <a:t>FONDOS DISPONIBLES PARA LA INVERSIÓN</a:t>
              </a:r>
            </a:p>
          </p:txBody>
        </p:sp>
        <p:grpSp>
          <p:nvGrpSpPr>
            <p:cNvPr id="107576" name="Group 56"/>
            <p:cNvGrpSpPr>
              <a:grpSpLocks/>
            </p:cNvGrpSpPr>
            <p:nvPr/>
          </p:nvGrpSpPr>
          <p:grpSpPr bwMode="auto">
            <a:xfrm>
              <a:off x="3792" y="2448"/>
              <a:ext cx="1488" cy="1488"/>
              <a:chOff x="3792" y="2448"/>
              <a:chExt cx="1488" cy="1488"/>
            </a:xfrm>
          </p:grpSpPr>
          <p:sp>
            <p:nvSpPr>
              <p:cNvPr id="107577" name="Line 57"/>
              <p:cNvSpPr>
                <a:spLocks noChangeShapeType="1"/>
              </p:cNvSpPr>
              <p:nvPr/>
            </p:nvSpPr>
            <p:spPr bwMode="auto">
              <a:xfrm>
                <a:off x="5280" y="2448"/>
                <a:ext cx="0" cy="1488"/>
              </a:xfrm>
              <a:prstGeom prst="line">
                <a:avLst/>
              </a:prstGeom>
              <a:noFill/>
              <a:ln w="31750">
                <a:solidFill>
                  <a:srgbClr val="FFFF00"/>
                </a:solidFill>
                <a:round/>
                <a:headEnd/>
                <a:tailEnd/>
              </a:ln>
              <a:effectLst/>
            </p:spPr>
            <p:txBody>
              <a:bodyPr wrap="none"/>
              <a:lstStyle/>
              <a:p>
                <a:endParaRPr lang="es-ES"/>
              </a:p>
            </p:txBody>
          </p:sp>
          <p:sp>
            <p:nvSpPr>
              <p:cNvPr id="107578" name="Line 58"/>
              <p:cNvSpPr>
                <a:spLocks noChangeShapeType="1"/>
              </p:cNvSpPr>
              <p:nvPr/>
            </p:nvSpPr>
            <p:spPr bwMode="auto">
              <a:xfrm flipH="1">
                <a:off x="3792" y="3936"/>
                <a:ext cx="1488" cy="0"/>
              </a:xfrm>
              <a:prstGeom prst="line">
                <a:avLst/>
              </a:prstGeom>
              <a:noFill/>
              <a:ln w="31750">
                <a:solidFill>
                  <a:srgbClr val="FFFF00"/>
                </a:solidFill>
                <a:round/>
                <a:headEnd/>
                <a:tailEnd type="triangle" w="med" len="med"/>
              </a:ln>
              <a:effectLst/>
            </p:spPr>
            <p:txBody>
              <a:bodyPr wrap="none"/>
              <a:lstStyle/>
              <a:p>
                <a:endParaRPr lang="es-ES"/>
              </a:p>
            </p:txBody>
          </p:sp>
        </p:grpSp>
        <p:grpSp>
          <p:nvGrpSpPr>
            <p:cNvPr id="107579" name="Group 59"/>
            <p:cNvGrpSpPr>
              <a:grpSpLocks/>
            </p:cNvGrpSpPr>
            <p:nvPr/>
          </p:nvGrpSpPr>
          <p:grpSpPr bwMode="auto">
            <a:xfrm>
              <a:off x="3792" y="3456"/>
              <a:ext cx="432" cy="288"/>
              <a:chOff x="3792" y="3456"/>
              <a:chExt cx="432" cy="288"/>
            </a:xfrm>
          </p:grpSpPr>
          <p:sp>
            <p:nvSpPr>
              <p:cNvPr id="107580" name="Line 60"/>
              <p:cNvSpPr>
                <a:spLocks noChangeShapeType="1"/>
              </p:cNvSpPr>
              <p:nvPr/>
            </p:nvSpPr>
            <p:spPr bwMode="auto">
              <a:xfrm flipH="1">
                <a:off x="4032" y="3456"/>
                <a:ext cx="192" cy="0"/>
              </a:xfrm>
              <a:prstGeom prst="line">
                <a:avLst/>
              </a:prstGeom>
              <a:noFill/>
              <a:ln w="31750">
                <a:solidFill>
                  <a:srgbClr val="FFFF00"/>
                </a:solidFill>
                <a:round/>
                <a:headEnd/>
                <a:tailEnd/>
              </a:ln>
              <a:effectLst/>
            </p:spPr>
            <p:txBody>
              <a:bodyPr wrap="none"/>
              <a:lstStyle/>
              <a:p>
                <a:endParaRPr lang="es-ES"/>
              </a:p>
            </p:txBody>
          </p:sp>
          <p:sp>
            <p:nvSpPr>
              <p:cNvPr id="107581" name="Line 61"/>
              <p:cNvSpPr>
                <a:spLocks noChangeShapeType="1"/>
              </p:cNvSpPr>
              <p:nvPr/>
            </p:nvSpPr>
            <p:spPr bwMode="auto">
              <a:xfrm>
                <a:off x="4032" y="3456"/>
                <a:ext cx="0" cy="288"/>
              </a:xfrm>
              <a:prstGeom prst="line">
                <a:avLst/>
              </a:prstGeom>
              <a:noFill/>
              <a:ln w="31750">
                <a:solidFill>
                  <a:srgbClr val="FFFF00"/>
                </a:solidFill>
                <a:round/>
                <a:headEnd/>
                <a:tailEnd/>
              </a:ln>
              <a:effectLst/>
            </p:spPr>
            <p:txBody>
              <a:bodyPr wrap="none"/>
              <a:lstStyle/>
              <a:p>
                <a:endParaRPr lang="es-ES"/>
              </a:p>
            </p:txBody>
          </p:sp>
          <p:sp>
            <p:nvSpPr>
              <p:cNvPr id="107582" name="Line 62"/>
              <p:cNvSpPr>
                <a:spLocks noChangeShapeType="1"/>
              </p:cNvSpPr>
              <p:nvPr/>
            </p:nvSpPr>
            <p:spPr bwMode="auto">
              <a:xfrm flipH="1">
                <a:off x="3792" y="3744"/>
                <a:ext cx="240" cy="0"/>
              </a:xfrm>
              <a:prstGeom prst="line">
                <a:avLst/>
              </a:prstGeom>
              <a:noFill/>
              <a:ln w="31750">
                <a:solidFill>
                  <a:srgbClr val="FFFF00"/>
                </a:solidFill>
                <a:round/>
                <a:headEnd/>
                <a:tailEnd type="triangle" w="med" len="med"/>
              </a:ln>
              <a:effectLst/>
            </p:spPr>
            <p:txBody>
              <a:bodyPr wrap="none"/>
              <a:lstStyle/>
              <a:p>
                <a:endParaRPr lang="es-ES"/>
              </a:p>
            </p:txBody>
          </p:sp>
        </p:grpSp>
      </p:grpSp>
      <p:grpSp>
        <p:nvGrpSpPr>
          <p:cNvPr id="107583" name="Group 63"/>
          <p:cNvGrpSpPr>
            <a:grpSpLocks/>
          </p:cNvGrpSpPr>
          <p:nvPr/>
        </p:nvGrpSpPr>
        <p:grpSpPr bwMode="auto">
          <a:xfrm>
            <a:off x="1828800" y="4953000"/>
            <a:ext cx="1905000" cy="1517650"/>
            <a:chOff x="1152" y="3120"/>
            <a:chExt cx="1200" cy="956"/>
          </a:xfrm>
        </p:grpSpPr>
        <p:sp>
          <p:nvSpPr>
            <p:cNvPr id="107584" name="Text Box 64"/>
            <p:cNvSpPr txBox="1">
              <a:spLocks noChangeArrowheads="1"/>
            </p:cNvSpPr>
            <p:nvPr/>
          </p:nvSpPr>
          <p:spPr bwMode="auto">
            <a:xfrm>
              <a:off x="1152" y="3120"/>
              <a:ext cx="720" cy="236"/>
            </a:xfrm>
            <a:prstGeom prst="rect">
              <a:avLst/>
            </a:prstGeom>
            <a:noFill/>
            <a:ln w="38100">
              <a:solidFill>
                <a:srgbClr val="FFFF00"/>
              </a:solidFill>
              <a:miter lim="800000"/>
              <a:headEnd/>
              <a:tailEnd/>
            </a:ln>
            <a:effectLst/>
          </p:spPr>
          <p:txBody>
            <a:bodyPr>
              <a:spAutoFit/>
            </a:bodyPr>
            <a:lstStyle/>
            <a:p>
              <a:pPr algn="ctr"/>
              <a:r>
                <a:rPr lang="es-ES" sz="1600">
                  <a:solidFill>
                    <a:srgbClr val="FFFF00"/>
                  </a:solidFill>
                  <a:latin typeface="Arial" charset="0"/>
                </a:rPr>
                <a:t>Personal</a:t>
              </a:r>
            </a:p>
          </p:txBody>
        </p:sp>
        <p:sp>
          <p:nvSpPr>
            <p:cNvPr id="107585" name="Text Box 65"/>
            <p:cNvSpPr txBox="1">
              <a:spLocks noChangeArrowheads="1"/>
            </p:cNvSpPr>
            <p:nvPr/>
          </p:nvSpPr>
          <p:spPr bwMode="auto">
            <a:xfrm>
              <a:off x="1152" y="3364"/>
              <a:ext cx="720" cy="236"/>
            </a:xfrm>
            <a:prstGeom prst="rect">
              <a:avLst/>
            </a:prstGeom>
            <a:noFill/>
            <a:ln w="38100">
              <a:solidFill>
                <a:srgbClr val="FFFF00"/>
              </a:solidFill>
              <a:miter lim="800000"/>
              <a:headEnd/>
              <a:tailEnd/>
            </a:ln>
            <a:effectLst/>
          </p:spPr>
          <p:txBody>
            <a:bodyPr>
              <a:spAutoFit/>
            </a:bodyPr>
            <a:lstStyle/>
            <a:p>
              <a:pPr algn="ctr"/>
              <a:r>
                <a:rPr lang="es-ES" sz="1600">
                  <a:solidFill>
                    <a:srgbClr val="FFFF00"/>
                  </a:solidFill>
                  <a:latin typeface="Arial" charset="0"/>
                </a:rPr>
                <a:t>Marketing</a:t>
              </a:r>
            </a:p>
          </p:txBody>
        </p:sp>
        <p:sp>
          <p:nvSpPr>
            <p:cNvPr id="107586" name="Text Box 66"/>
            <p:cNvSpPr txBox="1">
              <a:spLocks noChangeArrowheads="1"/>
            </p:cNvSpPr>
            <p:nvPr/>
          </p:nvSpPr>
          <p:spPr bwMode="auto">
            <a:xfrm>
              <a:off x="1152" y="3604"/>
              <a:ext cx="720" cy="236"/>
            </a:xfrm>
            <a:prstGeom prst="rect">
              <a:avLst/>
            </a:prstGeom>
            <a:noFill/>
            <a:ln w="38100">
              <a:solidFill>
                <a:srgbClr val="FFFF00"/>
              </a:solidFill>
              <a:miter lim="800000"/>
              <a:headEnd/>
              <a:tailEnd/>
            </a:ln>
            <a:effectLst/>
          </p:spPr>
          <p:txBody>
            <a:bodyPr>
              <a:spAutoFit/>
            </a:bodyPr>
            <a:lstStyle/>
            <a:p>
              <a:pPr algn="ctr"/>
              <a:r>
                <a:rPr lang="es-ES" sz="1600">
                  <a:solidFill>
                    <a:srgbClr val="FFFF00"/>
                  </a:solidFill>
                  <a:latin typeface="Arial" charset="0"/>
                </a:rPr>
                <a:t>I+D</a:t>
              </a:r>
            </a:p>
          </p:txBody>
        </p:sp>
        <p:sp>
          <p:nvSpPr>
            <p:cNvPr id="107587" name="Text Box 67"/>
            <p:cNvSpPr txBox="1">
              <a:spLocks noChangeArrowheads="1"/>
            </p:cNvSpPr>
            <p:nvPr/>
          </p:nvSpPr>
          <p:spPr bwMode="auto">
            <a:xfrm>
              <a:off x="1152" y="3840"/>
              <a:ext cx="720" cy="236"/>
            </a:xfrm>
            <a:prstGeom prst="rect">
              <a:avLst/>
            </a:prstGeom>
            <a:noFill/>
            <a:ln w="38100">
              <a:solidFill>
                <a:srgbClr val="FFFF00"/>
              </a:solidFill>
              <a:miter lim="800000"/>
              <a:headEnd/>
              <a:tailEnd/>
            </a:ln>
            <a:effectLst/>
          </p:spPr>
          <p:txBody>
            <a:bodyPr>
              <a:spAutoFit/>
            </a:bodyPr>
            <a:lstStyle/>
            <a:p>
              <a:pPr algn="ctr"/>
              <a:r>
                <a:rPr lang="es-ES" sz="1600">
                  <a:solidFill>
                    <a:srgbClr val="FFFF00"/>
                  </a:solidFill>
                  <a:latin typeface="Arial" charset="0"/>
                </a:rPr>
                <a:t>Equipo</a:t>
              </a:r>
            </a:p>
          </p:txBody>
        </p:sp>
        <p:grpSp>
          <p:nvGrpSpPr>
            <p:cNvPr id="107588" name="Group 68"/>
            <p:cNvGrpSpPr>
              <a:grpSpLocks/>
            </p:cNvGrpSpPr>
            <p:nvPr/>
          </p:nvGrpSpPr>
          <p:grpSpPr bwMode="auto">
            <a:xfrm>
              <a:off x="1920" y="3216"/>
              <a:ext cx="432" cy="768"/>
              <a:chOff x="1920" y="3216"/>
              <a:chExt cx="432" cy="768"/>
            </a:xfrm>
          </p:grpSpPr>
          <p:sp>
            <p:nvSpPr>
              <p:cNvPr id="107589" name="Line 69"/>
              <p:cNvSpPr>
                <a:spLocks noChangeShapeType="1"/>
              </p:cNvSpPr>
              <p:nvPr/>
            </p:nvSpPr>
            <p:spPr bwMode="auto">
              <a:xfrm flipH="1">
                <a:off x="2112" y="3840"/>
                <a:ext cx="240" cy="0"/>
              </a:xfrm>
              <a:prstGeom prst="line">
                <a:avLst/>
              </a:prstGeom>
              <a:noFill/>
              <a:ln w="31750">
                <a:solidFill>
                  <a:srgbClr val="FFFF00"/>
                </a:solidFill>
                <a:round/>
                <a:headEnd/>
                <a:tailEnd/>
              </a:ln>
              <a:effectLst/>
            </p:spPr>
            <p:txBody>
              <a:bodyPr wrap="none"/>
              <a:lstStyle/>
              <a:p>
                <a:endParaRPr lang="es-ES"/>
              </a:p>
            </p:txBody>
          </p:sp>
          <p:sp>
            <p:nvSpPr>
              <p:cNvPr id="107590" name="Line 70"/>
              <p:cNvSpPr>
                <a:spLocks noChangeShapeType="1"/>
              </p:cNvSpPr>
              <p:nvPr/>
            </p:nvSpPr>
            <p:spPr bwMode="auto">
              <a:xfrm flipV="1">
                <a:off x="2112" y="3216"/>
                <a:ext cx="0" cy="768"/>
              </a:xfrm>
              <a:prstGeom prst="line">
                <a:avLst/>
              </a:prstGeom>
              <a:noFill/>
              <a:ln w="31750">
                <a:solidFill>
                  <a:srgbClr val="FFFF00"/>
                </a:solidFill>
                <a:round/>
                <a:headEnd/>
                <a:tailEnd/>
              </a:ln>
              <a:effectLst/>
            </p:spPr>
            <p:txBody>
              <a:bodyPr wrap="none"/>
              <a:lstStyle/>
              <a:p>
                <a:endParaRPr lang="es-ES"/>
              </a:p>
            </p:txBody>
          </p:sp>
          <p:sp>
            <p:nvSpPr>
              <p:cNvPr id="107591" name="Line 71"/>
              <p:cNvSpPr>
                <a:spLocks noChangeShapeType="1"/>
              </p:cNvSpPr>
              <p:nvPr/>
            </p:nvSpPr>
            <p:spPr bwMode="auto">
              <a:xfrm flipH="1">
                <a:off x="1920" y="3216"/>
                <a:ext cx="192" cy="0"/>
              </a:xfrm>
              <a:prstGeom prst="line">
                <a:avLst/>
              </a:prstGeom>
              <a:noFill/>
              <a:ln w="31750">
                <a:solidFill>
                  <a:srgbClr val="FFFF00"/>
                </a:solidFill>
                <a:round/>
                <a:headEnd/>
                <a:tailEnd type="triangle" w="med" len="med"/>
              </a:ln>
              <a:effectLst/>
            </p:spPr>
            <p:txBody>
              <a:bodyPr wrap="none"/>
              <a:lstStyle/>
              <a:p>
                <a:endParaRPr lang="es-ES"/>
              </a:p>
            </p:txBody>
          </p:sp>
          <p:sp>
            <p:nvSpPr>
              <p:cNvPr id="107592" name="Line 72"/>
              <p:cNvSpPr>
                <a:spLocks noChangeShapeType="1"/>
              </p:cNvSpPr>
              <p:nvPr/>
            </p:nvSpPr>
            <p:spPr bwMode="auto">
              <a:xfrm flipH="1">
                <a:off x="1920" y="3456"/>
                <a:ext cx="192" cy="0"/>
              </a:xfrm>
              <a:prstGeom prst="line">
                <a:avLst/>
              </a:prstGeom>
              <a:noFill/>
              <a:ln w="31750">
                <a:solidFill>
                  <a:srgbClr val="FFFF00"/>
                </a:solidFill>
                <a:round/>
                <a:headEnd/>
                <a:tailEnd type="triangle" w="med" len="med"/>
              </a:ln>
              <a:effectLst/>
            </p:spPr>
            <p:txBody>
              <a:bodyPr wrap="none"/>
              <a:lstStyle/>
              <a:p>
                <a:endParaRPr lang="es-ES"/>
              </a:p>
            </p:txBody>
          </p:sp>
          <p:sp>
            <p:nvSpPr>
              <p:cNvPr id="107593" name="Line 73"/>
              <p:cNvSpPr>
                <a:spLocks noChangeShapeType="1"/>
              </p:cNvSpPr>
              <p:nvPr/>
            </p:nvSpPr>
            <p:spPr bwMode="auto">
              <a:xfrm flipH="1">
                <a:off x="1920" y="3696"/>
                <a:ext cx="192" cy="0"/>
              </a:xfrm>
              <a:prstGeom prst="line">
                <a:avLst/>
              </a:prstGeom>
              <a:noFill/>
              <a:ln w="31750">
                <a:solidFill>
                  <a:srgbClr val="FFFF00"/>
                </a:solidFill>
                <a:round/>
                <a:headEnd/>
                <a:tailEnd type="triangle" w="med" len="med"/>
              </a:ln>
              <a:effectLst/>
            </p:spPr>
            <p:txBody>
              <a:bodyPr wrap="none"/>
              <a:lstStyle/>
              <a:p>
                <a:endParaRPr lang="es-ES"/>
              </a:p>
            </p:txBody>
          </p:sp>
          <p:sp>
            <p:nvSpPr>
              <p:cNvPr id="107594" name="Line 74"/>
              <p:cNvSpPr>
                <a:spLocks noChangeShapeType="1"/>
              </p:cNvSpPr>
              <p:nvPr/>
            </p:nvSpPr>
            <p:spPr bwMode="auto">
              <a:xfrm flipH="1">
                <a:off x="1920" y="3984"/>
                <a:ext cx="192" cy="0"/>
              </a:xfrm>
              <a:prstGeom prst="line">
                <a:avLst/>
              </a:prstGeom>
              <a:noFill/>
              <a:ln w="31750">
                <a:solidFill>
                  <a:srgbClr val="FFFF00"/>
                </a:solidFill>
                <a:round/>
                <a:headEnd/>
                <a:tailEnd type="triangle" w="med" len="med"/>
              </a:ln>
              <a:effectLst/>
            </p:spPr>
            <p:txBody>
              <a:bodyPr wrap="none"/>
              <a:lstStyle/>
              <a:p>
                <a:endParaRPr lang="es-ES"/>
              </a:p>
            </p:txBody>
          </p:sp>
        </p:grpSp>
      </p:grpSp>
      <p:grpSp>
        <p:nvGrpSpPr>
          <p:cNvPr id="107595" name="Group 75"/>
          <p:cNvGrpSpPr>
            <a:grpSpLocks/>
          </p:cNvGrpSpPr>
          <p:nvPr/>
        </p:nvGrpSpPr>
        <p:grpSpPr bwMode="auto">
          <a:xfrm>
            <a:off x="990600" y="4495800"/>
            <a:ext cx="838200" cy="1752600"/>
            <a:chOff x="624" y="2832"/>
            <a:chExt cx="528" cy="1104"/>
          </a:xfrm>
        </p:grpSpPr>
        <p:sp>
          <p:nvSpPr>
            <p:cNvPr id="107596" name="Line 76"/>
            <p:cNvSpPr>
              <a:spLocks noChangeShapeType="1"/>
            </p:cNvSpPr>
            <p:nvPr/>
          </p:nvSpPr>
          <p:spPr bwMode="auto">
            <a:xfrm flipV="1">
              <a:off x="624" y="2832"/>
              <a:ext cx="0" cy="1104"/>
            </a:xfrm>
            <a:prstGeom prst="line">
              <a:avLst/>
            </a:prstGeom>
            <a:noFill/>
            <a:ln w="31750">
              <a:solidFill>
                <a:srgbClr val="FFFF00"/>
              </a:solidFill>
              <a:round/>
              <a:headEnd/>
              <a:tailEnd type="triangle" w="med" len="med"/>
            </a:ln>
            <a:effectLst/>
          </p:spPr>
          <p:txBody>
            <a:bodyPr wrap="none"/>
            <a:lstStyle/>
            <a:p>
              <a:endParaRPr lang="es-ES"/>
            </a:p>
          </p:txBody>
        </p:sp>
        <p:sp>
          <p:nvSpPr>
            <p:cNvPr id="107597" name="Line 77"/>
            <p:cNvSpPr>
              <a:spLocks noChangeShapeType="1"/>
            </p:cNvSpPr>
            <p:nvPr/>
          </p:nvSpPr>
          <p:spPr bwMode="auto">
            <a:xfrm flipH="1">
              <a:off x="624" y="3936"/>
              <a:ext cx="528" cy="0"/>
            </a:xfrm>
            <a:prstGeom prst="line">
              <a:avLst/>
            </a:prstGeom>
            <a:noFill/>
            <a:ln w="31750">
              <a:solidFill>
                <a:srgbClr val="FFFF00"/>
              </a:solidFill>
              <a:round/>
              <a:headEnd/>
              <a:tailEnd/>
            </a:ln>
            <a:effectLst/>
          </p:spPr>
          <p:txBody>
            <a:bodyPr wrap="none"/>
            <a:lstStyle/>
            <a:p>
              <a:endParaRPr lang="es-ES"/>
            </a:p>
          </p:txBody>
        </p:sp>
        <p:sp>
          <p:nvSpPr>
            <p:cNvPr id="107598" name="Line 78"/>
            <p:cNvSpPr>
              <a:spLocks noChangeShapeType="1"/>
            </p:cNvSpPr>
            <p:nvPr/>
          </p:nvSpPr>
          <p:spPr bwMode="auto">
            <a:xfrm flipH="1">
              <a:off x="624" y="3696"/>
              <a:ext cx="528" cy="0"/>
            </a:xfrm>
            <a:prstGeom prst="line">
              <a:avLst/>
            </a:prstGeom>
            <a:noFill/>
            <a:ln w="31750">
              <a:solidFill>
                <a:srgbClr val="FFFF00"/>
              </a:solidFill>
              <a:round/>
              <a:headEnd/>
              <a:tailEnd/>
            </a:ln>
            <a:effectLst/>
          </p:spPr>
          <p:txBody>
            <a:bodyPr wrap="none"/>
            <a:lstStyle/>
            <a:p>
              <a:endParaRPr lang="es-ES"/>
            </a:p>
          </p:txBody>
        </p:sp>
        <p:sp>
          <p:nvSpPr>
            <p:cNvPr id="107599" name="Line 79"/>
            <p:cNvSpPr>
              <a:spLocks noChangeShapeType="1"/>
            </p:cNvSpPr>
            <p:nvPr/>
          </p:nvSpPr>
          <p:spPr bwMode="auto">
            <a:xfrm flipH="1">
              <a:off x="624" y="3456"/>
              <a:ext cx="528" cy="0"/>
            </a:xfrm>
            <a:prstGeom prst="line">
              <a:avLst/>
            </a:prstGeom>
            <a:noFill/>
            <a:ln w="31750">
              <a:solidFill>
                <a:srgbClr val="FFFF00"/>
              </a:solidFill>
              <a:round/>
              <a:headEnd/>
              <a:tailEnd/>
            </a:ln>
            <a:effectLst/>
          </p:spPr>
          <p:txBody>
            <a:bodyPr wrap="none"/>
            <a:lstStyle/>
            <a:p>
              <a:endParaRPr lang="es-ES"/>
            </a:p>
          </p:txBody>
        </p:sp>
        <p:sp>
          <p:nvSpPr>
            <p:cNvPr id="107600" name="Line 80"/>
            <p:cNvSpPr>
              <a:spLocks noChangeShapeType="1"/>
            </p:cNvSpPr>
            <p:nvPr/>
          </p:nvSpPr>
          <p:spPr bwMode="auto">
            <a:xfrm flipH="1">
              <a:off x="624" y="3216"/>
              <a:ext cx="528" cy="0"/>
            </a:xfrm>
            <a:prstGeom prst="line">
              <a:avLst/>
            </a:prstGeom>
            <a:noFill/>
            <a:ln w="31750">
              <a:solidFill>
                <a:srgbClr val="FFFF00"/>
              </a:solidFill>
              <a:round/>
              <a:headEnd/>
              <a:tailEnd/>
            </a:ln>
            <a:effectLst/>
          </p:spPr>
          <p:txBody>
            <a:bodyPr wrap="none"/>
            <a:lstStyle/>
            <a:p>
              <a:endParaRPr lang="es-ES"/>
            </a:p>
          </p:txBody>
        </p:sp>
      </p:grpSp>
      <p:grpSp>
        <p:nvGrpSpPr>
          <p:cNvPr id="107601" name="Group 81"/>
          <p:cNvGrpSpPr>
            <a:grpSpLocks/>
          </p:cNvGrpSpPr>
          <p:nvPr/>
        </p:nvGrpSpPr>
        <p:grpSpPr bwMode="auto">
          <a:xfrm>
            <a:off x="3733800" y="2514600"/>
            <a:ext cx="5257800" cy="3987800"/>
            <a:chOff x="2352" y="1584"/>
            <a:chExt cx="3312" cy="2512"/>
          </a:xfrm>
        </p:grpSpPr>
        <p:grpSp>
          <p:nvGrpSpPr>
            <p:cNvPr id="107602" name="Group 82"/>
            <p:cNvGrpSpPr>
              <a:grpSpLocks/>
            </p:cNvGrpSpPr>
            <p:nvPr/>
          </p:nvGrpSpPr>
          <p:grpSpPr bwMode="auto">
            <a:xfrm>
              <a:off x="3936" y="1584"/>
              <a:ext cx="1728" cy="866"/>
              <a:chOff x="3936" y="1584"/>
              <a:chExt cx="1728" cy="866"/>
            </a:xfrm>
          </p:grpSpPr>
          <p:sp>
            <p:nvSpPr>
              <p:cNvPr id="107603" name="Text Box 83"/>
              <p:cNvSpPr txBox="1">
                <a:spLocks noChangeArrowheads="1"/>
              </p:cNvSpPr>
              <p:nvPr/>
            </p:nvSpPr>
            <p:spPr bwMode="auto">
              <a:xfrm>
                <a:off x="3936" y="2064"/>
                <a:ext cx="864" cy="236"/>
              </a:xfrm>
              <a:prstGeom prst="rect">
                <a:avLst/>
              </a:prstGeom>
              <a:noFill/>
              <a:ln w="38100">
                <a:solidFill>
                  <a:srgbClr val="FF3300"/>
                </a:solidFill>
                <a:miter lim="800000"/>
                <a:headEnd/>
                <a:tailEnd/>
              </a:ln>
              <a:effectLst/>
            </p:spPr>
            <p:txBody>
              <a:bodyPr>
                <a:spAutoFit/>
              </a:bodyPr>
              <a:lstStyle/>
              <a:p>
                <a:pPr algn="ctr"/>
                <a:r>
                  <a:rPr lang="es-ES" sz="1600">
                    <a:solidFill>
                      <a:srgbClr val="FF3300"/>
                    </a:solidFill>
                    <a:latin typeface="Arial" charset="0"/>
                  </a:rPr>
                  <a:t>Dividendos</a:t>
                </a:r>
              </a:p>
            </p:txBody>
          </p:sp>
          <p:sp>
            <p:nvSpPr>
              <p:cNvPr id="107604" name="Text Box 84"/>
              <p:cNvSpPr txBox="1">
                <a:spLocks noChangeArrowheads="1"/>
              </p:cNvSpPr>
              <p:nvPr/>
            </p:nvSpPr>
            <p:spPr bwMode="auto">
              <a:xfrm>
                <a:off x="4896" y="2064"/>
                <a:ext cx="768" cy="386"/>
              </a:xfrm>
              <a:prstGeom prst="rect">
                <a:avLst/>
              </a:prstGeom>
              <a:noFill/>
              <a:ln w="31750">
                <a:solidFill>
                  <a:srgbClr val="FF3300"/>
                </a:solidFill>
                <a:miter lim="800000"/>
                <a:headEnd/>
                <a:tailEnd/>
              </a:ln>
              <a:effectLst/>
            </p:spPr>
            <p:txBody>
              <a:bodyPr>
                <a:spAutoFit/>
              </a:bodyPr>
              <a:lstStyle/>
              <a:p>
                <a:pPr algn="ctr"/>
                <a:r>
                  <a:rPr lang="es-ES" sz="1600">
                    <a:solidFill>
                      <a:srgbClr val="FF3300"/>
                    </a:solidFill>
                    <a:latin typeface="Arial" charset="0"/>
                  </a:rPr>
                  <a:t>Beneficios retenidos</a:t>
                </a:r>
              </a:p>
            </p:txBody>
          </p:sp>
          <p:grpSp>
            <p:nvGrpSpPr>
              <p:cNvPr id="107605" name="Group 85"/>
              <p:cNvGrpSpPr>
                <a:grpSpLocks/>
              </p:cNvGrpSpPr>
              <p:nvPr/>
            </p:nvGrpSpPr>
            <p:grpSpPr bwMode="auto">
              <a:xfrm>
                <a:off x="4368" y="1584"/>
                <a:ext cx="912" cy="432"/>
                <a:chOff x="4368" y="1584"/>
                <a:chExt cx="912" cy="432"/>
              </a:xfrm>
            </p:grpSpPr>
            <p:sp>
              <p:nvSpPr>
                <p:cNvPr id="107606" name="Line 86"/>
                <p:cNvSpPr>
                  <a:spLocks noChangeShapeType="1"/>
                </p:cNvSpPr>
                <p:nvPr/>
              </p:nvSpPr>
              <p:spPr bwMode="auto">
                <a:xfrm>
                  <a:off x="4944" y="1584"/>
                  <a:ext cx="336" cy="0"/>
                </a:xfrm>
                <a:prstGeom prst="line">
                  <a:avLst/>
                </a:prstGeom>
                <a:noFill/>
                <a:ln w="31750">
                  <a:solidFill>
                    <a:srgbClr val="FF3300"/>
                  </a:solidFill>
                  <a:round/>
                  <a:headEnd/>
                  <a:tailEnd/>
                </a:ln>
                <a:effectLst/>
              </p:spPr>
              <p:txBody>
                <a:bodyPr wrap="none"/>
                <a:lstStyle/>
                <a:p>
                  <a:endParaRPr lang="es-ES"/>
                </a:p>
              </p:txBody>
            </p:sp>
            <p:sp>
              <p:nvSpPr>
                <p:cNvPr id="107607" name="Line 87"/>
                <p:cNvSpPr>
                  <a:spLocks noChangeShapeType="1"/>
                </p:cNvSpPr>
                <p:nvPr/>
              </p:nvSpPr>
              <p:spPr bwMode="auto">
                <a:xfrm>
                  <a:off x="5280" y="1584"/>
                  <a:ext cx="0" cy="432"/>
                </a:xfrm>
                <a:prstGeom prst="line">
                  <a:avLst/>
                </a:prstGeom>
                <a:noFill/>
                <a:ln w="31750">
                  <a:solidFill>
                    <a:srgbClr val="FF3300"/>
                  </a:solidFill>
                  <a:round/>
                  <a:headEnd/>
                  <a:tailEnd type="triangle" w="med" len="med"/>
                </a:ln>
                <a:effectLst/>
              </p:spPr>
              <p:txBody>
                <a:bodyPr wrap="none"/>
                <a:lstStyle/>
                <a:p>
                  <a:endParaRPr lang="es-ES"/>
                </a:p>
              </p:txBody>
            </p:sp>
            <p:sp>
              <p:nvSpPr>
                <p:cNvPr id="107608" name="Line 88"/>
                <p:cNvSpPr>
                  <a:spLocks noChangeShapeType="1"/>
                </p:cNvSpPr>
                <p:nvPr/>
              </p:nvSpPr>
              <p:spPr bwMode="auto">
                <a:xfrm>
                  <a:off x="4944" y="1632"/>
                  <a:ext cx="240" cy="0"/>
                </a:xfrm>
                <a:prstGeom prst="line">
                  <a:avLst/>
                </a:prstGeom>
                <a:noFill/>
                <a:ln w="31750">
                  <a:solidFill>
                    <a:srgbClr val="FF3300"/>
                  </a:solidFill>
                  <a:round/>
                  <a:headEnd/>
                  <a:tailEnd/>
                </a:ln>
                <a:effectLst/>
              </p:spPr>
              <p:txBody>
                <a:bodyPr wrap="none"/>
                <a:lstStyle/>
                <a:p>
                  <a:endParaRPr lang="es-ES"/>
                </a:p>
              </p:txBody>
            </p:sp>
            <p:sp>
              <p:nvSpPr>
                <p:cNvPr id="107609" name="Line 89"/>
                <p:cNvSpPr>
                  <a:spLocks noChangeShapeType="1"/>
                </p:cNvSpPr>
                <p:nvPr/>
              </p:nvSpPr>
              <p:spPr bwMode="auto">
                <a:xfrm>
                  <a:off x="5184" y="1632"/>
                  <a:ext cx="0" cy="240"/>
                </a:xfrm>
                <a:prstGeom prst="line">
                  <a:avLst/>
                </a:prstGeom>
                <a:noFill/>
                <a:ln w="31750">
                  <a:solidFill>
                    <a:srgbClr val="FF3300"/>
                  </a:solidFill>
                  <a:round/>
                  <a:headEnd/>
                  <a:tailEnd/>
                </a:ln>
                <a:effectLst/>
              </p:spPr>
              <p:txBody>
                <a:bodyPr wrap="none"/>
                <a:lstStyle/>
                <a:p>
                  <a:endParaRPr lang="es-ES"/>
                </a:p>
              </p:txBody>
            </p:sp>
            <p:sp>
              <p:nvSpPr>
                <p:cNvPr id="107610" name="Line 90"/>
                <p:cNvSpPr>
                  <a:spLocks noChangeShapeType="1"/>
                </p:cNvSpPr>
                <p:nvPr/>
              </p:nvSpPr>
              <p:spPr bwMode="auto">
                <a:xfrm flipH="1">
                  <a:off x="4368" y="1872"/>
                  <a:ext cx="816" cy="0"/>
                </a:xfrm>
                <a:prstGeom prst="line">
                  <a:avLst/>
                </a:prstGeom>
                <a:noFill/>
                <a:ln w="31750">
                  <a:solidFill>
                    <a:srgbClr val="FF3300"/>
                  </a:solidFill>
                  <a:round/>
                  <a:headEnd/>
                  <a:tailEnd/>
                </a:ln>
                <a:effectLst/>
              </p:spPr>
              <p:txBody>
                <a:bodyPr wrap="none"/>
                <a:lstStyle/>
                <a:p>
                  <a:endParaRPr lang="es-ES"/>
                </a:p>
              </p:txBody>
            </p:sp>
            <p:sp>
              <p:nvSpPr>
                <p:cNvPr id="107611" name="Line 91"/>
                <p:cNvSpPr>
                  <a:spLocks noChangeShapeType="1"/>
                </p:cNvSpPr>
                <p:nvPr/>
              </p:nvSpPr>
              <p:spPr bwMode="auto">
                <a:xfrm>
                  <a:off x="4368" y="1872"/>
                  <a:ext cx="0" cy="144"/>
                </a:xfrm>
                <a:prstGeom prst="line">
                  <a:avLst/>
                </a:prstGeom>
                <a:noFill/>
                <a:ln w="31750">
                  <a:solidFill>
                    <a:srgbClr val="FF3300"/>
                  </a:solidFill>
                  <a:round/>
                  <a:headEnd/>
                  <a:tailEnd type="triangle" w="med" len="med"/>
                </a:ln>
                <a:effectLst/>
              </p:spPr>
              <p:txBody>
                <a:bodyPr wrap="none"/>
                <a:lstStyle/>
                <a:p>
                  <a:endParaRPr lang="es-ES"/>
                </a:p>
              </p:txBody>
            </p:sp>
          </p:grpSp>
        </p:grpSp>
        <p:grpSp>
          <p:nvGrpSpPr>
            <p:cNvPr id="107612" name="Group 92"/>
            <p:cNvGrpSpPr>
              <a:grpSpLocks/>
            </p:cNvGrpSpPr>
            <p:nvPr/>
          </p:nvGrpSpPr>
          <p:grpSpPr bwMode="auto">
            <a:xfrm>
              <a:off x="2352" y="2448"/>
              <a:ext cx="2928" cy="1648"/>
              <a:chOff x="2352" y="2448"/>
              <a:chExt cx="2928" cy="1648"/>
            </a:xfrm>
          </p:grpSpPr>
          <p:sp>
            <p:nvSpPr>
              <p:cNvPr id="107613" name="Text Box 93"/>
              <p:cNvSpPr txBox="1">
                <a:spLocks noChangeArrowheads="1"/>
              </p:cNvSpPr>
              <p:nvPr/>
            </p:nvSpPr>
            <p:spPr bwMode="auto">
              <a:xfrm>
                <a:off x="4224" y="3264"/>
                <a:ext cx="768" cy="390"/>
              </a:xfrm>
              <a:prstGeom prst="rect">
                <a:avLst/>
              </a:prstGeom>
              <a:noFill/>
              <a:ln w="38100">
                <a:solidFill>
                  <a:srgbClr val="FF3300"/>
                </a:solidFill>
                <a:miter lim="800000"/>
                <a:headEnd/>
                <a:tailEnd/>
              </a:ln>
              <a:effectLst/>
            </p:spPr>
            <p:txBody>
              <a:bodyPr>
                <a:spAutoFit/>
              </a:bodyPr>
              <a:lstStyle/>
              <a:p>
                <a:pPr algn="ctr"/>
                <a:r>
                  <a:rPr lang="es-ES" sz="1600">
                    <a:solidFill>
                      <a:srgbClr val="FF3300"/>
                    </a:solidFill>
                    <a:latin typeface="Arial" charset="0"/>
                  </a:rPr>
                  <a:t>Fondos Externos</a:t>
                </a:r>
              </a:p>
            </p:txBody>
          </p:sp>
          <p:grpSp>
            <p:nvGrpSpPr>
              <p:cNvPr id="107614" name="Group 94"/>
              <p:cNvGrpSpPr>
                <a:grpSpLocks/>
              </p:cNvGrpSpPr>
              <p:nvPr/>
            </p:nvGrpSpPr>
            <p:grpSpPr bwMode="auto">
              <a:xfrm>
                <a:off x="2352" y="2448"/>
                <a:ext cx="2928" cy="1648"/>
                <a:chOff x="2352" y="2448"/>
                <a:chExt cx="2928" cy="1648"/>
              </a:xfrm>
            </p:grpSpPr>
            <p:sp>
              <p:nvSpPr>
                <p:cNvPr id="107615" name="Text Box 95"/>
                <p:cNvSpPr txBox="1">
                  <a:spLocks noChangeArrowheads="1"/>
                </p:cNvSpPr>
                <p:nvPr/>
              </p:nvSpPr>
              <p:spPr bwMode="auto">
                <a:xfrm>
                  <a:off x="2352" y="3552"/>
                  <a:ext cx="1440" cy="544"/>
                </a:xfrm>
                <a:prstGeom prst="rect">
                  <a:avLst/>
                </a:prstGeom>
                <a:noFill/>
                <a:ln w="38100">
                  <a:solidFill>
                    <a:srgbClr val="FF3300"/>
                  </a:solidFill>
                  <a:miter lim="800000"/>
                  <a:headEnd/>
                  <a:tailEnd/>
                </a:ln>
                <a:effectLst/>
              </p:spPr>
              <p:txBody>
                <a:bodyPr>
                  <a:spAutoFit/>
                </a:bodyPr>
                <a:lstStyle/>
                <a:p>
                  <a:pPr algn="ctr"/>
                  <a:r>
                    <a:rPr lang="es-ES" sz="1600">
                      <a:solidFill>
                        <a:srgbClr val="FF3300"/>
                      </a:solidFill>
                      <a:latin typeface="Arial" charset="0"/>
                    </a:rPr>
                    <a:t>FONDOS DISPONIBLES PARA LA INVERSIÓN</a:t>
                  </a:r>
                </a:p>
              </p:txBody>
            </p:sp>
            <p:grpSp>
              <p:nvGrpSpPr>
                <p:cNvPr id="107616" name="Group 96"/>
                <p:cNvGrpSpPr>
                  <a:grpSpLocks/>
                </p:cNvGrpSpPr>
                <p:nvPr/>
              </p:nvGrpSpPr>
              <p:grpSpPr bwMode="auto">
                <a:xfrm>
                  <a:off x="3792" y="2448"/>
                  <a:ext cx="1488" cy="1488"/>
                  <a:chOff x="3792" y="2448"/>
                  <a:chExt cx="1488" cy="1488"/>
                </a:xfrm>
              </p:grpSpPr>
              <p:sp>
                <p:nvSpPr>
                  <p:cNvPr id="107617" name="Line 97"/>
                  <p:cNvSpPr>
                    <a:spLocks noChangeShapeType="1"/>
                  </p:cNvSpPr>
                  <p:nvPr/>
                </p:nvSpPr>
                <p:spPr bwMode="auto">
                  <a:xfrm>
                    <a:off x="5280" y="2448"/>
                    <a:ext cx="0" cy="1488"/>
                  </a:xfrm>
                  <a:prstGeom prst="line">
                    <a:avLst/>
                  </a:prstGeom>
                  <a:noFill/>
                  <a:ln w="31750">
                    <a:solidFill>
                      <a:srgbClr val="FF3300"/>
                    </a:solidFill>
                    <a:round/>
                    <a:headEnd/>
                    <a:tailEnd/>
                  </a:ln>
                  <a:effectLst/>
                </p:spPr>
                <p:txBody>
                  <a:bodyPr wrap="none"/>
                  <a:lstStyle/>
                  <a:p>
                    <a:endParaRPr lang="es-ES"/>
                  </a:p>
                </p:txBody>
              </p:sp>
              <p:sp>
                <p:nvSpPr>
                  <p:cNvPr id="107618" name="Line 98"/>
                  <p:cNvSpPr>
                    <a:spLocks noChangeShapeType="1"/>
                  </p:cNvSpPr>
                  <p:nvPr/>
                </p:nvSpPr>
                <p:spPr bwMode="auto">
                  <a:xfrm flipH="1">
                    <a:off x="3792" y="3936"/>
                    <a:ext cx="1488" cy="0"/>
                  </a:xfrm>
                  <a:prstGeom prst="line">
                    <a:avLst/>
                  </a:prstGeom>
                  <a:noFill/>
                  <a:ln w="31750">
                    <a:solidFill>
                      <a:srgbClr val="FF3300"/>
                    </a:solidFill>
                    <a:round/>
                    <a:headEnd/>
                    <a:tailEnd type="triangle" w="med" len="med"/>
                  </a:ln>
                  <a:effectLst/>
                </p:spPr>
                <p:txBody>
                  <a:bodyPr wrap="none"/>
                  <a:lstStyle/>
                  <a:p>
                    <a:endParaRPr lang="es-ES"/>
                  </a:p>
                </p:txBody>
              </p:sp>
            </p:grpSp>
            <p:grpSp>
              <p:nvGrpSpPr>
                <p:cNvPr id="107619" name="Group 99"/>
                <p:cNvGrpSpPr>
                  <a:grpSpLocks/>
                </p:cNvGrpSpPr>
                <p:nvPr/>
              </p:nvGrpSpPr>
              <p:grpSpPr bwMode="auto">
                <a:xfrm>
                  <a:off x="3792" y="3456"/>
                  <a:ext cx="432" cy="288"/>
                  <a:chOff x="3792" y="3456"/>
                  <a:chExt cx="432" cy="288"/>
                </a:xfrm>
              </p:grpSpPr>
              <p:sp>
                <p:nvSpPr>
                  <p:cNvPr id="107620" name="Line 100"/>
                  <p:cNvSpPr>
                    <a:spLocks noChangeShapeType="1"/>
                  </p:cNvSpPr>
                  <p:nvPr/>
                </p:nvSpPr>
                <p:spPr bwMode="auto">
                  <a:xfrm flipH="1">
                    <a:off x="4032" y="3456"/>
                    <a:ext cx="192" cy="0"/>
                  </a:xfrm>
                  <a:prstGeom prst="line">
                    <a:avLst/>
                  </a:prstGeom>
                  <a:noFill/>
                  <a:ln w="31750">
                    <a:solidFill>
                      <a:srgbClr val="FF3300"/>
                    </a:solidFill>
                    <a:round/>
                    <a:headEnd/>
                    <a:tailEnd/>
                  </a:ln>
                  <a:effectLst/>
                </p:spPr>
                <p:txBody>
                  <a:bodyPr wrap="none"/>
                  <a:lstStyle/>
                  <a:p>
                    <a:endParaRPr lang="es-ES"/>
                  </a:p>
                </p:txBody>
              </p:sp>
              <p:sp>
                <p:nvSpPr>
                  <p:cNvPr id="107621" name="Line 101"/>
                  <p:cNvSpPr>
                    <a:spLocks noChangeShapeType="1"/>
                  </p:cNvSpPr>
                  <p:nvPr/>
                </p:nvSpPr>
                <p:spPr bwMode="auto">
                  <a:xfrm>
                    <a:off x="4032" y="3456"/>
                    <a:ext cx="0" cy="288"/>
                  </a:xfrm>
                  <a:prstGeom prst="line">
                    <a:avLst/>
                  </a:prstGeom>
                  <a:noFill/>
                  <a:ln w="31750">
                    <a:solidFill>
                      <a:srgbClr val="FF3300"/>
                    </a:solidFill>
                    <a:round/>
                    <a:headEnd/>
                    <a:tailEnd/>
                  </a:ln>
                  <a:effectLst/>
                </p:spPr>
                <p:txBody>
                  <a:bodyPr wrap="none"/>
                  <a:lstStyle/>
                  <a:p>
                    <a:endParaRPr lang="es-ES"/>
                  </a:p>
                </p:txBody>
              </p:sp>
              <p:sp>
                <p:nvSpPr>
                  <p:cNvPr id="107622" name="Line 102"/>
                  <p:cNvSpPr>
                    <a:spLocks noChangeShapeType="1"/>
                  </p:cNvSpPr>
                  <p:nvPr/>
                </p:nvSpPr>
                <p:spPr bwMode="auto">
                  <a:xfrm flipH="1">
                    <a:off x="3792" y="3744"/>
                    <a:ext cx="240" cy="0"/>
                  </a:xfrm>
                  <a:prstGeom prst="line">
                    <a:avLst/>
                  </a:prstGeom>
                  <a:noFill/>
                  <a:ln w="31750">
                    <a:solidFill>
                      <a:srgbClr val="FF3300"/>
                    </a:solidFill>
                    <a:round/>
                    <a:headEnd/>
                    <a:tailEnd type="triangle" w="med" len="med"/>
                  </a:ln>
                  <a:effectLst/>
                </p:spPr>
                <p:txBody>
                  <a:bodyPr wrap="none"/>
                  <a:lstStyle/>
                  <a:p>
                    <a:endParaRPr lang="es-ES"/>
                  </a:p>
                </p:txBody>
              </p:sp>
            </p:grpSp>
          </p:grpSp>
        </p:grpSp>
      </p:grpSp>
      <p:grpSp>
        <p:nvGrpSpPr>
          <p:cNvPr id="107623" name="Group 103"/>
          <p:cNvGrpSpPr>
            <a:grpSpLocks/>
          </p:cNvGrpSpPr>
          <p:nvPr/>
        </p:nvGrpSpPr>
        <p:grpSpPr bwMode="auto">
          <a:xfrm>
            <a:off x="1828800" y="4953000"/>
            <a:ext cx="1905000" cy="1517650"/>
            <a:chOff x="1152" y="3120"/>
            <a:chExt cx="1200" cy="956"/>
          </a:xfrm>
        </p:grpSpPr>
        <p:sp>
          <p:nvSpPr>
            <p:cNvPr id="107624" name="Text Box 104"/>
            <p:cNvSpPr txBox="1">
              <a:spLocks noChangeArrowheads="1"/>
            </p:cNvSpPr>
            <p:nvPr/>
          </p:nvSpPr>
          <p:spPr bwMode="auto">
            <a:xfrm>
              <a:off x="1152" y="3120"/>
              <a:ext cx="720" cy="236"/>
            </a:xfrm>
            <a:prstGeom prst="rect">
              <a:avLst/>
            </a:prstGeom>
            <a:noFill/>
            <a:ln w="38100">
              <a:solidFill>
                <a:srgbClr val="FF3300"/>
              </a:solidFill>
              <a:miter lim="800000"/>
              <a:headEnd/>
              <a:tailEnd/>
            </a:ln>
            <a:effectLst/>
          </p:spPr>
          <p:txBody>
            <a:bodyPr>
              <a:spAutoFit/>
            </a:bodyPr>
            <a:lstStyle/>
            <a:p>
              <a:pPr algn="ctr"/>
              <a:r>
                <a:rPr lang="es-ES" sz="1600">
                  <a:solidFill>
                    <a:srgbClr val="FF3300"/>
                  </a:solidFill>
                  <a:latin typeface="Arial" charset="0"/>
                </a:rPr>
                <a:t>Personal</a:t>
              </a:r>
            </a:p>
          </p:txBody>
        </p:sp>
        <p:sp>
          <p:nvSpPr>
            <p:cNvPr id="107625" name="Text Box 105"/>
            <p:cNvSpPr txBox="1">
              <a:spLocks noChangeArrowheads="1"/>
            </p:cNvSpPr>
            <p:nvPr/>
          </p:nvSpPr>
          <p:spPr bwMode="auto">
            <a:xfrm>
              <a:off x="1152" y="3364"/>
              <a:ext cx="720" cy="236"/>
            </a:xfrm>
            <a:prstGeom prst="rect">
              <a:avLst/>
            </a:prstGeom>
            <a:noFill/>
            <a:ln w="38100">
              <a:solidFill>
                <a:srgbClr val="FF3300"/>
              </a:solidFill>
              <a:miter lim="800000"/>
              <a:headEnd/>
              <a:tailEnd/>
            </a:ln>
            <a:effectLst/>
          </p:spPr>
          <p:txBody>
            <a:bodyPr>
              <a:spAutoFit/>
            </a:bodyPr>
            <a:lstStyle/>
            <a:p>
              <a:pPr algn="ctr"/>
              <a:r>
                <a:rPr lang="es-ES" sz="1600">
                  <a:solidFill>
                    <a:srgbClr val="FF3300"/>
                  </a:solidFill>
                  <a:latin typeface="Arial" charset="0"/>
                </a:rPr>
                <a:t>Marketing</a:t>
              </a:r>
            </a:p>
          </p:txBody>
        </p:sp>
        <p:sp>
          <p:nvSpPr>
            <p:cNvPr id="107626" name="Text Box 106"/>
            <p:cNvSpPr txBox="1">
              <a:spLocks noChangeArrowheads="1"/>
            </p:cNvSpPr>
            <p:nvPr/>
          </p:nvSpPr>
          <p:spPr bwMode="auto">
            <a:xfrm>
              <a:off x="1152" y="3604"/>
              <a:ext cx="720" cy="236"/>
            </a:xfrm>
            <a:prstGeom prst="rect">
              <a:avLst/>
            </a:prstGeom>
            <a:noFill/>
            <a:ln w="38100">
              <a:solidFill>
                <a:srgbClr val="FF3300"/>
              </a:solidFill>
              <a:miter lim="800000"/>
              <a:headEnd/>
              <a:tailEnd/>
            </a:ln>
            <a:effectLst/>
          </p:spPr>
          <p:txBody>
            <a:bodyPr>
              <a:spAutoFit/>
            </a:bodyPr>
            <a:lstStyle/>
            <a:p>
              <a:pPr algn="ctr"/>
              <a:r>
                <a:rPr lang="es-ES" sz="1600">
                  <a:solidFill>
                    <a:srgbClr val="FF3300"/>
                  </a:solidFill>
                  <a:latin typeface="Arial" charset="0"/>
                </a:rPr>
                <a:t>I+D</a:t>
              </a:r>
            </a:p>
          </p:txBody>
        </p:sp>
        <p:sp>
          <p:nvSpPr>
            <p:cNvPr id="107627" name="Text Box 107"/>
            <p:cNvSpPr txBox="1">
              <a:spLocks noChangeArrowheads="1"/>
            </p:cNvSpPr>
            <p:nvPr/>
          </p:nvSpPr>
          <p:spPr bwMode="auto">
            <a:xfrm>
              <a:off x="1152" y="3840"/>
              <a:ext cx="720" cy="236"/>
            </a:xfrm>
            <a:prstGeom prst="rect">
              <a:avLst/>
            </a:prstGeom>
            <a:noFill/>
            <a:ln w="38100">
              <a:solidFill>
                <a:srgbClr val="FF3300"/>
              </a:solidFill>
              <a:miter lim="800000"/>
              <a:headEnd/>
              <a:tailEnd/>
            </a:ln>
            <a:effectLst/>
          </p:spPr>
          <p:txBody>
            <a:bodyPr>
              <a:spAutoFit/>
            </a:bodyPr>
            <a:lstStyle/>
            <a:p>
              <a:pPr algn="ctr"/>
              <a:r>
                <a:rPr lang="es-ES" sz="1600">
                  <a:solidFill>
                    <a:srgbClr val="FF3300"/>
                  </a:solidFill>
                  <a:latin typeface="Arial" charset="0"/>
                </a:rPr>
                <a:t>Equipo</a:t>
              </a:r>
            </a:p>
          </p:txBody>
        </p:sp>
        <p:grpSp>
          <p:nvGrpSpPr>
            <p:cNvPr id="107628" name="Group 108"/>
            <p:cNvGrpSpPr>
              <a:grpSpLocks/>
            </p:cNvGrpSpPr>
            <p:nvPr/>
          </p:nvGrpSpPr>
          <p:grpSpPr bwMode="auto">
            <a:xfrm>
              <a:off x="1920" y="3216"/>
              <a:ext cx="432" cy="768"/>
              <a:chOff x="1920" y="3216"/>
              <a:chExt cx="432" cy="768"/>
            </a:xfrm>
          </p:grpSpPr>
          <p:sp>
            <p:nvSpPr>
              <p:cNvPr id="107629" name="Line 109"/>
              <p:cNvSpPr>
                <a:spLocks noChangeShapeType="1"/>
              </p:cNvSpPr>
              <p:nvPr/>
            </p:nvSpPr>
            <p:spPr bwMode="auto">
              <a:xfrm flipH="1">
                <a:off x="2112" y="3840"/>
                <a:ext cx="240" cy="0"/>
              </a:xfrm>
              <a:prstGeom prst="line">
                <a:avLst/>
              </a:prstGeom>
              <a:noFill/>
              <a:ln w="31750">
                <a:solidFill>
                  <a:srgbClr val="FF3300"/>
                </a:solidFill>
                <a:round/>
                <a:headEnd/>
                <a:tailEnd/>
              </a:ln>
              <a:effectLst/>
            </p:spPr>
            <p:txBody>
              <a:bodyPr wrap="none"/>
              <a:lstStyle/>
              <a:p>
                <a:endParaRPr lang="es-ES"/>
              </a:p>
            </p:txBody>
          </p:sp>
          <p:sp>
            <p:nvSpPr>
              <p:cNvPr id="107630" name="Line 110"/>
              <p:cNvSpPr>
                <a:spLocks noChangeShapeType="1"/>
              </p:cNvSpPr>
              <p:nvPr/>
            </p:nvSpPr>
            <p:spPr bwMode="auto">
              <a:xfrm flipV="1">
                <a:off x="2112" y="3216"/>
                <a:ext cx="0" cy="768"/>
              </a:xfrm>
              <a:prstGeom prst="line">
                <a:avLst/>
              </a:prstGeom>
              <a:noFill/>
              <a:ln w="31750">
                <a:solidFill>
                  <a:srgbClr val="FF3300"/>
                </a:solidFill>
                <a:round/>
                <a:headEnd/>
                <a:tailEnd/>
              </a:ln>
              <a:effectLst/>
            </p:spPr>
            <p:txBody>
              <a:bodyPr wrap="none"/>
              <a:lstStyle/>
              <a:p>
                <a:endParaRPr lang="es-ES"/>
              </a:p>
            </p:txBody>
          </p:sp>
          <p:sp>
            <p:nvSpPr>
              <p:cNvPr id="107631" name="Line 111"/>
              <p:cNvSpPr>
                <a:spLocks noChangeShapeType="1"/>
              </p:cNvSpPr>
              <p:nvPr/>
            </p:nvSpPr>
            <p:spPr bwMode="auto">
              <a:xfrm flipH="1">
                <a:off x="1920" y="3216"/>
                <a:ext cx="192" cy="0"/>
              </a:xfrm>
              <a:prstGeom prst="line">
                <a:avLst/>
              </a:prstGeom>
              <a:noFill/>
              <a:ln w="31750">
                <a:solidFill>
                  <a:srgbClr val="FF3300"/>
                </a:solidFill>
                <a:round/>
                <a:headEnd/>
                <a:tailEnd type="triangle" w="med" len="med"/>
              </a:ln>
              <a:effectLst/>
            </p:spPr>
            <p:txBody>
              <a:bodyPr wrap="none"/>
              <a:lstStyle/>
              <a:p>
                <a:endParaRPr lang="es-ES"/>
              </a:p>
            </p:txBody>
          </p:sp>
          <p:sp>
            <p:nvSpPr>
              <p:cNvPr id="107632" name="Line 112"/>
              <p:cNvSpPr>
                <a:spLocks noChangeShapeType="1"/>
              </p:cNvSpPr>
              <p:nvPr/>
            </p:nvSpPr>
            <p:spPr bwMode="auto">
              <a:xfrm flipH="1">
                <a:off x="1920" y="3456"/>
                <a:ext cx="192" cy="0"/>
              </a:xfrm>
              <a:prstGeom prst="line">
                <a:avLst/>
              </a:prstGeom>
              <a:noFill/>
              <a:ln w="31750">
                <a:solidFill>
                  <a:srgbClr val="FF3300"/>
                </a:solidFill>
                <a:round/>
                <a:headEnd/>
                <a:tailEnd type="triangle" w="med" len="med"/>
              </a:ln>
              <a:effectLst/>
            </p:spPr>
            <p:txBody>
              <a:bodyPr wrap="none"/>
              <a:lstStyle/>
              <a:p>
                <a:endParaRPr lang="es-ES"/>
              </a:p>
            </p:txBody>
          </p:sp>
          <p:sp>
            <p:nvSpPr>
              <p:cNvPr id="107633" name="Line 113"/>
              <p:cNvSpPr>
                <a:spLocks noChangeShapeType="1"/>
              </p:cNvSpPr>
              <p:nvPr/>
            </p:nvSpPr>
            <p:spPr bwMode="auto">
              <a:xfrm flipH="1">
                <a:off x="1920" y="3696"/>
                <a:ext cx="192" cy="0"/>
              </a:xfrm>
              <a:prstGeom prst="line">
                <a:avLst/>
              </a:prstGeom>
              <a:noFill/>
              <a:ln w="31750">
                <a:solidFill>
                  <a:srgbClr val="FF3300"/>
                </a:solidFill>
                <a:round/>
                <a:headEnd/>
                <a:tailEnd type="triangle" w="med" len="med"/>
              </a:ln>
              <a:effectLst/>
            </p:spPr>
            <p:txBody>
              <a:bodyPr wrap="none"/>
              <a:lstStyle/>
              <a:p>
                <a:endParaRPr lang="es-ES"/>
              </a:p>
            </p:txBody>
          </p:sp>
          <p:sp>
            <p:nvSpPr>
              <p:cNvPr id="107634" name="Line 114"/>
              <p:cNvSpPr>
                <a:spLocks noChangeShapeType="1"/>
              </p:cNvSpPr>
              <p:nvPr/>
            </p:nvSpPr>
            <p:spPr bwMode="auto">
              <a:xfrm flipH="1">
                <a:off x="1920" y="3984"/>
                <a:ext cx="192" cy="0"/>
              </a:xfrm>
              <a:prstGeom prst="line">
                <a:avLst/>
              </a:prstGeom>
              <a:noFill/>
              <a:ln w="31750">
                <a:solidFill>
                  <a:srgbClr val="FF3300"/>
                </a:solidFill>
                <a:round/>
                <a:headEnd/>
                <a:tailEnd type="triangle" w="med" len="med"/>
              </a:ln>
              <a:effectLst/>
            </p:spPr>
            <p:txBody>
              <a:bodyPr wrap="none"/>
              <a:lstStyle/>
              <a:p>
                <a:endParaRPr lang="es-ES"/>
              </a:p>
            </p:txBody>
          </p:sp>
        </p:gr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7522"/>
                                        </p:tgtEl>
                                        <p:attrNameLst>
                                          <p:attrName>style.visibility</p:attrName>
                                        </p:attrNameLst>
                                      </p:cBhvr>
                                      <p:to>
                                        <p:strVal val="visible"/>
                                      </p:to>
                                    </p:set>
                                    <p:anim calcmode="lin" valueType="num">
                                      <p:cBhvr additive="base">
                                        <p:cTn id="7" dur="500" fill="hold"/>
                                        <p:tgtEl>
                                          <p:spTgt spid="107522"/>
                                        </p:tgtEl>
                                        <p:attrNameLst>
                                          <p:attrName>ppt_x</p:attrName>
                                        </p:attrNameLst>
                                      </p:cBhvr>
                                      <p:tavLst>
                                        <p:tav tm="0">
                                          <p:val>
                                            <p:strVal val="1+#ppt_w/2"/>
                                          </p:val>
                                        </p:tav>
                                        <p:tav tm="100000">
                                          <p:val>
                                            <p:strVal val="#ppt_x"/>
                                          </p:val>
                                        </p:tav>
                                      </p:tavLst>
                                    </p:anim>
                                    <p:anim calcmode="lin" valueType="num">
                                      <p:cBhvr additive="base">
                                        <p:cTn id="8" dur="500" fill="hold"/>
                                        <p:tgtEl>
                                          <p:spTgt spid="1075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7523"/>
                                        </p:tgtEl>
                                        <p:attrNameLst>
                                          <p:attrName>style.visibility</p:attrName>
                                        </p:attrNameLst>
                                      </p:cBhvr>
                                      <p:to>
                                        <p:strVal val="visible"/>
                                      </p:to>
                                    </p:set>
                                    <p:anim calcmode="lin" valueType="num">
                                      <p:cBhvr additive="base">
                                        <p:cTn id="12" dur="500" fill="hold"/>
                                        <p:tgtEl>
                                          <p:spTgt spid="107523"/>
                                        </p:tgtEl>
                                        <p:attrNameLst>
                                          <p:attrName>ppt_x</p:attrName>
                                        </p:attrNameLst>
                                      </p:cBhvr>
                                      <p:tavLst>
                                        <p:tav tm="0">
                                          <p:val>
                                            <p:strVal val="1+#ppt_w/2"/>
                                          </p:val>
                                        </p:tav>
                                        <p:tav tm="100000">
                                          <p:val>
                                            <p:strVal val="#ppt_x"/>
                                          </p:val>
                                        </p:tav>
                                      </p:tavLst>
                                    </p:anim>
                                    <p:anim calcmode="lin" valueType="num">
                                      <p:cBhvr additive="base">
                                        <p:cTn id="13" dur="500" fill="hold"/>
                                        <p:tgtEl>
                                          <p:spTgt spid="10752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7528"/>
                                        </p:tgtEl>
                                        <p:attrNameLst>
                                          <p:attrName>style.visibility</p:attrName>
                                        </p:attrNameLst>
                                      </p:cBhvr>
                                      <p:to>
                                        <p:strVal val="visible"/>
                                      </p:to>
                                    </p:set>
                                    <p:anim calcmode="lin" valueType="num">
                                      <p:cBhvr additive="base">
                                        <p:cTn id="17" dur="500" fill="hold"/>
                                        <p:tgtEl>
                                          <p:spTgt spid="107528"/>
                                        </p:tgtEl>
                                        <p:attrNameLst>
                                          <p:attrName>ppt_x</p:attrName>
                                        </p:attrNameLst>
                                      </p:cBhvr>
                                      <p:tavLst>
                                        <p:tav tm="0">
                                          <p:val>
                                            <p:strVal val="#ppt_x"/>
                                          </p:val>
                                        </p:tav>
                                        <p:tav tm="100000">
                                          <p:val>
                                            <p:strVal val="#ppt_x"/>
                                          </p:val>
                                        </p:tav>
                                      </p:tavLst>
                                    </p:anim>
                                    <p:anim calcmode="lin" valueType="num">
                                      <p:cBhvr additive="base">
                                        <p:cTn id="18" dur="500" fill="hold"/>
                                        <p:tgtEl>
                                          <p:spTgt spid="10752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07529"/>
                                        </p:tgtEl>
                                        <p:attrNameLst>
                                          <p:attrName>style.visibility</p:attrName>
                                        </p:attrNameLst>
                                      </p:cBhvr>
                                      <p:to>
                                        <p:strVal val="visible"/>
                                      </p:to>
                                    </p:set>
                                    <p:anim calcmode="lin" valueType="num">
                                      <p:cBhvr additive="base">
                                        <p:cTn id="23" dur="500" fill="hold"/>
                                        <p:tgtEl>
                                          <p:spTgt spid="107529"/>
                                        </p:tgtEl>
                                        <p:attrNameLst>
                                          <p:attrName>ppt_x</p:attrName>
                                        </p:attrNameLst>
                                      </p:cBhvr>
                                      <p:tavLst>
                                        <p:tav tm="0">
                                          <p:val>
                                            <p:strVal val="0-#ppt_w/2"/>
                                          </p:val>
                                        </p:tav>
                                        <p:tav tm="100000">
                                          <p:val>
                                            <p:strVal val="#ppt_x"/>
                                          </p:val>
                                        </p:tav>
                                      </p:tavLst>
                                    </p:anim>
                                    <p:anim calcmode="lin" valueType="num">
                                      <p:cBhvr additive="base">
                                        <p:cTn id="24" dur="500" fill="hold"/>
                                        <p:tgtEl>
                                          <p:spTgt spid="10752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07536"/>
                                        </p:tgtEl>
                                        <p:attrNameLst>
                                          <p:attrName>style.visibility</p:attrName>
                                        </p:attrNameLst>
                                      </p:cBhvr>
                                      <p:to>
                                        <p:strVal val="visible"/>
                                      </p:to>
                                    </p:set>
                                    <p:animEffect transition="in" filter="wipe(left)">
                                      <p:cBhvr>
                                        <p:cTn id="29" dur="500"/>
                                        <p:tgtEl>
                                          <p:spTgt spid="10753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07545"/>
                                        </p:tgtEl>
                                        <p:attrNameLst>
                                          <p:attrName>style.visibility</p:attrName>
                                        </p:attrNameLst>
                                      </p:cBhvr>
                                      <p:to>
                                        <p:strVal val="visible"/>
                                      </p:to>
                                    </p:set>
                                    <p:animEffect transition="in" filter="wipe(left)">
                                      <p:cBhvr>
                                        <p:cTn id="34" dur="500"/>
                                        <p:tgtEl>
                                          <p:spTgt spid="10754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07551"/>
                                        </p:tgtEl>
                                        <p:attrNameLst>
                                          <p:attrName>style.visibility</p:attrName>
                                        </p:attrNameLst>
                                      </p:cBhvr>
                                      <p:to>
                                        <p:strVal val="visible"/>
                                      </p:to>
                                    </p:set>
                                    <p:animEffect transition="in" filter="wipe(up)">
                                      <p:cBhvr>
                                        <p:cTn id="39" dur="500"/>
                                        <p:tgtEl>
                                          <p:spTgt spid="107551"/>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nodeType="clickEffect">
                                  <p:stCondLst>
                                    <p:cond delay="0"/>
                                  </p:stCondLst>
                                  <p:childTnLst>
                                    <p:set>
                                      <p:cBhvr>
                                        <p:cTn id="43" dur="1" fill="hold">
                                          <p:stCondLst>
                                            <p:cond delay="0"/>
                                          </p:stCondLst>
                                        </p:cTn>
                                        <p:tgtEl>
                                          <p:spTgt spid="107561"/>
                                        </p:tgtEl>
                                        <p:attrNameLst>
                                          <p:attrName>style.visibility</p:attrName>
                                        </p:attrNameLst>
                                      </p:cBhvr>
                                      <p:to>
                                        <p:strVal val="visible"/>
                                      </p:to>
                                    </p:set>
                                    <p:animEffect transition="in" filter="strips(downRight)">
                                      <p:cBhvr>
                                        <p:cTn id="44" dur="500"/>
                                        <p:tgtEl>
                                          <p:spTgt spid="10756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107568"/>
                                        </p:tgtEl>
                                        <p:attrNameLst>
                                          <p:attrName>style.visibility</p:attrName>
                                        </p:attrNameLst>
                                      </p:cBhvr>
                                      <p:to>
                                        <p:strVal val="visible"/>
                                      </p:to>
                                    </p:set>
                                    <p:animEffect transition="in" filter="wipe(right)">
                                      <p:cBhvr>
                                        <p:cTn id="49" dur="500"/>
                                        <p:tgtEl>
                                          <p:spTgt spid="107568"/>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nodeType="clickEffect">
                                  <p:stCondLst>
                                    <p:cond delay="0"/>
                                  </p:stCondLst>
                                  <p:childTnLst>
                                    <p:set>
                                      <p:cBhvr>
                                        <p:cTn id="53" dur="1" fill="hold">
                                          <p:stCondLst>
                                            <p:cond delay="0"/>
                                          </p:stCondLst>
                                        </p:cTn>
                                        <p:tgtEl>
                                          <p:spTgt spid="107574"/>
                                        </p:tgtEl>
                                        <p:attrNameLst>
                                          <p:attrName>style.visibility</p:attrName>
                                        </p:attrNameLst>
                                      </p:cBhvr>
                                      <p:to>
                                        <p:strVal val="visible"/>
                                      </p:to>
                                    </p:set>
                                    <p:animEffect transition="in" filter="strips(downLeft)">
                                      <p:cBhvr>
                                        <p:cTn id="54" dur="500"/>
                                        <p:tgtEl>
                                          <p:spTgt spid="10757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nodeType="clickEffect">
                                  <p:stCondLst>
                                    <p:cond delay="0"/>
                                  </p:stCondLst>
                                  <p:childTnLst>
                                    <p:set>
                                      <p:cBhvr>
                                        <p:cTn id="58" dur="1" fill="hold">
                                          <p:stCondLst>
                                            <p:cond delay="0"/>
                                          </p:stCondLst>
                                        </p:cTn>
                                        <p:tgtEl>
                                          <p:spTgt spid="107583"/>
                                        </p:tgtEl>
                                        <p:attrNameLst>
                                          <p:attrName>style.visibility</p:attrName>
                                        </p:attrNameLst>
                                      </p:cBhvr>
                                      <p:to>
                                        <p:strVal val="visible"/>
                                      </p:to>
                                    </p:set>
                                    <p:animEffect transition="in" filter="wipe(right)">
                                      <p:cBhvr>
                                        <p:cTn id="59" dur="500"/>
                                        <p:tgtEl>
                                          <p:spTgt spid="10758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107595"/>
                                        </p:tgtEl>
                                        <p:attrNameLst>
                                          <p:attrName>style.visibility</p:attrName>
                                        </p:attrNameLst>
                                      </p:cBhvr>
                                      <p:to>
                                        <p:strVal val="visible"/>
                                      </p:to>
                                    </p:set>
                                    <p:animEffect transition="in" filter="wipe(down)">
                                      <p:cBhvr>
                                        <p:cTn id="64" dur="500"/>
                                        <p:tgtEl>
                                          <p:spTgt spid="107595"/>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499"/>
                                          </p:stCondLst>
                                        </p:cTn>
                                        <p:tgtEl>
                                          <p:spTgt spid="107601"/>
                                        </p:tgtEl>
                                        <p:attrNameLst>
                                          <p:attrName>style.visibility</p:attrName>
                                        </p:attrNameLst>
                                      </p:cBhvr>
                                      <p:to>
                                        <p:strVal val="visible"/>
                                      </p:to>
                                    </p:set>
                                  </p:childTnLst>
                                  <p:subTnLst>
                                    <p:set>
                                      <p:cBhvr override="childStyle">
                                        <p:cTn dur="1" fill="hold" display="0" masterRel="nextClick" afterEffect="1"/>
                                        <p:tgtEl>
                                          <p:spTgt spid="107601"/>
                                        </p:tgtEl>
                                        <p:attrNameLst>
                                          <p:attrName>style.visibility</p:attrName>
                                        </p:attrNameLst>
                                      </p:cBhvr>
                                      <p:to>
                                        <p:strVal val="hidden"/>
                                      </p:to>
                                    </p:set>
                                  </p:sub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499"/>
                                          </p:stCondLst>
                                        </p:cTn>
                                        <p:tgtEl>
                                          <p:spTgt spid="107623"/>
                                        </p:tgtEl>
                                        <p:attrNameLst>
                                          <p:attrName>style.visibility</p:attrName>
                                        </p:attrNameLst>
                                      </p:cBhvr>
                                      <p:to>
                                        <p:strVal val="visible"/>
                                      </p:to>
                                    </p:set>
                                  </p:childTnLst>
                                  <p:subTnLst>
                                    <p:set>
                                      <p:cBhvr override="childStyle">
                                        <p:cTn dur="1" fill="hold" display="0" masterRel="nextClick" afterEffect="1"/>
                                        <p:tgtEl>
                                          <p:spTgt spid="10762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autoUpdateAnimBg="0"/>
      <p:bldP spid="107523" grpId="0" animBg="1"/>
      <p:bldP spid="107528"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FF00"/>
                </a:solidFill>
                <a:latin typeface="Arial" charset="0"/>
                <a:cs typeface="Times New Roman" pitchFamily="18" charset="0"/>
              </a:rPr>
              <a:t>I.   Introducción a la Empresa.</a:t>
            </a:r>
          </a:p>
          <a:p>
            <a:r>
              <a:rPr lang="es-ES" sz="1000">
                <a:solidFill>
                  <a:srgbClr val="FFFF00"/>
                </a:solidFill>
                <a:latin typeface="Arial" charset="0"/>
                <a:cs typeface="Times New Roman" pitchFamily="18" charset="0"/>
              </a:rPr>
              <a:t>II.  La actividad comercial (Marketing).</a:t>
            </a:r>
          </a:p>
          <a:p>
            <a:r>
              <a:rPr lang="es-ES" sz="1000">
                <a:solidFill>
                  <a:srgbClr val="FF3300"/>
                </a:solidFill>
                <a:latin typeface="Arial" charset="0"/>
                <a:cs typeface="Times New Roman" pitchFamily="18" charset="0"/>
              </a:rPr>
              <a:t>III. El subsistema financiero.</a:t>
            </a:r>
          </a:p>
        </p:txBody>
      </p:sp>
      <p:sp>
        <p:nvSpPr>
          <p:cNvPr id="108547" name="Text Box 3"/>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108548" name="AutoShape 4"/>
          <p:cNvSpPr>
            <a:spLocks noChangeArrowheads="1"/>
          </p:cNvSpPr>
          <p:nvPr/>
        </p:nvSpPr>
        <p:spPr bwMode="auto">
          <a:xfrm rot="5400000">
            <a:off x="609600" y="381000"/>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graphicFrame>
        <p:nvGraphicFramePr>
          <p:cNvPr id="108549" name="Object 5"/>
          <p:cNvGraphicFramePr>
            <a:graphicFrameLocks noChangeAspect="1"/>
          </p:cNvGraphicFramePr>
          <p:nvPr/>
        </p:nvGraphicFramePr>
        <p:xfrm>
          <a:off x="8001000" y="152400"/>
          <a:ext cx="914400" cy="738188"/>
        </p:xfrm>
        <a:graphic>
          <a:graphicData uri="http://schemas.openxmlformats.org/presentationml/2006/ole">
            <p:oleObj spid="_x0000_s108549" name="CorelPhotoPaint.Image.9" r:id="rId3" imgW="1574603" imgH="1269841" progId="">
              <p:embed/>
            </p:oleObj>
          </a:graphicData>
        </a:graphic>
      </p:graphicFrame>
      <p:sp>
        <p:nvSpPr>
          <p:cNvPr id="108550" name="Rectangle 6"/>
          <p:cNvSpPr>
            <a:spLocks noChangeArrowheads="1"/>
          </p:cNvSpPr>
          <p:nvPr/>
        </p:nvSpPr>
        <p:spPr bwMode="auto">
          <a:xfrm>
            <a:off x="1066800" y="981075"/>
            <a:ext cx="5160963" cy="533400"/>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ctr"/>
          <a:lstStyle/>
          <a:p>
            <a:r>
              <a:rPr lang="es-ES_tradnl" b="1">
                <a:solidFill>
                  <a:srgbClr val="FFFF00"/>
                </a:solidFill>
                <a:latin typeface="Arial" charset="0"/>
              </a:rPr>
              <a:t>1. Introducción </a:t>
            </a:r>
            <a:endParaRPr lang="es-ES" b="1">
              <a:solidFill>
                <a:srgbClr val="FFFF00"/>
              </a:solidFill>
              <a:latin typeface="Arial" charset="0"/>
            </a:endParaRPr>
          </a:p>
        </p:txBody>
      </p:sp>
      <p:sp>
        <p:nvSpPr>
          <p:cNvPr id="108551" name="Line 7"/>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grpSp>
        <p:nvGrpSpPr>
          <p:cNvPr id="108552" name="Group 8"/>
          <p:cNvGrpSpPr>
            <a:grpSpLocks/>
          </p:cNvGrpSpPr>
          <p:nvPr/>
        </p:nvGrpSpPr>
        <p:grpSpPr bwMode="auto">
          <a:xfrm>
            <a:off x="2362200" y="1911350"/>
            <a:ext cx="4146550" cy="2279650"/>
            <a:chOff x="1862" y="1248"/>
            <a:chExt cx="2612" cy="1436"/>
          </a:xfrm>
        </p:grpSpPr>
        <p:sp>
          <p:nvSpPr>
            <p:cNvPr id="108553" name="Text Box 9"/>
            <p:cNvSpPr txBox="1">
              <a:spLocks noChangeArrowheads="1"/>
            </p:cNvSpPr>
            <p:nvPr/>
          </p:nvSpPr>
          <p:spPr bwMode="auto">
            <a:xfrm>
              <a:off x="1862" y="1392"/>
              <a:ext cx="1066" cy="236"/>
            </a:xfrm>
            <a:prstGeom prst="rect">
              <a:avLst/>
            </a:prstGeom>
            <a:noFill/>
            <a:ln w="38100">
              <a:solidFill>
                <a:srgbClr val="FFFF00"/>
              </a:solidFill>
              <a:miter lim="800000"/>
              <a:headEnd/>
              <a:tailEnd/>
            </a:ln>
            <a:effectLst/>
          </p:spPr>
          <p:txBody>
            <a:bodyPr>
              <a:spAutoFit/>
            </a:bodyPr>
            <a:lstStyle/>
            <a:p>
              <a:pPr algn="ctr"/>
              <a:r>
                <a:rPr lang="es-ES" sz="1600" b="1">
                  <a:solidFill>
                    <a:srgbClr val="FFFF00"/>
                  </a:solidFill>
                  <a:latin typeface="Arial" charset="0"/>
                </a:rPr>
                <a:t>INVERSORES</a:t>
              </a:r>
            </a:p>
          </p:txBody>
        </p:sp>
        <p:sp>
          <p:nvSpPr>
            <p:cNvPr id="108554" name="Text Box 10"/>
            <p:cNvSpPr txBox="1">
              <a:spLocks noChangeArrowheads="1"/>
            </p:cNvSpPr>
            <p:nvPr/>
          </p:nvSpPr>
          <p:spPr bwMode="auto">
            <a:xfrm>
              <a:off x="3120" y="1248"/>
              <a:ext cx="1354" cy="390"/>
            </a:xfrm>
            <a:prstGeom prst="rect">
              <a:avLst/>
            </a:prstGeom>
            <a:noFill/>
            <a:ln w="38100">
              <a:solidFill>
                <a:srgbClr val="FFFF00"/>
              </a:solidFill>
              <a:miter lim="800000"/>
              <a:headEnd/>
              <a:tailEnd/>
            </a:ln>
            <a:effectLst/>
          </p:spPr>
          <p:txBody>
            <a:bodyPr>
              <a:spAutoFit/>
            </a:bodyPr>
            <a:lstStyle/>
            <a:p>
              <a:pPr algn="ctr"/>
              <a:r>
                <a:rPr lang="es-ES" sz="1600" b="1">
                  <a:solidFill>
                    <a:srgbClr val="FFFF00"/>
                  </a:solidFill>
                  <a:latin typeface="Arial" charset="0"/>
                </a:rPr>
                <a:t>INTERMEDIARIOS FINANCIEROS</a:t>
              </a:r>
            </a:p>
          </p:txBody>
        </p:sp>
        <p:sp>
          <p:nvSpPr>
            <p:cNvPr id="108555" name="Text Box 11"/>
            <p:cNvSpPr txBox="1">
              <a:spLocks noChangeArrowheads="1"/>
            </p:cNvSpPr>
            <p:nvPr/>
          </p:nvSpPr>
          <p:spPr bwMode="auto">
            <a:xfrm>
              <a:off x="2112" y="1924"/>
              <a:ext cx="1776" cy="236"/>
            </a:xfrm>
            <a:prstGeom prst="rect">
              <a:avLst/>
            </a:prstGeom>
            <a:solidFill>
              <a:srgbClr val="FFFF00"/>
            </a:solidFill>
            <a:ln w="38100">
              <a:solidFill>
                <a:srgbClr val="FFFF00"/>
              </a:solidFill>
              <a:miter lim="800000"/>
              <a:headEnd/>
              <a:tailEnd/>
            </a:ln>
            <a:effectLst/>
          </p:spPr>
          <p:txBody>
            <a:bodyPr>
              <a:spAutoFit/>
            </a:bodyPr>
            <a:lstStyle/>
            <a:p>
              <a:pPr algn="ctr"/>
              <a:r>
                <a:rPr lang="es-ES" sz="1600" b="1">
                  <a:solidFill>
                    <a:schemeClr val="bg2"/>
                  </a:solidFill>
                  <a:latin typeface="Arial Black" pitchFamily="34" charset="0"/>
                </a:rPr>
                <a:t>EMPRESA</a:t>
              </a:r>
            </a:p>
          </p:txBody>
        </p:sp>
        <p:sp>
          <p:nvSpPr>
            <p:cNvPr id="108556" name="Text Box 12"/>
            <p:cNvSpPr txBox="1">
              <a:spLocks noChangeArrowheads="1"/>
            </p:cNvSpPr>
            <p:nvPr/>
          </p:nvSpPr>
          <p:spPr bwMode="auto">
            <a:xfrm>
              <a:off x="2112" y="2448"/>
              <a:ext cx="336" cy="236"/>
            </a:xfrm>
            <a:prstGeom prst="rect">
              <a:avLst/>
            </a:prstGeom>
            <a:noFill/>
            <a:ln w="38100">
              <a:solidFill>
                <a:srgbClr val="FFFF00"/>
              </a:solidFill>
              <a:miter lim="800000"/>
              <a:headEnd/>
              <a:tailEnd/>
            </a:ln>
            <a:effectLst/>
          </p:spPr>
          <p:txBody>
            <a:bodyPr>
              <a:spAutoFit/>
            </a:bodyPr>
            <a:lstStyle/>
            <a:p>
              <a:pPr algn="ctr"/>
              <a:r>
                <a:rPr lang="es-ES" sz="1600" b="1">
                  <a:solidFill>
                    <a:srgbClr val="FFFF00"/>
                  </a:solidFill>
                  <a:latin typeface="Arial" charset="0"/>
                </a:rPr>
                <a:t>A</a:t>
              </a:r>
            </a:p>
          </p:txBody>
        </p:sp>
        <p:sp>
          <p:nvSpPr>
            <p:cNvPr id="108557" name="Text Box 13"/>
            <p:cNvSpPr txBox="1">
              <a:spLocks noChangeArrowheads="1"/>
            </p:cNvSpPr>
            <p:nvPr/>
          </p:nvSpPr>
          <p:spPr bwMode="auto">
            <a:xfrm>
              <a:off x="2592" y="2448"/>
              <a:ext cx="336" cy="236"/>
            </a:xfrm>
            <a:prstGeom prst="rect">
              <a:avLst/>
            </a:prstGeom>
            <a:noFill/>
            <a:ln w="38100">
              <a:solidFill>
                <a:srgbClr val="FFFF00"/>
              </a:solidFill>
              <a:miter lim="800000"/>
              <a:headEnd/>
              <a:tailEnd/>
            </a:ln>
            <a:effectLst/>
          </p:spPr>
          <p:txBody>
            <a:bodyPr>
              <a:spAutoFit/>
            </a:bodyPr>
            <a:lstStyle/>
            <a:p>
              <a:pPr algn="ctr"/>
              <a:r>
                <a:rPr lang="es-ES" sz="1600" b="1">
                  <a:solidFill>
                    <a:srgbClr val="FFFF00"/>
                  </a:solidFill>
                  <a:latin typeface="Arial" charset="0"/>
                </a:rPr>
                <a:t>B</a:t>
              </a:r>
            </a:p>
          </p:txBody>
        </p:sp>
        <p:sp>
          <p:nvSpPr>
            <p:cNvPr id="108558" name="Text Box 14"/>
            <p:cNvSpPr txBox="1">
              <a:spLocks noChangeArrowheads="1"/>
            </p:cNvSpPr>
            <p:nvPr/>
          </p:nvSpPr>
          <p:spPr bwMode="auto">
            <a:xfrm>
              <a:off x="3072" y="2448"/>
              <a:ext cx="336" cy="236"/>
            </a:xfrm>
            <a:prstGeom prst="rect">
              <a:avLst/>
            </a:prstGeom>
            <a:noFill/>
            <a:ln w="38100">
              <a:solidFill>
                <a:srgbClr val="FFFF00"/>
              </a:solidFill>
              <a:miter lim="800000"/>
              <a:headEnd/>
              <a:tailEnd/>
            </a:ln>
            <a:effectLst/>
          </p:spPr>
          <p:txBody>
            <a:bodyPr>
              <a:spAutoFit/>
            </a:bodyPr>
            <a:lstStyle/>
            <a:p>
              <a:pPr algn="ctr"/>
              <a:r>
                <a:rPr lang="es-ES" sz="1600" b="1">
                  <a:solidFill>
                    <a:srgbClr val="FFFF00"/>
                  </a:solidFill>
                  <a:latin typeface="Arial" charset="0"/>
                </a:rPr>
                <a:t>C</a:t>
              </a:r>
            </a:p>
          </p:txBody>
        </p:sp>
        <p:sp>
          <p:nvSpPr>
            <p:cNvPr id="108559" name="Text Box 15"/>
            <p:cNvSpPr txBox="1">
              <a:spLocks noChangeArrowheads="1"/>
            </p:cNvSpPr>
            <p:nvPr/>
          </p:nvSpPr>
          <p:spPr bwMode="auto">
            <a:xfrm>
              <a:off x="3552" y="2448"/>
              <a:ext cx="336" cy="236"/>
            </a:xfrm>
            <a:prstGeom prst="rect">
              <a:avLst/>
            </a:prstGeom>
            <a:noFill/>
            <a:ln w="38100">
              <a:solidFill>
                <a:srgbClr val="FFFF00"/>
              </a:solidFill>
              <a:miter lim="800000"/>
              <a:headEnd/>
              <a:tailEnd/>
            </a:ln>
            <a:effectLst/>
          </p:spPr>
          <p:txBody>
            <a:bodyPr>
              <a:spAutoFit/>
            </a:bodyPr>
            <a:lstStyle/>
            <a:p>
              <a:pPr algn="ctr"/>
              <a:r>
                <a:rPr lang="es-ES" sz="1600" b="1">
                  <a:solidFill>
                    <a:srgbClr val="FFFF00"/>
                  </a:solidFill>
                  <a:latin typeface="Arial" charset="0"/>
                </a:rPr>
                <a:t>D</a:t>
              </a:r>
            </a:p>
          </p:txBody>
        </p:sp>
        <p:sp>
          <p:nvSpPr>
            <p:cNvPr id="108560" name="AutoShape 16"/>
            <p:cNvSpPr>
              <a:spLocks noChangeArrowheads="1"/>
            </p:cNvSpPr>
            <p:nvPr/>
          </p:nvSpPr>
          <p:spPr bwMode="auto">
            <a:xfrm>
              <a:off x="2448" y="1680"/>
              <a:ext cx="192" cy="192"/>
            </a:xfrm>
            <a:prstGeom prst="downArrow">
              <a:avLst>
                <a:gd name="adj1" fmla="val 50000"/>
                <a:gd name="adj2" fmla="val 25000"/>
              </a:avLst>
            </a:prstGeom>
            <a:solidFill>
              <a:srgbClr val="00FF00"/>
            </a:solidFill>
            <a:ln w="9525">
              <a:noFill/>
              <a:miter lim="800000"/>
              <a:headEnd/>
              <a:tailEnd/>
            </a:ln>
            <a:effectLst/>
          </p:spPr>
          <p:txBody>
            <a:bodyPr wrap="none" anchor="ctr"/>
            <a:lstStyle/>
            <a:p>
              <a:endParaRPr lang="es-ES"/>
            </a:p>
          </p:txBody>
        </p:sp>
        <p:sp>
          <p:nvSpPr>
            <p:cNvPr id="108561" name="AutoShape 17"/>
            <p:cNvSpPr>
              <a:spLocks noChangeArrowheads="1"/>
            </p:cNvSpPr>
            <p:nvPr/>
          </p:nvSpPr>
          <p:spPr bwMode="auto">
            <a:xfrm>
              <a:off x="3360" y="1680"/>
              <a:ext cx="192" cy="192"/>
            </a:xfrm>
            <a:prstGeom prst="downArrow">
              <a:avLst>
                <a:gd name="adj1" fmla="val 50000"/>
                <a:gd name="adj2" fmla="val 25000"/>
              </a:avLst>
            </a:prstGeom>
            <a:solidFill>
              <a:srgbClr val="00FF00"/>
            </a:solidFill>
            <a:ln w="9525">
              <a:noFill/>
              <a:miter lim="800000"/>
              <a:headEnd/>
              <a:tailEnd/>
            </a:ln>
            <a:effectLst/>
          </p:spPr>
          <p:txBody>
            <a:bodyPr wrap="none" anchor="ctr"/>
            <a:lstStyle/>
            <a:p>
              <a:endParaRPr lang="es-ES"/>
            </a:p>
          </p:txBody>
        </p:sp>
        <p:sp>
          <p:nvSpPr>
            <p:cNvPr id="108562" name="AutoShape 18"/>
            <p:cNvSpPr>
              <a:spLocks noChangeArrowheads="1"/>
            </p:cNvSpPr>
            <p:nvPr/>
          </p:nvSpPr>
          <p:spPr bwMode="auto">
            <a:xfrm>
              <a:off x="2064" y="2208"/>
              <a:ext cx="192" cy="192"/>
            </a:xfrm>
            <a:prstGeom prst="downArrow">
              <a:avLst>
                <a:gd name="adj1" fmla="val 50000"/>
                <a:gd name="adj2" fmla="val 25000"/>
              </a:avLst>
            </a:prstGeom>
            <a:solidFill>
              <a:srgbClr val="FF0000"/>
            </a:solidFill>
            <a:ln w="9525">
              <a:noFill/>
              <a:miter lim="800000"/>
              <a:headEnd/>
              <a:tailEnd/>
            </a:ln>
            <a:effectLst/>
          </p:spPr>
          <p:txBody>
            <a:bodyPr wrap="none" anchor="ctr"/>
            <a:lstStyle/>
            <a:p>
              <a:endParaRPr lang="es-ES"/>
            </a:p>
          </p:txBody>
        </p:sp>
        <p:sp>
          <p:nvSpPr>
            <p:cNvPr id="108563" name="AutoShape 19"/>
            <p:cNvSpPr>
              <a:spLocks noChangeArrowheads="1"/>
            </p:cNvSpPr>
            <p:nvPr/>
          </p:nvSpPr>
          <p:spPr bwMode="auto">
            <a:xfrm flipV="1">
              <a:off x="2256" y="2208"/>
              <a:ext cx="192" cy="192"/>
            </a:xfrm>
            <a:prstGeom prst="downArrow">
              <a:avLst>
                <a:gd name="adj1" fmla="val 50000"/>
                <a:gd name="adj2" fmla="val 25000"/>
              </a:avLst>
            </a:prstGeom>
            <a:solidFill>
              <a:srgbClr val="00FF00"/>
            </a:solidFill>
            <a:ln w="9525">
              <a:noFill/>
              <a:miter lim="800000"/>
              <a:headEnd/>
              <a:tailEnd/>
            </a:ln>
            <a:effectLst/>
          </p:spPr>
          <p:txBody>
            <a:bodyPr wrap="none" anchor="ctr"/>
            <a:lstStyle/>
            <a:p>
              <a:endParaRPr lang="es-ES"/>
            </a:p>
          </p:txBody>
        </p:sp>
        <p:sp>
          <p:nvSpPr>
            <p:cNvPr id="108564" name="AutoShape 20"/>
            <p:cNvSpPr>
              <a:spLocks noChangeArrowheads="1"/>
            </p:cNvSpPr>
            <p:nvPr/>
          </p:nvSpPr>
          <p:spPr bwMode="auto">
            <a:xfrm>
              <a:off x="2544" y="2208"/>
              <a:ext cx="192" cy="192"/>
            </a:xfrm>
            <a:prstGeom prst="downArrow">
              <a:avLst>
                <a:gd name="adj1" fmla="val 50000"/>
                <a:gd name="adj2" fmla="val 25000"/>
              </a:avLst>
            </a:prstGeom>
            <a:solidFill>
              <a:srgbClr val="FF0000"/>
            </a:solidFill>
            <a:ln w="9525">
              <a:noFill/>
              <a:miter lim="800000"/>
              <a:headEnd/>
              <a:tailEnd/>
            </a:ln>
            <a:effectLst/>
          </p:spPr>
          <p:txBody>
            <a:bodyPr wrap="none" anchor="ctr"/>
            <a:lstStyle/>
            <a:p>
              <a:endParaRPr lang="es-ES"/>
            </a:p>
          </p:txBody>
        </p:sp>
        <p:sp>
          <p:nvSpPr>
            <p:cNvPr id="108565" name="AutoShape 21"/>
            <p:cNvSpPr>
              <a:spLocks noChangeArrowheads="1"/>
            </p:cNvSpPr>
            <p:nvPr/>
          </p:nvSpPr>
          <p:spPr bwMode="auto">
            <a:xfrm flipV="1">
              <a:off x="2736" y="2208"/>
              <a:ext cx="192" cy="192"/>
            </a:xfrm>
            <a:prstGeom prst="downArrow">
              <a:avLst>
                <a:gd name="adj1" fmla="val 50000"/>
                <a:gd name="adj2" fmla="val 25000"/>
              </a:avLst>
            </a:prstGeom>
            <a:solidFill>
              <a:srgbClr val="00FF00"/>
            </a:solidFill>
            <a:ln w="9525">
              <a:noFill/>
              <a:miter lim="800000"/>
              <a:headEnd/>
              <a:tailEnd/>
            </a:ln>
            <a:effectLst/>
          </p:spPr>
          <p:txBody>
            <a:bodyPr wrap="none" anchor="ctr"/>
            <a:lstStyle/>
            <a:p>
              <a:endParaRPr lang="es-ES"/>
            </a:p>
          </p:txBody>
        </p:sp>
        <p:sp>
          <p:nvSpPr>
            <p:cNvPr id="108566" name="AutoShape 22"/>
            <p:cNvSpPr>
              <a:spLocks noChangeArrowheads="1"/>
            </p:cNvSpPr>
            <p:nvPr/>
          </p:nvSpPr>
          <p:spPr bwMode="auto">
            <a:xfrm>
              <a:off x="3072" y="2208"/>
              <a:ext cx="192" cy="192"/>
            </a:xfrm>
            <a:prstGeom prst="downArrow">
              <a:avLst>
                <a:gd name="adj1" fmla="val 50000"/>
                <a:gd name="adj2" fmla="val 25000"/>
              </a:avLst>
            </a:prstGeom>
            <a:solidFill>
              <a:srgbClr val="FF0000"/>
            </a:solidFill>
            <a:ln w="9525">
              <a:noFill/>
              <a:miter lim="800000"/>
              <a:headEnd/>
              <a:tailEnd/>
            </a:ln>
            <a:effectLst/>
          </p:spPr>
          <p:txBody>
            <a:bodyPr wrap="none" anchor="ctr"/>
            <a:lstStyle/>
            <a:p>
              <a:endParaRPr lang="es-ES"/>
            </a:p>
          </p:txBody>
        </p:sp>
        <p:sp>
          <p:nvSpPr>
            <p:cNvPr id="108567" name="AutoShape 23"/>
            <p:cNvSpPr>
              <a:spLocks noChangeArrowheads="1"/>
            </p:cNvSpPr>
            <p:nvPr/>
          </p:nvSpPr>
          <p:spPr bwMode="auto">
            <a:xfrm>
              <a:off x="3552" y="2208"/>
              <a:ext cx="192" cy="192"/>
            </a:xfrm>
            <a:prstGeom prst="downArrow">
              <a:avLst>
                <a:gd name="adj1" fmla="val 50000"/>
                <a:gd name="adj2" fmla="val 25000"/>
              </a:avLst>
            </a:prstGeom>
            <a:solidFill>
              <a:srgbClr val="FF0000"/>
            </a:solidFill>
            <a:ln w="9525">
              <a:noFill/>
              <a:miter lim="800000"/>
              <a:headEnd/>
              <a:tailEnd/>
            </a:ln>
            <a:effectLst/>
          </p:spPr>
          <p:txBody>
            <a:bodyPr wrap="none" anchor="ctr"/>
            <a:lstStyle/>
            <a:p>
              <a:endParaRPr lang="es-ES"/>
            </a:p>
          </p:txBody>
        </p:sp>
      </p:grpSp>
      <p:sp>
        <p:nvSpPr>
          <p:cNvPr id="108568" name="Rectangle 24"/>
          <p:cNvSpPr>
            <a:spLocks noChangeArrowheads="1"/>
          </p:cNvSpPr>
          <p:nvPr/>
        </p:nvSpPr>
        <p:spPr bwMode="auto">
          <a:xfrm>
            <a:off x="1905000" y="4572000"/>
            <a:ext cx="5029200" cy="1981200"/>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457200" indent="-457200">
              <a:tabLst>
                <a:tab pos="715963" algn="l"/>
              </a:tabLst>
            </a:pPr>
            <a:r>
              <a:rPr lang="es-ES_tradnl" sz="2000">
                <a:solidFill>
                  <a:srgbClr val="FFFF00"/>
                </a:solidFill>
                <a:latin typeface="Arial" charset="0"/>
              </a:rPr>
              <a:t>DECISIÓN DE INVERSIÓN </a:t>
            </a:r>
          </a:p>
          <a:p>
            <a:pPr marL="1087438" lvl="1" indent="-457200">
              <a:buFontTx/>
              <a:buAutoNum type="arabicPeriod"/>
              <a:tabLst>
                <a:tab pos="715963" algn="l"/>
              </a:tabLst>
            </a:pPr>
            <a:r>
              <a:rPr lang="es-ES_tradnl" sz="2000">
                <a:solidFill>
                  <a:srgbClr val="FFFF00"/>
                </a:solidFill>
                <a:latin typeface="Arial" charset="0"/>
              </a:rPr>
              <a:t> Evaluación de la rentabilidad</a:t>
            </a:r>
          </a:p>
          <a:p>
            <a:pPr marL="1087438" lvl="1" indent="-457200">
              <a:buFontTx/>
              <a:buAutoNum type="arabicPeriod"/>
              <a:tabLst>
                <a:tab pos="715963" algn="l"/>
              </a:tabLst>
            </a:pPr>
            <a:r>
              <a:rPr lang="es-ES" sz="2000">
                <a:solidFill>
                  <a:srgbClr val="FFFF00"/>
                </a:solidFill>
                <a:latin typeface="Arial" charset="0"/>
              </a:rPr>
              <a:t> Selección de los más rentables</a:t>
            </a:r>
          </a:p>
          <a:p>
            <a:pPr marL="457200" indent="-457200">
              <a:tabLst>
                <a:tab pos="715963" algn="l"/>
              </a:tabLst>
            </a:pPr>
            <a:r>
              <a:rPr lang="es-ES" sz="2000">
                <a:solidFill>
                  <a:srgbClr val="FFFF00"/>
                </a:solidFill>
                <a:latin typeface="Arial" charset="0"/>
              </a:rPr>
              <a:t>DECISIÓN DE FINANCIACIÓN</a:t>
            </a:r>
          </a:p>
          <a:p>
            <a:pPr marL="1087438" lvl="1" indent="-457200">
              <a:buFontTx/>
              <a:buAutoNum type="arabicPeriod"/>
              <a:tabLst>
                <a:tab pos="715963" algn="l"/>
              </a:tabLst>
            </a:pPr>
            <a:r>
              <a:rPr lang="es-ES" sz="2000">
                <a:solidFill>
                  <a:srgbClr val="FFFF00"/>
                </a:solidFill>
                <a:latin typeface="Arial" charset="0"/>
              </a:rPr>
              <a:t>Estructura de capital</a:t>
            </a:r>
          </a:p>
          <a:p>
            <a:pPr marL="1087438" lvl="1" indent="-457200">
              <a:buFontTx/>
              <a:buAutoNum type="arabicPeriod"/>
              <a:tabLst>
                <a:tab pos="715963" algn="l"/>
              </a:tabLst>
            </a:pPr>
            <a:r>
              <a:rPr lang="es-ES" sz="2000">
                <a:solidFill>
                  <a:srgbClr val="FFFF00"/>
                </a:solidFill>
                <a:latin typeface="Arial" charset="0"/>
              </a:rPr>
              <a:t>Dividendos</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8552"/>
                                        </p:tgtEl>
                                        <p:attrNameLst>
                                          <p:attrName>style.visibility</p:attrName>
                                        </p:attrNameLst>
                                      </p:cBhvr>
                                      <p:to>
                                        <p:strVal val="visible"/>
                                      </p:to>
                                    </p:set>
                                    <p:anim calcmode="lin" valueType="num">
                                      <p:cBhvr additive="base">
                                        <p:cTn id="7" dur="500" fill="hold"/>
                                        <p:tgtEl>
                                          <p:spTgt spid="108552"/>
                                        </p:tgtEl>
                                        <p:attrNameLst>
                                          <p:attrName>ppt_x</p:attrName>
                                        </p:attrNameLst>
                                      </p:cBhvr>
                                      <p:tavLst>
                                        <p:tav tm="0">
                                          <p:val>
                                            <p:strVal val="#ppt_x"/>
                                          </p:val>
                                        </p:tav>
                                        <p:tav tm="100000">
                                          <p:val>
                                            <p:strVal val="#ppt_x"/>
                                          </p:val>
                                        </p:tav>
                                      </p:tavLst>
                                    </p:anim>
                                    <p:anim calcmode="lin" valueType="num">
                                      <p:cBhvr additive="base">
                                        <p:cTn id="8" dur="500" fill="hold"/>
                                        <p:tgtEl>
                                          <p:spTgt spid="10855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8568"/>
                                        </p:tgtEl>
                                        <p:attrNameLst>
                                          <p:attrName>style.visibility</p:attrName>
                                        </p:attrNameLst>
                                      </p:cBhvr>
                                      <p:to>
                                        <p:strVal val="visible"/>
                                      </p:to>
                                    </p:set>
                                    <p:anim calcmode="lin" valueType="num">
                                      <p:cBhvr additive="base">
                                        <p:cTn id="12" dur="500" fill="hold"/>
                                        <p:tgtEl>
                                          <p:spTgt spid="108568"/>
                                        </p:tgtEl>
                                        <p:attrNameLst>
                                          <p:attrName>ppt_x</p:attrName>
                                        </p:attrNameLst>
                                      </p:cBhvr>
                                      <p:tavLst>
                                        <p:tav tm="0">
                                          <p:val>
                                            <p:strVal val="#ppt_x"/>
                                          </p:val>
                                        </p:tav>
                                        <p:tav tm="100000">
                                          <p:val>
                                            <p:strVal val="#ppt_x"/>
                                          </p:val>
                                        </p:tav>
                                      </p:tavLst>
                                    </p:anim>
                                    <p:anim calcmode="lin" valueType="num">
                                      <p:cBhvr additive="base">
                                        <p:cTn id="13" dur="500" fill="hold"/>
                                        <p:tgtEl>
                                          <p:spTgt spid="1085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68"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a:xfrm>
            <a:off x="1066800" y="981075"/>
            <a:ext cx="5160963" cy="533400"/>
          </a:xfrm>
          <a:effectLst>
            <a:outerShdw dist="35921" dir="2700000" algn="ctr" rotWithShape="0">
              <a:schemeClr val="bg2"/>
            </a:outerShdw>
          </a:effectLst>
        </p:spPr>
        <p:txBody>
          <a:bodyPr/>
          <a:lstStyle/>
          <a:p>
            <a:r>
              <a:rPr lang="es-ES_tradnl" sz="2400" b="1">
                <a:solidFill>
                  <a:srgbClr val="FFFF00"/>
                </a:solidFill>
                <a:latin typeface="Arial" charset="0"/>
              </a:rPr>
              <a:t>2. Ciclo financiero de la empresa </a:t>
            </a:r>
            <a:endParaRPr lang="es-ES" sz="2400" b="1">
              <a:solidFill>
                <a:srgbClr val="FFFF00"/>
              </a:solidFill>
              <a:latin typeface="Arial" charset="0"/>
            </a:endParaRPr>
          </a:p>
        </p:txBody>
      </p:sp>
      <p:sp>
        <p:nvSpPr>
          <p:cNvPr id="109571" name="Line 3"/>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sp>
        <p:nvSpPr>
          <p:cNvPr id="109572" name="Text Box 4"/>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FF00"/>
                </a:solidFill>
                <a:latin typeface="Arial" charset="0"/>
                <a:cs typeface="Times New Roman" pitchFamily="18" charset="0"/>
              </a:rPr>
              <a:t>I.   Introducción a la Empresa.</a:t>
            </a:r>
          </a:p>
          <a:p>
            <a:r>
              <a:rPr lang="es-ES" sz="1000">
                <a:solidFill>
                  <a:srgbClr val="FFFF00"/>
                </a:solidFill>
                <a:latin typeface="Arial" charset="0"/>
                <a:cs typeface="Times New Roman" pitchFamily="18" charset="0"/>
              </a:rPr>
              <a:t>II.  La actividad comercial (Marketing).</a:t>
            </a:r>
          </a:p>
          <a:p>
            <a:r>
              <a:rPr lang="es-ES" sz="1000">
                <a:solidFill>
                  <a:srgbClr val="FF3300"/>
                </a:solidFill>
                <a:latin typeface="Arial" charset="0"/>
                <a:cs typeface="Times New Roman" pitchFamily="18" charset="0"/>
              </a:rPr>
              <a:t>III. El subsistema financiero.</a:t>
            </a:r>
          </a:p>
        </p:txBody>
      </p:sp>
      <p:sp>
        <p:nvSpPr>
          <p:cNvPr id="109573" name="Text Box 5"/>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109574" name="AutoShape 6"/>
          <p:cNvSpPr>
            <a:spLocks noChangeArrowheads="1"/>
          </p:cNvSpPr>
          <p:nvPr/>
        </p:nvSpPr>
        <p:spPr bwMode="auto">
          <a:xfrm rot="5400000">
            <a:off x="609600" y="381000"/>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graphicFrame>
        <p:nvGraphicFramePr>
          <p:cNvPr id="109575" name="Object 7"/>
          <p:cNvGraphicFramePr>
            <a:graphicFrameLocks noChangeAspect="1"/>
          </p:cNvGraphicFramePr>
          <p:nvPr/>
        </p:nvGraphicFramePr>
        <p:xfrm>
          <a:off x="8001000" y="152400"/>
          <a:ext cx="914400" cy="738188"/>
        </p:xfrm>
        <a:graphic>
          <a:graphicData uri="http://schemas.openxmlformats.org/presentationml/2006/ole">
            <p:oleObj spid="_x0000_s109575" name="CorelPhotoPaint.Image.9" r:id="rId3" imgW="1574603" imgH="1269841" progId="">
              <p:embed/>
            </p:oleObj>
          </a:graphicData>
        </a:graphic>
      </p:graphicFrame>
      <p:sp>
        <p:nvSpPr>
          <p:cNvPr id="109576" name="Text Box 8"/>
          <p:cNvSpPr txBox="1">
            <a:spLocks noChangeArrowheads="1"/>
          </p:cNvSpPr>
          <p:nvPr/>
        </p:nvSpPr>
        <p:spPr bwMode="auto">
          <a:xfrm>
            <a:off x="3200400" y="3429000"/>
            <a:ext cx="1905000" cy="619125"/>
          </a:xfrm>
          <a:prstGeom prst="rect">
            <a:avLst/>
          </a:prstGeom>
          <a:solidFill>
            <a:srgbClr val="FFFF00"/>
          </a:solidFill>
          <a:ln w="38100">
            <a:solidFill>
              <a:srgbClr val="FFFF00"/>
            </a:solidFill>
            <a:miter lim="800000"/>
            <a:headEnd/>
            <a:tailEnd/>
          </a:ln>
          <a:effectLst/>
        </p:spPr>
        <p:txBody>
          <a:bodyPr>
            <a:spAutoFit/>
          </a:bodyPr>
          <a:lstStyle/>
          <a:p>
            <a:pPr algn="ctr"/>
            <a:r>
              <a:rPr lang="es-ES" sz="1600" b="1">
                <a:solidFill>
                  <a:schemeClr val="bg2"/>
                </a:solidFill>
                <a:latin typeface="Arial Black" pitchFamily="34" charset="0"/>
              </a:rPr>
              <a:t>FONDOS DE LA EMPRESA</a:t>
            </a:r>
          </a:p>
        </p:txBody>
      </p:sp>
      <p:grpSp>
        <p:nvGrpSpPr>
          <p:cNvPr id="109577" name="Group 9"/>
          <p:cNvGrpSpPr>
            <a:grpSpLocks/>
          </p:cNvGrpSpPr>
          <p:nvPr/>
        </p:nvGrpSpPr>
        <p:grpSpPr bwMode="auto">
          <a:xfrm>
            <a:off x="1219200" y="2568575"/>
            <a:ext cx="6096000" cy="784225"/>
            <a:chOff x="768" y="1618"/>
            <a:chExt cx="3840" cy="494"/>
          </a:xfrm>
        </p:grpSpPr>
        <p:sp>
          <p:nvSpPr>
            <p:cNvPr id="109578" name="Text Box 10"/>
            <p:cNvSpPr txBox="1">
              <a:spLocks noChangeArrowheads="1"/>
            </p:cNvSpPr>
            <p:nvPr/>
          </p:nvSpPr>
          <p:spPr bwMode="auto">
            <a:xfrm>
              <a:off x="768" y="1618"/>
              <a:ext cx="1210" cy="390"/>
            </a:xfrm>
            <a:prstGeom prst="rect">
              <a:avLst/>
            </a:prstGeom>
            <a:noFill/>
            <a:ln w="38100">
              <a:solidFill>
                <a:srgbClr val="FFFF00"/>
              </a:solidFill>
              <a:miter lim="800000"/>
              <a:headEnd/>
              <a:tailEnd/>
            </a:ln>
            <a:effectLst/>
          </p:spPr>
          <p:txBody>
            <a:bodyPr>
              <a:spAutoFit/>
            </a:bodyPr>
            <a:lstStyle/>
            <a:p>
              <a:pPr algn="ctr"/>
              <a:r>
                <a:rPr lang="es-ES" sz="1600" b="1">
                  <a:solidFill>
                    <a:srgbClr val="FFFF00"/>
                  </a:solidFill>
                  <a:latin typeface="Arial" charset="0"/>
                </a:rPr>
                <a:t>ACCIONISTAS (PROPIETARIOS</a:t>
              </a:r>
            </a:p>
          </p:txBody>
        </p:sp>
        <p:sp>
          <p:nvSpPr>
            <p:cNvPr id="109579" name="Text Box 11"/>
            <p:cNvSpPr txBox="1">
              <a:spLocks noChangeArrowheads="1"/>
            </p:cNvSpPr>
            <p:nvPr/>
          </p:nvSpPr>
          <p:spPr bwMode="auto">
            <a:xfrm>
              <a:off x="3254" y="1622"/>
              <a:ext cx="1354" cy="390"/>
            </a:xfrm>
            <a:prstGeom prst="rect">
              <a:avLst/>
            </a:prstGeom>
            <a:noFill/>
            <a:ln w="38100">
              <a:solidFill>
                <a:srgbClr val="FFFF00"/>
              </a:solidFill>
              <a:miter lim="800000"/>
              <a:headEnd/>
              <a:tailEnd/>
            </a:ln>
            <a:effectLst/>
          </p:spPr>
          <p:txBody>
            <a:bodyPr>
              <a:spAutoFit/>
            </a:bodyPr>
            <a:lstStyle/>
            <a:p>
              <a:pPr algn="ctr"/>
              <a:r>
                <a:rPr lang="es-ES" sz="1600" b="1">
                  <a:solidFill>
                    <a:srgbClr val="FFFF00"/>
                  </a:solidFill>
                  <a:latin typeface="Arial" charset="0"/>
                </a:rPr>
                <a:t>INTERMEDIARIOS FINANCIEROS</a:t>
              </a:r>
            </a:p>
          </p:txBody>
        </p:sp>
        <p:grpSp>
          <p:nvGrpSpPr>
            <p:cNvPr id="109580" name="Group 12"/>
            <p:cNvGrpSpPr>
              <a:grpSpLocks/>
            </p:cNvGrpSpPr>
            <p:nvPr/>
          </p:nvGrpSpPr>
          <p:grpSpPr bwMode="auto">
            <a:xfrm>
              <a:off x="1968" y="1728"/>
              <a:ext cx="1248" cy="384"/>
              <a:chOff x="1968" y="1728"/>
              <a:chExt cx="1248" cy="384"/>
            </a:xfrm>
          </p:grpSpPr>
          <p:grpSp>
            <p:nvGrpSpPr>
              <p:cNvPr id="109581" name="Group 13"/>
              <p:cNvGrpSpPr>
                <a:grpSpLocks/>
              </p:cNvGrpSpPr>
              <p:nvPr/>
            </p:nvGrpSpPr>
            <p:grpSpPr bwMode="auto">
              <a:xfrm>
                <a:off x="1968" y="1728"/>
                <a:ext cx="384" cy="384"/>
                <a:chOff x="1968" y="1728"/>
                <a:chExt cx="288" cy="384"/>
              </a:xfrm>
            </p:grpSpPr>
            <p:sp>
              <p:nvSpPr>
                <p:cNvPr id="109582" name="Line 14"/>
                <p:cNvSpPr>
                  <a:spLocks noChangeShapeType="1"/>
                </p:cNvSpPr>
                <p:nvPr/>
              </p:nvSpPr>
              <p:spPr bwMode="auto">
                <a:xfrm>
                  <a:off x="1968" y="1728"/>
                  <a:ext cx="288" cy="0"/>
                </a:xfrm>
                <a:prstGeom prst="line">
                  <a:avLst/>
                </a:prstGeom>
                <a:noFill/>
                <a:ln w="38100">
                  <a:solidFill>
                    <a:srgbClr val="00FF00"/>
                  </a:solidFill>
                  <a:round/>
                  <a:headEnd/>
                  <a:tailEnd/>
                </a:ln>
                <a:effectLst/>
              </p:spPr>
              <p:txBody>
                <a:bodyPr wrap="none"/>
                <a:lstStyle/>
                <a:p>
                  <a:endParaRPr lang="es-ES"/>
                </a:p>
              </p:txBody>
            </p:sp>
            <p:sp>
              <p:nvSpPr>
                <p:cNvPr id="109583" name="Line 15"/>
                <p:cNvSpPr>
                  <a:spLocks noChangeShapeType="1"/>
                </p:cNvSpPr>
                <p:nvPr/>
              </p:nvSpPr>
              <p:spPr bwMode="auto">
                <a:xfrm>
                  <a:off x="2256" y="1728"/>
                  <a:ext cx="0" cy="384"/>
                </a:xfrm>
                <a:prstGeom prst="line">
                  <a:avLst/>
                </a:prstGeom>
                <a:noFill/>
                <a:ln w="38100">
                  <a:solidFill>
                    <a:srgbClr val="00FF00"/>
                  </a:solidFill>
                  <a:round/>
                  <a:headEnd/>
                  <a:tailEnd type="triangle" w="med" len="med"/>
                </a:ln>
                <a:effectLst/>
              </p:spPr>
              <p:txBody>
                <a:bodyPr wrap="none"/>
                <a:lstStyle/>
                <a:p>
                  <a:endParaRPr lang="es-ES"/>
                </a:p>
              </p:txBody>
            </p:sp>
          </p:grpSp>
          <p:grpSp>
            <p:nvGrpSpPr>
              <p:cNvPr id="109584" name="Group 16"/>
              <p:cNvGrpSpPr>
                <a:grpSpLocks/>
              </p:cNvGrpSpPr>
              <p:nvPr/>
            </p:nvGrpSpPr>
            <p:grpSpPr bwMode="auto">
              <a:xfrm flipH="1">
                <a:off x="2832" y="1728"/>
                <a:ext cx="384" cy="384"/>
                <a:chOff x="1968" y="1728"/>
                <a:chExt cx="288" cy="384"/>
              </a:xfrm>
            </p:grpSpPr>
            <p:sp>
              <p:nvSpPr>
                <p:cNvPr id="109585" name="Line 17"/>
                <p:cNvSpPr>
                  <a:spLocks noChangeShapeType="1"/>
                </p:cNvSpPr>
                <p:nvPr/>
              </p:nvSpPr>
              <p:spPr bwMode="auto">
                <a:xfrm>
                  <a:off x="1968" y="1728"/>
                  <a:ext cx="288" cy="0"/>
                </a:xfrm>
                <a:prstGeom prst="line">
                  <a:avLst/>
                </a:prstGeom>
                <a:noFill/>
                <a:ln w="38100">
                  <a:solidFill>
                    <a:srgbClr val="00FF00"/>
                  </a:solidFill>
                  <a:round/>
                  <a:headEnd/>
                  <a:tailEnd/>
                </a:ln>
                <a:effectLst/>
              </p:spPr>
              <p:txBody>
                <a:bodyPr wrap="none"/>
                <a:lstStyle/>
                <a:p>
                  <a:endParaRPr lang="es-ES"/>
                </a:p>
              </p:txBody>
            </p:sp>
            <p:sp>
              <p:nvSpPr>
                <p:cNvPr id="109586" name="Line 18"/>
                <p:cNvSpPr>
                  <a:spLocks noChangeShapeType="1"/>
                </p:cNvSpPr>
                <p:nvPr/>
              </p:nvSpPr>
              <p:spPr bwMode="auto">
                <a:xfrm>
                  <a:off x="2256" y="1728"/>
                  <a:ext cx="0" cy="384"/>
                </a:xfrm>
                <a:prstGeom prst="line">
                  <a:avLst/>
                </a:prstGeom>
                <a:noFill/>
                <a:ln w="38100">
                  <a:solidFill>
                    <a:srgbClr val="00FF00"/>
                  </a:solidFill>
                  <a:round/>
                  <a:headEnd/>
                  <a:tailEnd type="triangle" w="med" len="med"/>
                </a:ln>
                <a:effectLst/>
              </p:spPr>
              <p:txBody>
                <a:bodyPr wrap="none"/>
                <a:lstStyle/>
                <a:p>
                  <a:endParaRPr lang="es-ES"/>
                </a:p>
              </p:txBody>
            </p:sp>
          </p:grpSp>
        </p:grpSp>
      </p:grpSp>
      <p:grpSp>
        <p:nvGrpSpPr>
          <p:cNvPr id="109587" name="Group 19"/>
          <p:cNvGrpSpPr>
            <a:grpSpLocks/>
          </p:cNvGrpSpPr>
          <p:nvPr/>
        </p:nvGrpSpPr>
        <p:grpSpPr bwMode="auto">
          <a:xfrm>
            <a:off x="685800" y="2438400"/>
            <a:ext cx="4419600" cy="1365250"/>
            <a:chOff x="432" y="1536"/>
            <a:chExt cx="2784" cy="860"/>
          </a:xfrm>
        </p:grpSpPr>
        <p:grpSp>
          <p:nvGrpSpPr>
            <p:cNvPr id="109588" name="Group 20"/>
            <p:cNvGrpSpPr>
              <a:grpSpLocks/>
            </p:cNvGrpSpPr>
            <p:nvPr/>
          </p:nvGrpSpPr>
          <p:grpSpPr bwMode="auto">
            <a:xfrm>
              <a:off x="2016" y="1536"/>
              <a:ext cx="1200" cy="576"/>
              <a:chOff x="2016" y="1536"/>
              <a:chExt cx="1200" cy="576"/>
            </a:xfrm>
          </p:grpSpPr>
          <p:grpSp>
            <p:nvGrpSpPr>
              <p:cNvPr id="109589" name="Group 21"/>
              <p:cNvGrpSpPr>
                <a:grpSpLocks/>
              </p:cNvGrpSpPr>
              <p:nvPr/>
            </p:nvGrpSpPr>
            <p:grpSpPr bwMode="auto">
              <a:xfrm>
                <a:off x="2016" y="1872"/>
                <a:ext cx="192" cy="240"/>
                <a:chOff x="2016" y="1872"/>
                <a:chExt cx="192" cy="240"/>
              </a:xfrm>
            </p:grpSpPr>
            <p:sp>
              <p:nvSpPr>
                <p:cNvPr id="109590" name="Line 22"/>
                <p:cNvSpPr>
                  <a:spLocks noChangeShapeType="1"/>
                </p:cNvSpPr>
                <p:nvPr/>
              </p:nvSpPr>
              <p:spPr bwMode="auto">
                <a:xfrm flipV="1">
                  <a:off x="2208" y="1872"/>
                  <a:ext cx="0" cy="240"/>
                </a:xfrm>
                <a:prstGeom prst="line">
                  <a:avLst/>
                </a:prstGeom>
                <a:noFill/>
                <a:ln w="38100">
                  <a:solidFill>
                    <a:srgbClr val="FF0000"/>
                  </a:solidFill>
                  <a:round/>
                  <a:headEnd/>
                  <a:tailEnd/>
                </a:ln>
                <a:effectLst/>
              </p:spPr>
              <p:txBody>
                <a:bodyPr wrap="none"/>
                <a:lstStyle/>
                <a:p>
                  <a:endParaRPr lang="es-ES"/>
                </a:p>
              </p:txBody>
            </p:sp>
            <p:sp>
              <p:nvSpPr>
                <p:cNvPr id="109591" name="Line 23"/>
                <p:cNvSpPr>
                  <a:spLocks noChangeShapeType="1"/>
                </p:cNvSpPr>
                <p:nvPr/>
              </p:nvSpPr>
              <p:spPr bwMode="auto">
                <a:xfrm flipH="1">
                  <a:off x="2016" y="1872"/>
                  <a:ext cx="192" cy="0"/>
                </a:xfrm>
                <a:prstGeom prst="line">
                  <a:avLst/>
                </a:prstGeom>
                <a:noFill/>
                <a:ln w="38100">
                  <a:solidFill>
                    <a:srgbClr val="FF0000"/>
                  </a:solidFill>
                  <a:round/>
                  <a:headEnd/>
                  <a:tailEnd type="triangle" w="med" len="med"/>
                </a:ln>
                <a:effectLst/>
              </p:spPr>
              <p:txBody>
                <a:bodyPr wrap="none"/>
                <a:lstStyle/>
                <a:p>
                  <a:endParaRPr lang="es-ES"/>
                </a:p>
              </p:txBody>
            </p:sp>
          </p:grpSp>
          <p:grpSp>
            <p:nvGrpSpPr>
              <p:cNvPr id="109592" name="Group 24"/>
              <p:cNvGrpSpPr>
                <a:grpSpLocks/>
              </p:cNvGrpSpPr>
              <p:nvPr/>
            </p:nvGrpSpPr>
            <p:grpSpPr bwMode="auto">
              <a:xfrm flipH="1">
                <a:off x="3024" y="1872"/>
                <a:ext cx="192" cy="240"/>
                <a:chOff x="2016" y="1872"/>
                <a:chExt cx="192" cy="240"/>
              </a:xfrm>
            </p:grpSpPr>
            <p:sp>
              <p:nvSpPr>
                <p:cNvPr id="109593" name="Line 25"/>
                <p:cNvSpPr>
                  <a:spLocks noChangeShapeType="1"/>
                </p:cNvSpPr>
                <p:nvPr/>
              </p:nvSpPr>
              <p:spPr bwMode="auto">
                <a:xfrm flipV="1">
                  <a:off x="2208" y="1872"/>
                  <a:ext cx="0" cy="240"/>
                </a:xfrm>
                <a:prstGeom prst="line">
                  <a:avLst/>
                </a:prstGeom>
                <a:noFill/>
                <a:ln w="38100">
                  <a:solidFill>
                    <a:srgbClr val="FF0000"/>
                  </a:solidFill>
                  <a:round/>
                  <a:headEnd/>
                  <a:tailEnd/>
                </a:ln>
                <a:effectLst/>
              </p:spPr>
              <p:txBody>
                <a:bodyPr wrap="none"/>
                <a:lstStyle/>
                <a:p>
                  <a:endParaRPr lang="es-ES"/>
                </a:p>
              </p:txBody>
            </p:sp>
            <p:sp>
              <p:nvSpPr>
                <p:cNvPr id="109594" name="Line 26"/>
                <p:cNvSpPr>
                  <a:spLocks noChangeShapeType="1"/>
                </p:cNvSpPr>
                <p:nvPr/>
              </p:nvSpPr>
              <p:spPr bwMode="auto">
                <a:xfrm flipH="1">
                  <a:off x="2016" y="1872"/>
                  <a:ext cx="192" cy="0"/>
                </a:xfrm>
                <a:prstGeom prst="line">
                  <a:avLst/>
                </a:prstGeom>
                <a:noFill/>
                <a:ln w="38100">
                  <a:solidFill>
                    <a:srgbClr val="FF0000"/>
                  </a:solidFill>
                  <a:round/>
                  <a:headEnd/>
                  <a:tailEnd type="triangle" w="med" len="med"/>
                </a:ln>
                <a:effectLst/>
              </p:spPr>
              <p:txBody>
                <a:bodyPr wrap="none"/>
                <a:lstStyle/>
                <a:p>
                  <a:endParaRPr lang="es-ES"/>
                </a:p>
              </p:txBody>
            </p:sp>
          </p:grpSp>
          <p:sp>
            <p:nvSpPr>
              <p:cNvPr id="109595" name="Line 27"/>
              <p:cNvSpPr>
                <a:spLocks noChangeShapeType="1"/>
              </p:cNvSpPr>
              <p:nvPr/>
            </p:nvSpPr>
            <p:spPr bwMode="auto">
              <a:xfrm>
                <a:off x="2688" y="1536"/>
                <a:ext cx="0" cy="576"/>
              </a:xfrm>
              <a:prstGeom prst="line">
                <a:avLst/>
              </a:prstGeom>
              <a:noFill/>
              <a:ln w="38100">
                <a:solidFill>
                  <a:srgbClr val="66FF33"/>
                </a:solidFill>
                <a:round/>
                <a:headEnd/>
                <a:tailEnd type="triangle" w="med" len="med"/>
              </a:ln>
              <a:effectLst/>
            </p:spPr>
            <p:txBody>
              <a:bodyPr wrap="none"/>
              <a:lstStyle/>
              <a:p>
                <a:endParaRPr lang="es-ES"/>
              </a:p>
            </p:txBody>
          </p:sp>
        </p:grpSp>
        <p:grpSp>
          <p:nvGrpSpPr>
            <p:cNvPr id="109596" name="Group 28"/>
            <p:cNvGrpSpPr>
              <a:grpSpLocks/>
            </p:cNvGrpSpPr>
            <p:nvPr/>
          </p:nvGrpSpPr>
          <p:grpSpPr bwMode="auto">
            <a:xfrm>
              <a:off x="432" y="2160"/>
              <a:ext cx="1584" cy="236"/>
              <a:chOff x="432" y="2160"/>
              <a:chExt cx="1584" cy="236"/>
            </a:xfrm>
          </p:grpSpPr>
          <p:sp>
            <p:nvSpPr>
              <p:cNvPr id="109597" name="Text Box 29"/>
              <p:cNvSpPr txBox="1">
                <a:spLocks noChangeArrowheads="1"/>
              </p:cNvSpPr>
              <p:nvPr/>
            </p:nvSpPr>
            <p:spPr bwMode="auto">
              <a:xfrm>
                <a:off x="432" y="2160"/>
                <a:ext cx="960" cy="236"/>
              </a:xfrm>
              <a:prstGeom prst="rect">
                <a:avLst/>
              </a:prstGeom>
              <a:noFill/>
              <a:ln w="38100">
                <a:solidFill>
                  <a:srgbClr val="FFFF00"/>
                </a:solidFill>
                <a:miter lim="800000"/>
                <a:headEnd/>
                <a:tailEnd/>
              </a:ln>
              <a:effectLst/>
            </p:spPr>
            <p:txBody>
              <a:bodyPr>
                <a:spAutoFit/>
              </a:bodyPr>
              <a:lstStyle/>
              <a:p>
                <a:pPr algn="ctr"/>
                <a:r>
                  <a:rPr lang="es-ES" sz="1600" b="1">
                    <a:solidFill>
                      <a:srgbClr val="FFFF00"/>
                    </a:solidFill>
                    <a:latin typeface="Arial" charset="0"/>
                  </a:rPr>
                  <a:t>IMPUESTOS</a:t>
                </a:r>
              </a:p>
            </p:txBody>
          </p:sp>
          <p:sp>
            <p:nvSpPr>
              <p:cNvPr id="109598" name="Line 30"/>
              <p:cNvSpPr>
                <a:spLocks noChangeShapeType="1"/>
              </p:cNvSpPr>
              <p:nvPr/>
            </p:nvSpPr>
            <p:spPr bwMode="auto">
              <a:xfrm flipH="1">
                <a:off x="1392" y="2304"/>
                <a:ext cx="624" cy="0"/>
              </a:xfrm>
              <a:prstGeom prst="line">
                <a:avLst/>
              </a:prstGeom>
              <a:noFill/>
              <a:ln w="38100">
                <a:solidFill>
                  <a:srgbClr val="FF0000"/>
                </a:solidFill>
                <a:round/>
                <a:headEnd/>
                <a:tailEnd type="triangle" w="med" len="med"/>
              </a:ln>
              <a:effectLst/>
            </p:spPr>
            <p:txBody>
              <a:bodyPr wrap="none"/>
              <a:lstStyle/>
              <a:p>
                <a:endParaRPr lang="es-ES"/>
              </a:p>
            </p:txBody>
          </p:sp>
        </p:grpSp>
      </p:grpSp>
      <p:grpSp>
        <p:nvGrpSpPr>
          <p:cNvPr id="109599" name="Group 31"/>
          <p:cNvGrpSpPr>
            <a:grpSpLocks/>
          </p:cNvGrpSpPr>
          <p:nvPr/>
        </p:nvGrpSpPr>
        <p:grpSpPr bwMode="auto">
          <a:xfrm>
            <a:off x="1676400" y="1752600"/>
            <a:ext cx="3429000" cy="3657600"/>
            <a:chOff x="1056" y="1104"/>
            <a:chExt cx="2160" cy="2304"/>
          </a:xfrm>
        </p:grpSpPr>
        <p:grpSp>
          <p:nvGrpSpPr>
            <p:cNvPr id="109600" name="Group 32"/>
            <p:cNvGrpSpPr>
              <a:grpSpLocks/>
            </p:cNvGrpSpPr>
            <p:nvPr/>
          </p:nvGrpSpPr>
          <p:grpSpPr bwMode="auto">
            <a:xfrm>
              <a:off x="2006" y="1104"/>
              <a:ext cx="1210" cy="1008"/>
              <a:chOff x="2006" y="1104"/>
              <a:chExt cx="1210" cy="1008"/>
            </a:xfrm>
          </p:grpSpPr>
          <p:sp>
            <p:nvSpPr>
              <p:cNvPr id="109601" name="Text Box 33"/>
              <p:cNvSpPr txBox="1">
                <a:spLocks noChangeArrowheads="1"/>
              </p:cNvSpPr>
              <p:nvPr/>
            </p:nvSpPr>
            <p:spPr bwMode="auto">
              <a:xfrm>
                <a:off x="2006" y="1104"/>
                <a:ext cx="1210" cy="390"/>
              </a:xfrm>
              <a:prstGeom prst="rect">
                <a:avLst/>
              </a:prstGeom>
              <a:noFill/>
              <a:ln w="38100">
                <a:solidFill>
                  <a:srgbClr val="FFFF00"/>
                </a:solidFill>
                <a:miter lim="800000"/>
                <a:headEnd/>
                <a:tailEnd/>
              </a:ln>
              <a:effectLst/>
            </p:spPr>
            <p:txBody>
              <a:bodyPr>
                <a:spAutoFit/>
              </a:bodyPr>
              <a:lstStyle/>
              <a:p>
                <a:pPr algn="ctr"/>
                <a:r>
                  <a:rPr lang="es-ES" sz="1600" b="1">
                    <a:solidFill>
                      <a:srgbClr val="FFFF00"/>
                    </a:solidFill>
                    <a:latin typeface="Arial" charset="0"/>
                  </a:rPr>
                  <a:t>ACTIVOS MONETARIOS</a:t>
                </a:r>
              </a:p>
            </p:txBody>
          </p:sp>
          <p:sp>
            <p:nvSpPr>
              <p:cNvPr id="109602" name="Line 34"/>
              <p:cNvSpPr>
                <a:spLocks noChangeShapeType="1"/>
              </p:cNvSpPr>
              <p:nvPr/>
            </p:nvSpPr>
            <p:spPr bwMode="auto">
              <a:xfrm flipV="1">
                <a:off x="2496" y="1536"/>
                <a:ext cx="0" cy="576"/>
              </a:xfrm>
              <a:prstGeom prst="line">
                <a:avLst/>
              </a:prstGeom>
              <a:noFill/>
              <a:ln w="38100">
                <a:solidFill>
                  <a:srgbClr val="FF0000"/>
                </a:solidFill>
                <a:round/>
                <a:headEnd/>
                <a:tailEnd type="triangle" w="med" len="med"/>
              </a:ln>
              <a:effectLst/>
            </p:spPr>
            <p:txBody>
              <a:bodyPr wrap="none"/>
              <a:lstStyle/>
              <a:p>
                <a:endParaRPr lang="es-ES"/>
              </a:p>
            </p:txBody>
          </p:sp>
        </p:grpSp>
        <p:grpSp>
          <p:nvGrpSpPr>
            <p:cNvPr id="109603" name="Group 35"/>
            <p:cNvGrpSpPr>
              <a:grpSpLocks/>
            </p:cNvGrpSpPr>
            <p:nvPr/>
          </p:nvGrpSpPr>
          <p:grpSpPr bwMode="auto">
            <a:xfrm>
              <a:off x="1056" y="2400"/>
              <a:ext cx="960" cy="1008"/>
              <a:chOff x="1056" y="2400"/>
              <a:chExt cx="960" cy="1008"/>
            </a:xfrm>
          </p:grpSpPr>
          <p:sp>
            <p:nvSpPr>
              <p:cNvPr id="109604" name="Text Box 36"/>
              <p:cNvSpPr txBox="1">
                <a:spLocks noChangeArrowheads="1"/>
              </p:cNvSpPr>
              <p:nvPr/>
            </p:nvSpPr>
            <p:spPr bwMode="auto">
              <a:xfrm>
                <a:off x="1056" y="3018"/>
                <a:ext cx="768" cy="390"/>
              </a:xfrm>
              <a:prstGeom prst="rect">
                <a:avLst/>
              </a:prstGeom>
              <a:noFill/>
              <a:ln w="38100">
                <a:solidFill>
                  <a:srgbClr val="FFFF00"/>
                </a:solidFill>
                <a:miter lim="800000"/>
                <a:headEnd/>
                <a:tailEnd/>
              </a:ln>
              <a:effectLst/>
            </p:spPr>
            <p:txBody>
              <a:bodyPr>
                <a:spAutoFit/>
              </a:bodyPr>
              <a:lstStyle/>
              <a:p>
                <a:pPr algn="ctr"/>
                <a:r>
                  <a:rPr lang="es-ES" sz="1600" b="1">
                    <a:solidFill>
                      <a:srgbClr val="FFFF00"/>
                    </a:solidFill>
                    <a:latin typeface="Arial" charset="0"/>
                  </a:rPr>
                  <a:t>ACTIVOS FIJOS</a:t>
                </a:r>
              </a:p>
            </p:txBody>
          </p:sp>
          <p:grpSp>
            <p:nvGrpSpPr>
              <p:cNvPr id="109605" name="Group 37"/>
              <p:cNvGrpSpPr>
                <a:grpSpLocks/>
              </p:cNvGrpSpPr>
              <p:nvPr/>
            </p:nvGrpSpPr>
            <p:grpSpPr bwMode="auto">
              <a:xfrm>
                <a:off x="1584" y="2400"/>
                <a:ext cx="432" cy="576"/>
                <a:chOff x="1584" y="2400"/>
                <a:chExt cx="432" cy="576"/>
              </a:xfrm>
            </p:grpSpPr>
            <p:sp>
              <p:nvSpPr>
                <p:cNvPr id="109606" name="Line 38"/>
                <p:cNvSpPr>
                  <a:spLocks noChangeShapeType="1"/>
                </p:cNvSpPr>
                <p:nvPr/>
              </p:nvSpPr>
              <p:spPr bwMode="auto">
                <a:xfrm flipH="1">
                  <a:off x="1584" y="2400"/>
                  <a:ext cx="432" cy="0"/>
                </a:xfrm>
                <a:prstGeom prst="line">
                  <a:avLst/>
                </a:prstGeom>
                <a:noFill/>
                <a:ln w="38100">
                  <a:solidFill>
                    <a:srgbClr val="FF0000"/>
                  </a:solidFill>
                  <a:round/>
                  <a:headEnd/>
                  <a:tailEnd/>
                </a:ln>
                <a:effectLst/>
              </p:spPr>
              <p:txBody>
                <a:bodyPr wrap="none"/>
                <a:lstStyle/>
                <a:p>
                  <a:endParaRPr lang="es-ES"/>
                </a:p>
              </p:txBody>
            </p:sp>
            <p:sp>
              <p:nvSpPr>
                <p:cNvPr id="109607" name="Line 39"/>
                <p:cNvSpPr>
                  <a:spLocks noChangeShapeType="1"/>
                </p:cNvSpPr>
                <p:nvPr/>
              </p:nvSpPr>
              <p:spPr bwMode="auto">
                <a:xfrm>
                  <a:off x="1584" y="2400"/>
                  <a:ext cx="0" cy="576"/>
                </a:xfrm>
                <a:prstGeom prst="line">
                  <a:avLst/>
                </a:prstGeom>
                <a:noFill/>
                <a:ln w="38100">
                  <a:solidFill>
                    <a:srgbClr val="FF0000"/>
                  </a:solidFill>
                  <a:round/>
                  <a:headEnd/>
                  <a:tailEnd type="triangle" w="med" len="med"/>
                </a:ln>
                <a:effectLst/>
              </p:spPr>
              <p:txBody>
                <a:bodyPr wrap="none"/>
                <a:lstStyle/>
                <a:p>
                  <a:endParaRPr lang="es-ES"/>
                </a:p>
              </p:txBody>
            </p:sp>
          </p:grpSp>
        </p:grpSp>
      </p:grpSp>
      <p:grpSp>
        <p:nvGrpSpPr>
          <p:cNvPr id="109608" name="Group 40"/>
          <p:cNvGrpSpPr>
            <a:grpSpLocks/>
          </p:cNvGrpSpPr>
          <p:nvPr/>
        </p:nvGrpSpPr>
        <p:grpSpPr bwMode="auto">
          <a:xfrm>
            <a:off x="2514600" y="3733800"/>
            <a:ext cx="4876800" cy="2667000"/>
            <a:chOff x="1584" y="2352"/>
            <a:chExt cx="3072" cy="1680"/>
          </a:xfrm>
        </p:grpSpPr>
        <p:sp>
          <p:nvSpPr>
            <p:cNvPr id="109609" name="Text Box 41"/>
            <p:cNvSpPr txBox="1">
              <a:spLocks noChangeArrowheads="1"/>
            </p:cNvSpPr>
            <p:nvPr/>
          </p:nvSpPr>
          <p:spPr bwMode="auto">
            <a:xfrm>
              <a:off x="3696" y="3796"/>
              <a:ext cx="960" cy="236"/>
            </a:xfrm>
            <a:prstGeom prst="rect">
              <a:avLst/>
            </a:prstGeom>
            <a:noFill/>
            <a:ln w="38100">
              <a:solidFill>
                <a:srgbClr val="FFFF00"/>
              </a:solidFill>
              <a:miter lim="800000"/>
              <a:headEnd/>
              <a:tailEnd/>
            </a:ln>
            <a:effectLst/>
          </p:spPr>
          <p:txBody>
            <a:bodyPr>
              <a:spAutoFit/>
            </a:bodyPr>
            <a:lstStyle/>
            <a:p>
              <a:pPr algn="ctr"/>
              <a:r>
                <a:rPr lang="es-ES" sz="1600" b="1">
                  <a:solidFill>
                    <a:srgbClr val="FFFF00"/>
                  </a:solidFill>
                  <a:latin typeface="Arial" charset="0"/>
                </a:rPr>
                <a:t>PRODUCTOS</a:t>
              </a:r>
            </a:p>
          </p:txBody>
        </p:sp>
        <p:sp>
          <p:nvSpPr>
            <p:cNvPr id="109610" name="Text Box 42"/>
            <p:cNvSpPr txBox="1">
              <a:spLocks noChangeArrowheads="1"/>
            </p:cNvSpPr>
            <p:nvPr/>
          </p:nvSpPr>
          <p:spPr bwMode="auto">
            <a:xfrm>
              <a:off x="3744" y="2832"/>
              <a:ext cx="768" cy="236"/>
            </a:xfrm>
            <a:prstGeom prst="rect">
              <a:avLst/>
            </a:prstGeom>
            <a:noFill/>
            <a:ln w="38100">
              <a:solidFill>
                <a:srgbClr val="FFFF00"/>
              </a:solidFill>
              <a:miter lim="800000"/>
              <a:headEnd/>
              <a:tailEnd/>
            </a:ln>
            <a:effectLst/>
          </p:spPr>
          <p:txBody>
            <a:bodyPr>
              <a:spAutoFit/>
            </a:bodyPr>
            <a:lstStyle/>
            <a:p>
              <a:pPr algn="ctr"/>
              <a:r>
                <a:rPr lang="es-ES" sz="1600" b="1">
                  <a:solidFill>
                    <a:srgbClr val="FFFF00"/>
                  </a:solidFill>
                  <a:latin typeface="Arial" charset="0"/>
                </a:rPr>
                <a:t>VENTAS</a:t>
              </a:r>
            </a:p>
          </p:txBody>
        </p:sp>
        <p:sp>
          <p:nvSpPr>
            <p:cNvPr id="109611" name="Text Box 43"/>
            <p:cNvSpPr txBox="1">
              <a:spLocks noChangeArrowheads="1"/>
            </p:cNvSpPr>
            <p:nvPr/>
          </p:nvSpPr>
          <p:spPr bwMode="auto">
            <a:xfrm>
              <a:off x="2016" y="3024"/>
              <a:ext cx="1200" cy="523"/>
            </a:xfrm>
            <a:prstGeom prst="rect">
              <a:avLst/>
            </a:prstGeom>
            <a:noFill/>
            <a:ln w="38100">
              <a:solidFill>
                <a:srgbClr val="FFFF00"/>
              </a:solidFill>
              <a:miter lim="800000"/>
              <a:headEnd/>
              <a:tailEnd/>
            </a:ln>
            <a:effectLst/>
          </p:spPr>
          <p:txBody>
            <a:bodyPr>
              <a:spAutoFit/>
            </a:bodyPr>
            <a:lstStyle/>
            <a:p>
              <a:pPr algn="ctr"/>
              <a:r>
                <a:rPr lang="es-ES" sz="1600" b="1" dirty="0">
                  <a:solidFill>
                    <a:srgbClr val="FFFF00"/>
                  </a:solidFill>
                  <a:latin typeface="Arial" charset="0"/>
                </a:rPr>
                <a:t>MANO DE OBRA</a:t>
              </a:r>
            </a:p>
            <a:p>
              <a:pPr algn="ctr"/>
              <a:r>
                <a:rPr lang="es-ES" sz="1600" b="1" dirty="0">
                  <a:solidFill>
                    <a:srgbClr val="FFFF00"/>
                  </a:solidFill>
                  <a:latin typeface="Arial" charset="0"/>
                </a:rPr>
                <a:t>PROVEEDORES</a:t>
              </a:r>
            </a:p>
            <a:p>
              <a:pPr algn="ctr"/>
              <a:r>
                <a:rPr lang="es-ES" sz="1600" b="1" dirty="0" smtClean="0">
                  <a:solidFill>
                    <a:srgbClr val="FFFF00"/>
                  </a:solidFill>
                  <a:latin typeface="Arial" charset="0"/>
                </a:rPr>
                <a:t>SUMINISTROS</a:t>
              </a:r>
              <a:endParaRPr lang="es-ES" sz="1600" b="1" dirty="0">
                <a:solidFill>
                  <a:srgbClr val="FFFF00"/>
                </a:solidFill>
                <a:latin typeface="Arial" charset="0"/>
              </a:endParaRPr>
            </a:p>
          </p:txBody>
        </p:sp>
        <p:sp>
          <p:nvSpPr>
            <p:cNvPr id="109612" name="Line 44"/>
            <p:cNvSpPr>
              <a:spLocks noChangeShapeType="1"/>
            </p:cNvSpPr>
            <p:nvPr/>
          </p:nvSpPr>
          <p:spPr bwMode="auto">
            <a:xfrm>
              <a:off x="2592" y="2592"/>
              <a:ext cx="0" cy="432"/>
            </a:xfrm>
            <a:prstGeom prst="line">
              <a:avLst/>
            </a:prstGeom>
            <a:noFill/>
            <a:ln w="38100">
              <a:solidFill>
                <a:srgbClr val="FF0000"/>
              </a:solidFill>
              <a:round/>
              <a:headEnd/>
              <a:tailEnd type="triangle" w="med" len="med"/>
            </a:ln>
            <a:effectLst/>
          </p:spPr>
          <p:txBody>
            <a:bodyPr wrap="none"/>
            <a:lstStyle/>
            <a:p>
              <a:endParaRPr lang="es-ES"/>
            </a:p>
          </p:txBody>
        </p:sp>
        <p:grpSp>
          <p:nvGrpSpPr>
            <p:cNvPr id="109613" name="Group 45"/>
            <p:cNvGrpSpPr>
              <a:grpSpLocks/>
            </p:cNvGrpSpPr>
            <p:nvPr/>
          </p:nvGrpSpPr>
          <p:grpSpPr bwMode="auto">
            <a:xfrm>
              <a:off x="1584" y="3408"/>
              <a:ext cx="2064" cy="528"/>
              <a:chOff x="1584" y="3408"/>
              <a:chExt cx="2064" cy="528"/>
            </a:xfrm>
          </p:grpSpPr>
          <p:sp>
            <p:nvSpPr>
              <p:cNvPr id="109614" name="Line 46"/>
              <p:cNvSpPr>
                <a:spLocks noChangeShapeType="1"/>
              </p:cNvSpPr>
              <p:nvPr/>
            </p:nvSpPr>
            <p:spPr bwMode="auto">
              <a:xfrm>
                <a:off x="1584" y="3408"/>
                <a:ext cx="0" cy="528"/>
              </a:xfrm>
              <a:prstGeom prst="line">
                <a:avLst/>
              </a:prstGeom>
              <a:noFill/>
              <a:ln w="38100">
                <a:solidFill>
                  <a:srgbClr val="FFFF00"/>
                </a:solidFill>
                <a:round/>
                <a:headEnd/>
                <a:tailEnd/>
              </a:ln>
              <a:effectLst/>
            </p:spPr>
            <p:txBody>
              <a:bodyPr wrap="none"/>
              <a:lstStyle/>
              <a:p>
                <a:endParaRPr lang="es-ES"/>
              </a:p>
            </p:txBody>
          </p:sp>
          <p:sp>
            <p:nvSpPr>
              <p:cNvPr id="109615" name="Line 47"/>
              <p:cNvSpPr>
                <a:spLocks noChangeShapeType="1"/>
              </p:cNvSpPr>
              <p:nvPr/>
            </p:nvSpPr>
            <p:spPr bwMode="auto">
              <a:xfrm>
                <a:off x="1584" y="3936"/>
                <a:ext cx="2064" cy="0"/>
              </a:xfrm>
              <a:prstGeom prst="line">
                <a:avLst/>
              </a:prstGeom>
              <a:noFill/>
              <a:ln w="38100">
                <a:solidFill>
                  <a:srgbClr val="FFFF00"/>
                </a:solidFill>
                <a:round/>
                <a:headEnd/>
                <a:tailEnd type="triangle" w="med" len="med"/>
              </a:ln>
              <a:effectLst/>
            </p:spPr>
            <p:txBody>
              <a:bodyPr wrap="none"/>
              <a:lstStyle/>
              <a:p>
                <a:endParaRPr lang="es-ES"/>
              </a:p>
            </p:txBody>
          </p:sp>
          <p:sp>
            <p:nvSpPr>
              <p:cNvPr id="109616" name="Line 48"/>
              <p:cNvSpPr>
                <a:spLocks noChangeShapeType="1"/>
              </p:cNvSpPr>
              <p:nvPr/>
            </p:nvSpPr>
            <p:spPr bwMode="auto">
              <a:xfrm>
                <a:off x="2592" y="3744"/>
                <a:ext cx="0" cy="192"/>
              </a:xfrm>
              <a:prstGeom prst="line">
                <a:avLst/>
              </a:prstGeom>
              <a:noFill/>
              <a:ln w="38100">
                <a:solidFill>
                  <a:srgbClr val="FFFF00"/>
                </a:solidFill>
                <a:round/>
                <a:headEnd/>
                <a:tailEnd/>
              </a:ln>
              <a:effectLst/>
            </p:spPr>
            <p:txBody>
              <a:bodyPr wrap="none"/>
              <a:lstStyle/>
              <a:p>
                <a:endParaRPr lang="es-ES"/>
              </a:p>
            </p:txBody>
          </p:sp>
        </p:grpSp>
        <p:sp>
          <p:nvSpPr>
            <p:cNvPr id="109617" name="Line 49"/>
            <p:cNvSpPr>
              <a:spLocks noChangeShapeType="1"/>
            </p:cNvSpPr>
            <p:nvPr/>
          </p:nvSpPr>
          <p:spPr bwMode="auto">
            <a:xfrm flipV="1">
              <a:off x="4176" y="3072"/>
              <a:ext cx="0" cy="720"/>
            </a:xfrm>
            <a:prstGeom prst="line">
              <a:avLst/>
            </a:prstGeom>
            <a:noFill/>
            <a:ln w="38100">
              <a:solidFill>
                <a:srgbClr val="FFFF00"/>
              </a:solidFill>
              <a:round/>
              <a:headEnd/>
              <a:tailEnd type="triangle" w="med" len="med"/>
            </a:ln>
            <a:effectLst/>
          </p:spPr>
          <p:txBody>
            <a:bodyPr wrap="none"/>
            <a:lstStyle/>
            <a:p>
              <a:endParaRPr lang="es-ES"/>
            </a:p>
          </p:txBody>
        </p:sp>
        <p:grpSp>
          <p:nvGrpSpPr>
            <p:cNvPr id="109618" name="Group 50"/>
            <p:cNvGrpSpPr>
              <a:grpSpLocks/>
            </p:cNvGrpSpPr>
            <p:nvPr/>
          </p:nvGrpSpPr>
          <p:grpSpPr bwMode="auto">
            <a:xfrm>
              <a:off x="3264" y="2352"/>
              <a:ext cx="912" cy="432"/>
              <a:chOff x="3264" y="2352"/>
              <a:chExt cx="912" cy="432"/>
            </a:xfrm>
          </p:grpSpPr>
          <p:sp>
            <p:nvSpPr>
              <p:cNvPr id="109619" name="Line 51"/>
              <p:cNvSpPr>
                <a:spLocks noChangeShapeType="1"/>
              </p:cNvSpPr>
              <p:nvPr/>
            </p:nvSpPr>
            <p:spPr bwMode="auto">
              <a:xfrm flipV="1">
                <a:off x="4176" y="2352"/>
                <a:ext cx="0" cy="432"/>
              </a:xfrm>
              <a:prstGeom prst="line">
                <a:avLst/>
              </a:prstGeom>
              <a:noFill/>
              <a:ln w="38100">
                <a:solidFill>
                  <a:srgbClr val="66FF33"/>
                </a:solidFill>
                <a:round/>
                <a:headEnd/>
                <a:tailEnd/>
              </a:ln>
              <a:effectLst/>
            </p:spPr>
            <p:txBody>
              <a:bodyPr wrap="none"/>
              <a:lstStyle/>
              <a:p>
                <a:endParaRPr lang="es-ES"/>
              </a:p>
            </p:txBody>
          </p:sp>
          <p:sp>
            <p:nvSpPr>
              <p:cNvPr id="109620" name="Line 52"/>
              <p:cNvSpPr>
                <a:spLocks noChangeShapeType="1"/>
              </p:cNvSpPr>
              <p:nvPr/>
            </p:nvSpPr>
            <p:spPr bwMode="auto">
              <a:xfrm flipH="1">
                <a:off x="3264" y="2352"/>
                <a:ext cx="912" cy="0"/>
              </a:xfrm>
              <a:prstGeom prst="line">
                <a:avLst/>
              </a:prstGeom>
              <a:noFill/>
              <a:ln w="38100">
                <a:solidFill>
                  <a:srgbClr val="66FF33"/>
                </a:solidFill>
                <a:round/>
                <a:headEnd/>
                <a:tailEnd type="triangle" w="med" len="med"/>
              </a:ln>
              <a:effectLst/>
            </p:spPr>
            <p:txBody>
              <a:bodyPr wrap="none"/>
              <a:lstStyle/>
              <a:p>
                <a:endParaRPr lang="es-ES"/>
              </a:p>
            </p:txBody>
          </p:sp>
        </p:gr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9570"/>
                                        </p:tgtEl>
                                        <p:attrNameLst>
                                          <p:attrName>style.visibility</p:attrName>
                                        </p:attrNameLst>
                                      </p:cBhvr>
                                      <p:to>
                                        <p:strVal val="visible"/>
                                      </p:to>
                                    </p:set>
                                    <p:anim calcmode="lin" valueType="num">
                                      <p:cBhvr additive="base">
                                        <p:cTn id="7" dur="500" fill="hold"/>
                                        <p:tgtEl>
                                          <p:spTgt spid="109570"/>
                                        </p:tgtEl>
                                        <p:attrNameLst>
                                          <p:attrName>ppt_x</p:attrName>
                                        </p:attrNameLst>
                                      </p:cBhvr>
                                      <p:tavLst>
                                        <p:tav tm="0">
                                          <p:val>
                                            <p:strVal val="1+#ppt_w/2"/>
                                          </p:val>
                                        </p:tav>
                                        <p:tav tm="100000">
                                          <p:val>
                                            <p:strVal val="#ppt_x"/>
                                          </p:val>
                                        </p:tav>
                                      </p:tavLst>
                                    </p:anim>
                                    <p:anim calcmode="lin" valueType="num">
                                      <p:cBhvr additive="base">
                                        <p:cTn id="8" dur="500" fill="hold"/>
                                        <p:tgtEl>
                                          <p:spTgt spid="10957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9571"/>
                                        </p:tgtEl>
                                        <p:attrNameLst>
                                          <p:attrName>style.visibility</p:attrName>
                                        </p:attrNameLst>
                                      </p:cBhvr>
                                      <p:to>
                                        <p:strVal val="visible"/>
                                      </p:to>
                                    </p:set>
                                    <p:anim calcmode="lin" valueType="num">
                                      <p:cBhvr additive="base">
                                        <p:cTn id="12" dur="500" fill="hold"/>
                                        <p:tgtEl>
                                          <p:spTgt spid="109571"/>
                                        </p:tgtEl>
                                        <p:attrNameLst>
                                          <p:attrName>ppt_x</p:attrName>
                                        </p:attrNameLst>
                                      </p:cBhvr>
                                      <p:tavLst>
                                        <p:tav tm="0">
                                          <p:val>
                                            <p:strVal val="1+#ppt_w/2"/>
                                          </p:val>
                                        </p:tav>
                                        <p:tav tm="100000">
                                          <p:val>
                                            <p:strVal val="#ppt_x"/>
                                          </p:val>
                                        </p:tav>
                                      </p:tavLst>
                                    </p:anim>
                                    <p:anim calcmode="lin" valueType="num">
                                      <p:cBhvr additive="base">
                                        <p:cTn id="13" dur="500" fill="hold"/>
                                        <p:tgtEl>
                                          <p:spTgt spid="10957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109576"/>
                                        </p:tgtEl>
                                        <p:attrNameLst>
                                          <p:attrName>style.visibility</p:attrName>
                                        </p:attrNameLst>
                                      </p:cBhvr>
                                      <p:to>
                                        <p:strVal val="visible"/>
                                      </p:to>
                                    </p:set>
                                    <p:anim calcmode="lin" valueType="num">
                                      <p:cBhvr>
                                        <p:cTn id="17" dur="500" fill="hold"/>
                                        <p:tgtEl>
                                          <p:spTgt spid="109576"/>
                                        </p:tgtEl>
                                        <p:attrNameLst>
                                          <p:attrName>ppt_w</p:attrName>
                                        </p:attrNameLst>
                                      </p:cBhvr>
                                      <p:tavLst>
                                        <p:tav tm="0">
                                          <p:val>
                                            <p:fltVal val="0"/>
                                          </p:val>
                                        </p:tav>
                                        <p:tav tm="100000">
                                          <p:val>
                                            <p:strVal val="#ppt_w"/>
                                          </p:val>
                                        </p:tav>
                                      </p:tavLst>
                                    </p:anim>
                                    <p:anim calcmode="lin" valueType="num">
                                      <p:cBhvr>
                                        <p:cTn id="18" dur="500" fill="hold"/>
                                        <p:tgtEl>
                                          <p:spTgt spid="109576"/>
                                        </p:tgtEl>
                                        <p:attrNameLst>
                                          <p:attrName>ppt_h</p:attrName>
                                        </p:attrNameLst>
                                      </p:cBhvr>
                                      <p:tavLst>
                                        <p:tav tm="0">
                                          <p:val>
                                            <p:fltVal val="0"/>
                                          </p:val>
                                        </p:tav>
                                        <p:tav tm="100000">
                                          <p:val>
                                            <p:strVal val="#ppt_h"/>
                                          </p:val>
                                        </p:tav>
                                      </p:tavLst>
                                    </p:anim>
                                    <p:anim calcmode="lin" valueType="num">
                                      <p:cBhvr>
                                        <p:cTn id="19" dur="500" fill="hold"/>
                                        <p:tgtEl>
                                          <p:spTgt spid="109576"/>
                                        </p:tgtEl>
                                        <p:attrNameLst>
                                          <p:attrName>ppt_x</p:attrName>
                                        </p:attrNameLst>
                                      </p:cBhvr>
                                      <p:tavLst>
                                        <p:tav tm="0">
                                          <p:val>
                                            <p:fltVal val="0.5"/>
                                          </p:val>
                                        </p:tav>
                                        <p:tav tm="100000">
                                          <p:val>
                                            <p:strVal val="#ppt_x"/>
                                          </p:val>
                                        </p:tav>
                                      </p:tavLst>
                                    </p:anim>
                                    <p:anim calcmode="lin" valueType="num">
                                      <p:cBhvr>
                                        <p:cTn id="20" dur="500" fill="hold"/>
                                        <p:tgtEl>
                                          <p:spTgt spid="109576"/>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528" fill="hold" nodeType="clickEffect">
                                  <p:stCondLst>
                                    <p:cond delay="0"/>
                                  </p:stCondLst>
                                  <p:childTnLst>
                                    <p:set>
                                      <p:cBhvr>
                                        <p:cTn id="24" dur="1" fill="hold">
                                          <p:stCondLst>
                                            <p:cond delay="0"/>
                                          </p:stCondLst>
                                        </p:cTn>
                                        <p:tgtEl>
                                          <p:spTgt spid="109577"/>
                                        </p:tgtEl>
                                        <p:attrNameLst>
                                          <p:attrName>style.visibility</p:attrName>
                                        </p:attrNameLst>
                                      </p:cBhvr>
                                      <p:to>
                                        <p:strVal val="visible"/>
                                      </p:to>
                                    </p:set>
                                    <p:anim calcmode="lin" valueType="num">
                                      <p:cBhvr>
                                        <p:cTn id="25" dur="500" fill="hold"/>
                                        <p:tgtEl>
                                          <p:spTgt spid="109577"/>
                                        </p:tgtEl>
                                        <p:attrNameLst>
                                          <p:attrName>ppt_w</p:attrName>
                                        </p:attrNameLst>
                                      </p:cBhvr>
                                      <p:tavLst>
                                        <p:tav tm="0">
                                          <p:val>
                                            <p:fltVal val="0"/>
                                          </p:val>
                                        </p:tav>
                                        <p:tav tm="100000">
                                          <p:val>
                                            <p:strVal val="#ppt_w"/>
                                          </p:val>
                                        </p:tav>
                                      </p:tavLst>
                                    </p:anim>
                                    <p:anim calcmode="lin" valueType="num">
                                      <p:cBhvr>
                                        <p:cTn id="26" dur="500" fill="hold"/>
                                        <p:tgtEl>
                                          <p:spTgt spid="109577"/>
                                        </p:tgtEl>
                                        <p:attrNameLst>
                                          <p:attrName>ppt_h</p:attrName>
                                        </p:attrNameLst>
                                      </p:cBhvr>
                                      <p:tavLst>
                                        <p:tav tm="0">
                                          <p:val>
                                            <p:fltVal val="0"/>
                                          </p:val>
                                        </p:tav>
                                        <p:tav tm="100000">
                                          <p:val>
                                            <p:strVal val="#ppt_h"/>
                                          </p:val>
                                        </p:tav>
                                      </p:tavLst>
                                    </p:anim>
                                    <p:anim calcmode="lin" valueType="num">
                                      <p:cBhvr>
                                        <p:cTn id="27" dur="500" fill="hold"/>
                                        <p:tgtEl>
                                          <p:spTgt spid="109577"/>
                                        </p:tgtEl>
                                        <p:attrNameLst>
                                          <p:attrName>ppt_x</p:attrName>
                                        </p:attrNameLst>
                                      </p:cBhvr>
                                      <p:tavLst>
                                        <p:tav tm="0">
                                          <p:val>
                                            <p:fltVal val="0.5"/>
                                          </p:val>
                                        </p:tav>
                                        <p:tav tm="100000">
                                          <p:val>
                                            <p:strVal val="#ppt_x"/>
                                          </p:val>
                                        </p:tav>
                                      </p:tavLst>
                                    </p:anim>
                                    <p:anim calcmode="lin" valueType="num">
                                      <p:cBhvr>
                                        <p:cTn id="28" dur="500" fill="hold"/>
                                        <p:tgtEl>
                                          <p:spTgt spid="109577"/>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528" fill="hold" nodeType="clickEffect">
                                  <p:stCondLst>
                                    <p:cond delay="0"/>
                                  </p:stCondLst>
                                  <p:childTnLst>
                                    <p:set>
                                      <p:cBhvr>
                                        <p:cTn id="32" dur="1" fill="hold">
                                          <p:stCondLst>
                                            <p:cond delay="0"/>
                                          </p:stCondLst>
                                        </p:cTn>
                                        <p:tgtEl>
                                          <p:spTgt spid="109599"/>
                                        </p:tgtEl>
                                        <p:attrNameLst>
                                          <p:attrName>style.visibility</p:attrName>
                                        </p:attrNameLst>
                                      </p:cBhvr>
                                      <p:to>
                                        <p:strVal val="visible"/>
                                      </p:to>
                                    </p:set>
                                    <p:anim calcmode="lin" valueType="num">
                                      <p:cBhvr>
                                        <p:cTn id="33" dur="500" fill="hold"/>
                                        <p:tgtEl>
                                          <p:spTgt spid="109599"/>
                                        </p:tgtEl>
                                        <p:attrNameLst>
                                          <p:attrName>ppt_w</p:attrName>
                                        </p:attrNameLst>
                                      </p:cBhvr>
                                      <p:tavLst>
                                        <p:tav tm="0">
                                          <p:val>
                                            <p:fltVal val="0"/>
                                          </p:val>
                                        </p:tav>
                                        <p:tav tm="100000">
                                          <p:val>
                                            <p:strVal val="#ppt_w"/>
                                          </p:val>
                                        </p:tav>
                                      </p:tavLst>
                                    </p:anim>
                                    <p:anim calcmode="lin" valueType="num">
                                      <p:cBhvr>
                                        <p:cTn id="34" dur="500" fill="hold"/>
                                        <p:tgtEl>
                                          <p:spTgt spid="109599"/>
                                        </p:tgtEl>
                                        <p:attrNameLst>
                                          <p:attrName>ppt_h</p:attrName>
                                        </p:attrNameLst>
                                      </p:cBhvr>
                                      <p:tavLst>
                                        <p:tav tm="0">
                                          <p:val>
                                            <p:fltVal val="0"/>
                                          </p:val>
                                        </p:tav>
                                        <p:tav tm="100000">
                                          <p:val>
                                            <p:strVal val="#ppt_h"/>
                                          </p:val>
                                        </p:tav>
                                      </p:tavLst>
                                    </p:anim>
                                    <p:anim calcmode="lin" valueType="num">
                                      <p:cBhvr>
                                        <p:cTn id="35" dur="500" fill="hold"/>
                                        <p:tgtEl>
                                          <p:spTgt spid="109599"/>
                                        </p:tgtEl>
                                        <p:attrNameLst>
                                          <p:attrName>ppt_x</p:attrName>
                                        </p:attrNameLst>
                                      </p:cBhvr>
                                      <p:tavLst>
                                        <p:tav tm="0">
                                          <p:val>
                                            <p:fltVal val="0.5"/>
                                          </p:val>
                                        </p:tav>
                                        <p:tav tm="100000">
                                          <p:val>
                                            <p:strVal val="#ppt_x"/>
                                          </p:val>
                                        </p:tav>
                                      </p:tavLst>
                                    </p:anim>
                                    <p:anim calcmode="lin" valueType="num">
                                      <p:cBhvr>
                                        <p:cTn id="36" dur="500" fill="hold"/>
                                        <p:tgtEl>
                                          <p:spTgt spid="109599"/>
                                        </p:tgtEl>
                                        <p:attrNameLst>
                                          <p:attrName>ppt_y</p:attrName>
                                        </p:attrNameLst>
                                      </p:cBhvr>
                                      <p:tavLst>
                                        <p:tav tm="0">
                                          <p:val>
                                            <p:fltVal val="0.5"/>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528" fill="hold" nodeType="clickEffect">
                                  <p:stCondLst>
                                    <p:cond delay="0"/>
                                  </p:stCondLst>
                                  <p:childTnLst>
                                    <p:set>
                                      <p:cBhvr>
                                        <p:cTn id="40" dur="1" fill="hold">
                                          <p:stCondLst>
                                            <p:cond delay="0"/>
                                          </p:stCondLst>
                                        </p:cTn>
                                        <p:tgtEl>
                                          <p:spTgt spid="109608"/>
                                        </p:tgtEl>
                                        <p:attrNameLst>
                                          <p:attrName>style.visibility</p:attrName>
                                        </p:attrNameLst>
                                      </p:cBhvr>
                                      <p:to>
                                        <p:strVal val="visible"/>
                                      </p:to>
                                    </p:set>
                                    <p:anim calcmode="lin" valueType="num">
                                      <p:cBhvr>
                                        <p:cTn id="41" dur="500" fill="hold"/>
                                        <p:tgtEl>
                                          <p:spTgt spid="109608"/>
                                        </p:tgtEl>
                                        <p:attrNameLst>
                                          <p:attrName>ppt_w</p:attrName>
                                        </p:attrNameLst>
                                      </p:cBhvr>
                                      <p:tavLst>
                                        <p:tav tm="0">
                                          <p:val>
                                            <p:fltVal val="0"/>
                                          </p:val>
                                        </p:tav>
                                        <p:tav tm="100000">
                                          <p:val>
                                            <p:strVal val="#ppt_w"/>
                                          </p:val>
                                        </p:tav>
                                      </p:tavLst>
                                    </p:anim>
                                    <p:anim calcmode="lin" valueType="num">
                                      <p:cBhvr>
                                        <p:cTn id="42" dur="500" fill="hold"/>
                                        <p:tgtEl>
                                          <p:spTgt spid="109608"/>
                                        </p:tgtEl>
                                        <p:attrNameLst>
                                          <p:attrName>ppt_h</p:attrName>
                                        </p:attrNameLst>
                                      </p:cBhvr>
                                      <p:tavLst>
                                        <p:tav tm="0">
                                          <p:val>
                                            <p:fltVal val="0"/>
                                          </p:val>
                                        </p:tav>
                                        <p:tav tm="100000">
                                          <p:val>
                                            <p:strVal val="#ppt_h"/>
                                          </p:val>
                                        </p:tav>
                                      </p:tavLst>
                                    </p:anim>
                                    <p:anim calcmode="lin" valueType="num">
                                      <p:cBhvr>
                                        <p:cTn id="43" dur="500" fill="hold"/>
                                        <p:tgtEl>
                                          <p:spTgt spid="109608"/>
                                        </p:tgtEl>
                                        <p:attrNameLst>
                                          <p:attrName>ppt_x</p:attrName>
                                        </p:attrNameLst>
                                      </p:cBhvr>
                                      <p:tavLst>
                                        <p:tav tm="0">
                                          <p:val>
                                            <p:fltVal val="0.5"/>
                                          </p:val>
                                        </p:tav>
                                        <p:tav tm="100000">
                                          <p:val>
                                            <p:strVal val="#ppt_x"/>
                                          </p:val>
                                        </p:tav>
                                      </p:tavLst>
                                    </p:anim>
                                    <p:anim calcmode="lin" valueType="num">
                                      <p:cBhvr>
                                        <p:cTn id="44" dur="500" fill="hold"/>
                                        <p:tgtEl>
                                          <p:spTgt spid="109608"/>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528" fill="hold" nodeType="clickEffect">
                                  <p:stCondLst>
                                    <p:cond delay="0"/>
                                  </p:stCondLst>
                                  <p:childTnLst>
                                    <p:set>
                                      <p:cBhvr>
                                        <p:cTn id="48" dur="1" fill="hold">
                                          <p:stCondLst>
                                            <p:cond delay="0"/>
                                          </p:stCondLst>
                                        </p:cTn>
                                        <p:tgtEl>
                                          <p:spTgt spid="109587"/>
                                        </p:tgtEl>
                                        <p:attrNameLst>
                                          <p:attrName>style.visibility</p:attrName>
                                        </p:attrNameLst>
                                      </p:cBhvr>
                                      <p:to>
                                        <p:strVal val="visible"/>
                                      </p:to>
                                    </p:set>
                                    <p:anim calcmode="lin" valueType="num">
                                      <p:cBhvr>
                                        <p:cTn id="49" dur="500" fill="hold"/>
                                        <p:tgtEl>
                                          <p:spTgt spid="109587"/>
                                        </p:tgtEl>
                                        <p:attrNameLst>
                                          <p:attrName>ppt_w</p:attrName>
                                        </p:attrNameLst>
                                      </p:cBhvr>
                                      <p:tavLst>
                                        <p:tav tm="0">
                                          <p:val>
                                            <p:fltVal val="0"/>
                                          </p:val>
                                        </p:tav>
                                        <p:tav tm="100000">
                                          <p:val>
                                            <p:strVal val="#ppt_w"/>
                                          </p:val>
                                        </p:tav>
                                      </p:tavLst>
                                    </p:anim>
                                    <p:anim calcmode="lin" valueType="num">
                                      <p:cBhvr>
                                        <p:cTn id="50" dur="500" fill="hold"/>
                                        <p:tgtEl>
                                          <p:spTgt spid="109587"/>
                                        </p:tgtEl>
                                        <p:attrNameLst>
                                          <p:attrName>ppt_h</p:attrName>
                                        </p:attrNameLst>
                                      </p:cBhvr>
                                      <p:tavLst>
                                        <p:tav tm="0">
                                          <p:val>
                                            <p:fltVal val="0"/>
                                          </p:val>
                                        </p:tav>
                                        <p:tav tm="100000">
                                          <p:val>
                                            <p:strVal val="#ppt_h"/>
                                          </p:val>
                                        </p:tav>
                                      </p:tavLst>
                                    </p:anim>
                                    <p:anim calcmode="lin" valueType="num">
                                      <p:cBhvr>
                                        <p:cTn id="51" dur="500" fill="hold"/>
                                        <p:tgtEl>
                                          <p:spTgt spid="109587"/>
                                        </p:tgtEl>
                                        <p:attrNameLst>
                                          <p:attrName>ppt_x</p:attrName>
                                        </p:attrNameLst>
                                      </p:cBhvr>
                                      <p:tavLst>
                                        <p:tav tm="0">
                                          <p:val>
                                            <p:fltVal val="0.5"/>
                                          </p:val>
                                        </p:tav>
                                        <p:tav tm="100000">
                                          <p:val>
                                            <p:strVal val="#ppt_x"/>
                                          </p:val>
                                        </p:tav>
                                      </p:tavLst>
                                    </p:anim>
                                    <p:anim calcmode="lin" valueType="num">
                                      <p:cBhvr>
                                        <p:cTn id="52" dur="500" fill="hold"/>
                                        <p:tgtEl>
                                          <p:spTgt spid="10958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autoUpdateAnimBg="0"/>
      <p:bldP spid="109571" grpId="0" animBg="1"/>
      <p:bldP spid="109576"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3"/>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3300"/>
                </a:solidFill>
                <a:latin typeface="Arial" charset="0"/>
                <a:cs typeface="Times New Roman" pitchFamily="18" charset="0"/>
              </a:rPr>
              <a:t>I.   Introducción a la Empresa.</a:t>
            </a:r>
          </a:p>
          <a:p>
            <a:r>
              <a:rPr lang="es-ES" sz="1000">
                <a:solidFill>
                  <a:srgbClr val="FFFF00"/>
                </a:solidFill>
                <a:latin typeface="Arial" charset="0"/>
                <a:cs typeface="Times New Roman" pitchFamily="18" charset="0"/>
              </a:rPr>
              <a:t>II.  La actividad comercial (Marketing).</a:t>
            </a:r>
          </a:p>
          <a:p>
            <a:r>
              <a:rPr lang="es-ES" sz="1000">
                <a:solidFill>
                  <a:srgbClr val="FFFF00"/>
                </a:solidFill>
                <a:latin typeface="Arial" charset="0"/>
                <a:cs typeface="Times New Roman" pitchFamily="18" charset="0"/>
              </a:rPr>
              <a:t>III. El subsistema financiero.</a:t>
            </a:r>
          </a:p>
        </p:txBody>
      </p:sp>
      <p:sp>
        <p:nvSpPr>
          <p:cNvPr id="36871" name="Text Box 7"/>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36873" name="AutoShape 9"/>
          <p:cNvSpPr>
            <a:spLocks noChangeArrowheads="1"/>
          </p:cNvSpPr>
          <p:nvPr/>
        </p:nvSpPr>
        <p:spPr bwMode="auto">
          <a:xfrm rot="5400000">
            <a:off x="609600" y="76200"/>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sp>
        <p:nvSpPr>
          <p:cNvPr id="36874" name="Rectangle 10"/>
          <p:cNvSpPr>
            <a:spLocks noGrp="1" noChangeArrowheads="1"/>
          </p:cNvSpPr>
          <p:nvPr>
            <p:ph type="title" idx="4294967295"/>
          </p:nvPr>
        </p:nvSpPr>
        <p:spPr>
          <a:xfrm>
            <a:off x="1066800" y="981075"/>
            <a:ext cx="5160963" cy="533400"/>
          </a:xfrm>
          <a:effectLst>
            <a:outerShdw dist="35921" dir="2700000" algn="ctr" rotWithShape="0">
              <a:schemeClr val="bg2"/>
            </a:outerShdw>
          </a:effectLst>
        </p:spPr>
        <p:txBody>
          <a:bodyPr/>
          <a:lstStyle/>
          <a:p>
            <a:r>
              <a:rPr lang="es-ES_tradnl" sz="2400" b="1">
                <a:solidFill>
                  <a:srgbClr val="FFFF00"/>
                </a:solidFill>
                <a:latin typeface="Arial" charset="0"/>
              </a:rPr>
              <a:t>1. La Empresa como sistema </a:t>
            </a:r>
            <a:endParaRPr lang="es-ES" sz="2400" b="1">
              <a:solidFill>
                <a:srgbClr val="FFFF00"/>
              </a:solidFill>
              <a:latin typeface="Arial" charset="0"/>
            </a:endParaRPr>
          </a:p>
        </p:txBody>
      </p:sp>
      <p:sp>
        <p:nvSpPr>
          <p:cNvPr id="36875" name="Line 11"/>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sp>
        <p:nvSpPr>
          <p:cNvPr id="36876" name="Rectangle 12"/>
          <p:cNvSpPr>
            <a:spLocks noChangeArrowheads="1"/>
          </p:cNvSpPr>
          <p:nvPr/>
        </p:nvSpPr>
        <p:spPr bwMode="auto">
          <a:xfrm>
            <a:off x="533400" y="2362200"/>
            <a:ext cx="8153400" cy="1066800"/>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r>
              <a:rPr lang="es-ES_tradnl" sz="2000">
                <a:solidFill>
                  <a:srgbClr val="FFFF00"/>
                </a:solidFill>
                <a:latin typeface="Arial" charset="0"/>
              </a:rPr>
              <a:t>Desde el punto de vista de la Teoría de  Sistemas, la empresa se caracteriza por ser:</a:t>
            </a:r>
            <a:endParaRPr lang="es-ES" sz="2000">
              <a:solidFill>
                <a:srgbClr val="FFFF00"/>
              </a:solidFill>
              <a:latin typeface="Arial" charset="0"/>
            </a:endParaRPr>
          </a:p>
        </p:txBody>
      </p:sp>
      <p:sp>
        <p:nvSpPr>
          <p:cNvPr id="36877" name="Rectangle 13"/>
          <p:cNvSpPr>
            <a:spLocks noChangeArrowheads="1"/>
          </p:cNvSpPr>
          <p:nvPr/>
        </p:nvSpPr>
        <p:spPr bwMode="auto">
          <a:xfrm>
            <a:off x="2189163" y="3429000"/>
            <a:ext cx="3822700" cy="1371600"/>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177800" indent="-88900">
              <a:buFontTx/>
              <a:buChar char="•"/>
            </a:pPr>
            <a:r>
              <a:rPr lang="es-ES_tradnl" sz="2000" dirty="0">
                <a:solidFill>
                  <a:srgbClr val="FFFF00"/>
                </a:solidFill>
                <a:latin typeface="Arial" charset="0"/>
              </a:rPr>
              <a:t> Un Sistema Finalista</a:t>
            </a:r>
          </a:p>
          <a:p>
            <a:pPr marL="177800" indent="-88900">
              <a:buFontTx/>
              <a:buChar char="•"/>
            </a:pPr>
            <a:r>
              <a:rPr lang="es-ES_tradnl" sz="2000" dirty="0">
                <a:solidFill>
                  <a:srgbClr val="FFFF00"/>
                </a:solidFill>
                <a:latin typeface="Arial" charset="0"/>
              </a:rPr>
              <a:t> Un Sistema Abierto</a:t>
            </a:r>
          </a:p>
          <a:p>
            <a:pPr marL="177800" indent="-88900">
              <a:buFontTx/>
              <a:buChar char="•"/>
            </a:pPr>
            <a:r>
              <a:rPr lang="es-ES_tradnl" sz="2000" dirty="0">
                <a:solidFill>
                  <a:srgbClr val="FFFF00"/>
                </a:solidFill>
                <a:latin typeface="Arial" charset="0"/>
              </a:rPr>
              <a:t> Un Sistema Cibernético</a:t>
            </a:r>
          </a:p>
          <a:p>
            <a:pPr marL="177800" indent="-88900">
              <a:buFontTx/>
              <a:buChar char="•"/>
            </a:pPr>
            <a:r>
              <a:rPr lang="es-ES_tradnl" sz="2000" dirty="0">
                <a:solidFill>
                  <a:srgbClr val="FFFF00"/>
                </a:solidFill>
                <a:latin typeface="Arial" charset="0"/>
              </a:rPr>
              <a:t> Un Sistema </a:t>
            </a:r>
            <a:r>
              <a:rPr lang="es-ES_tradnl" sz="2000" dirty="0" smtClean="0">
                <a:solidFill>
                  <a:srgbClr val="FFFF00"/>
                </a:solidFill>
                <a:latin typeface="Arial" charset="0"/>
              </a:rPr>
              <a:t>con Objetivo</a:t>
            </a:r>
            <a:endParaRPr lang="es-ES" sz="2000" dirty="0">
              <a:solidFill>
                <a:srgbClr val="FFFF00"/>
              </a:solidFill>
              <a:latin typeface="Arial" charset="0"/>
            </a:endParaRPr>
          </a:p>
        </p:txBody>
      </p:sp>
      <p:graphicFrame>
        <p:nvGraphicFramePr>
          <p:cNvPr id="36878" name="Object 14"/>
          <p:cNvGraphicFramePr>
            <a:graphicFrameLocks noChangeAspect="1"/>
          </p:cNvGraphicFramePr>
          <p:nvPr/>
        </p:nvGraphicFramePr>
        <p:xfrm>
          <a:off x="8001000" y="152400"/>
          <a:ext cx="914400" cy="738188"/>
        </p:xfrm>
        <a:graphic>
          <a:graphicData uri="http://schemas.openxmlformats.org/presentationml/2006/ole">
            <p:oleObj spid="_x0000_s36878" name="CorelPhotoPaint.Image.8" r:id="rId3" imgW="1574603" imgH="1269841" progId="">
              <p:embed/>
            </p:oleObj>
          </a:graphicData>
        </a:graphic>
      </p:graphicFrame>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6874"/>
                                        </p:tgtEl>
                                        <p:attrNameLst>
                                          <p:attrName>style.visibility</p:attrName>
                                        </p:attrNameLst>
                                      </p:cBhvr>
                                      <p:to>
                                        <p:strVal val="visible"/>
                                      </p:to>
                                    </p:set>
                                    <p:anim calcmode="lin" valueType="num">
                                      <p:cBhvr additive="base">
                                        <p:cTn id="7" dur="500" fill="hold"/>
                                        <p:tgtEl>
                                          <p:spTgt spid="36874"/>
                                        </p:tgtEl>
                                        <p:attrNameLst>
                                          <p:attrName>ppt_x</p:attrName>
                                        </p:attrNameLst>
                                      </p:cBhvr>
                                      <p:tavLst>
                                        <p:tav tm="0">
                                          <p:val>
                                            <p:strVal val="1+#ppt_w/2"/>
                                          </p:val>
                                        </p:tav>
                                        <p:tav tm="100000">
                                          <p:val>
                                            <p:strVal val="#ppt_x"/>
                                          </p:val>
                                        </p:tav>
                                      </p:tavLst>
                                    </p:anim>
                                    <p:anim calcmode="lin" valueType="num">
                                      <p:cBhvr additive="base">
                                        <p:cTn id="8" dur="500" fill="hold"/>
                                        <p:tgtEl>
                                          <p:spTgt spid="3687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6875"/>
                                        </p:tgtEl>
                                        <p:attrNameLst>
                                          <p:attrName>style.visibility</p:attrName>
                                        </p:attrNameLst>
                                      </p:cBhvr>
                                      <p:to>
                                        <p:strVal val="visible"/>
                                      </p:to>
                                    </p:set>
                                    <p:anim calcmode="lin" valueType="num">
                                      <p:cBhvr additive="base">
                                        <p:cTn id="11" dur="500" fill="hold"/>
                                        <p:tgtEl>
                                          <p:spTgt spid="36875"/>
                                        </p:tgtEl>
                                        <p:attrNameLst>
                                          <p:attrName>ppt_x</p:attrName>
                                        </p:attrNameLst>
                                      </p:cBhvr>
                                      <p:tavLst>
                                        <p:tav tm="0">
                                          <p:val>
                                            <p:strVal val="1+#ppt_w/2"/>
                                          </p:val>
                                        </p:tav>
                                        <p:tav tm="100000">
                                          <p:val>
                                            <p:strVal val="#ppt_x"/>
                                          </p:val>
                                        </p:tav>
                                      </p:tavLst>
                                    </p:anim>
                                    <p:anim calcmode="lin" valueType="num">
                                      <p:cBhvr additive="base">
                                        <p:cTn id="12" dur="500" fill="hold"/>
                                        <p:tgtEl>
                                          <p:spTgt spid="3687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36876"/>
                                        </p:tgtEl>
                                        <p:attrNameLst>
                                          <p:attrName>style.visibility</p:attrName>
                                        </p:attrNameLst>
                                      </p:cBhvr>
                                      <p:to>
                                        <p:strVal val="visible"/>
                                      </p:to>
                                    </p:set>
                                    <p:anim calcmode="lin" valueType="num">
                                      <p:cBhvr additive="base">
                                        <p:cTn id="16" dur="500" fill="hold"/>
                                        <p:tgtEl>
                                          <p:spTgt spid="36876"/>
                                        </p:tgtEl>
                                        <p:attrNameLst>
                                          <p:attrName>ppt_x</p:attrName>
                                        </p:attrNameLst>
                                      </p:cBhvr>
                                      <p:tavLst>
                                        <p:tav tm="0">
                                          <p:val>
                                            <p:strVal val="#ppt_x"/>
                                          </p:val>
                                        </p:tav>
                                        <p:tav tm="100000">
                                          <p:val>
                                            <p:strVal val="#ppt_x"/>
                                          </p:val>
                                        </p:tav>
                                      </p:tavLst>
                                    </p:anim>
                                    <p:anim calcmode="lin" valueType="num">
                                      <p:cBhvr additive="base">
                                        <p:cTn id="17" dur="500" fill="hold"/>
                                        <p:tgtEl>
                                          <p:spTgt spid="36876"/>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36877"/>
                                        </p:tgtEl>
                                        <p:attrNameLst>
                                          <p:attrName>style.visibility</p:attrName>
                                        </p:attrNameLst>
                                      </p:cBhvr>
                                      <p:to>
                                        <p:strVal val="visible"/>
                                      </p:to>
                                    </p:set>
                                    <p:anim calcmode="lin" valueType="num">
                                      <p:cBhvr additive="base">
                                        <p:cTn id="21" dur="500" fill="hold"/>
                                        <p:tgtEl>
                                          <p:spTgt spid="36877"/>
                                        </p:tgtEl>
                                        <p:attrNameLst>
                                          <p:attrName>ppt_x</p:attrName>
                                        </p:attrNameLst>
                                      </p:cBhvr>
                                      <p:tavLst>
                                        <p:tav tm="0">
                                          <p:val>
                                            <p:strVal val="#ppt_x"/>
                                          </p:val>
                                        </p:tav>
                                        <p:tav tm="100000">
                                          <p:val>
                                            <p:strVal val="#ppt_x"/>
                                          </p:val>
                                        </p:tav>
                                      </p:tavLst>
                                    </p:anim>
                                    <p:anim calcmode="lin" valueType="num">
                                      <p:cBhvr additive="base">
                                        <p:cTn id="22" dur="500" fill="hold"/>
                                        <p:tgtEl>
                                          <p:spTgt spid="368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4" grpId="0"/>
      <p:bldP spid="36875" grpId="0" animBg="1"/>
      <p:bldP spid="36876" grpId="0" autoUpdateAnimBg="0"/>
      <p:bldP spid="36877"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a:xfrm>
            <a:off x="1066800" y="981075"/>
            <a:ext cx="6172200" cy="533400"/>
          </a:xfrm>
          <a:effectLst>
            <a:outerShdw dist="35921" dir="2700000" algn="ctr" rotWithShape="0">
              <a:schemeClr val="bg2"/>
            </a:outerShdw>
          </a:effectLst>
        </p:spPr>
        <p:txBody>
          <a:bodyPr/>
          <a:lstStyle/>
          <a:p>
            <a:r>
              <a:rPr lang="es-ES_tradnl" sz="2400" b="1">
                <a:solidFill>
                  <a:srgbClr val="FFFF00"/>
                </a:solidFill>
                <a:latin typeface="Arial" charset="0"/>
              </a:rPr>
              <a:t>3. Entorno financiero de la empresa </a:t>
            </a:r>
            <a:endParaRPr lang="es-ES" sz="2400" b="1">
              <a:solidFill>
                <a:srgbClr val="FFFF00"/>
              </a:solidFill>
              <a:latin typeface="Arial" charset="0"/>
            </a:endParaRPr>
          </a:p>
        </p:txBody>
      </p:sp>
      <p:sp>
        <p:nvSpPr>
          <p:cNvPr id="110595" name="Line 3"/>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sp>
        <p:nvSpPr>
          <p:cNvPr id="110596" name="Text Box 4"/>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FF00"/>
                </a:solidFill>
                <a:latin typeface="Arial" charset="0"/>
                <a:cs typeface="Times New Roman" pitchFamily="18" charset="0"/>
              </a:rPr>
              <a:t>I.   Introducción a la Empresa.</a:t>
            </a:r>
          </a:p>
          <a:p>
            <a:r>
              <a:rPr lang="es-ES" sz="1000">
                <a:solidFill>
                  <a:srgbClr val="FFFF00"/>
                </a:solidFill>
                <a:latin typeface="Arial" charset="0"/>
                <a:cs typeface="Times New Roman" pitchFamily="18" charset="0"/>
              </a:rPr>
              <a:t>II.  La actividad comercial (Marketing).</a:t>
            </a:r>
          </a:p>
          <a:p>
            <a:r>
              <a:rPr lang="es-ES" sz="1000">
                <a:solidFill>
                  <a:srgbClr val="FF3300"/>
                </a:solidFill>
                <a:latin typeface="Arial" charset="0"/>
                <a:cs typeface="Times New Roman" pitchFamily="18" charset="0"/>
              </a:rPr>
              <a:t>III. El subsistema financiero.</a:t>
            </a:r>
          </a:p>
        </p:txBody>
      </p:sp>
      <p:sp>
        <p:nvSpPr>
          <p:cNvPr id="110597" name="Text Box 5"/>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110598" name="AutoShape 6"/>
          <p:cNvSpPr>
            <a:spLocks noChangeArrowheads="1"/>
          </p:cNvSpPr>
          <p:nvPr/>
        </p:nvSpPr>
        <p:spPr bwMode="auto">
          <a:xfrm rot="5400000">
            <a:off x="609600" y="381000"/>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graphicFrame>
        <p:nvGraphicFramePr>
          <p:cNvPr id="110599" name="Object 7"/>
          <p:cNvGraphicFramePr>
            <a:graphicFrameLocks noChangeAspect="1"/>
          </p:cNvGraphicFramePr>
          <p:nvPr/>
        </p:nvGraphicFramePr>
        <p:xfrm>
          <a:off x="8001000" y="152400"/>
          <a:ext cx="914400" cy="738188"/>
        </p:xfrm>
        <a:graphic>
          <a:graphicData uri="http://schemas.openxmlformats.org/presentationml/2006/ole">
            <p:oleObj spid="_x0000_s110599" name="CorelPhotoPaint.Image.9" r:id="rId3" imgW="1574603" imgH="1269841" progId="">
              <p:embed/>
            </p:oleObj>
          </a:graphicData>
        </a:graphic>
      </p:graphicFrame>
      <p:sp>
        <p:nvSpPr>
          <p:cNvPr id="110600" name="Rectangle 8"/>
          <p:cNvSpPr>
            <a:spLocks noChangeArrowheads="1"/>
          </p:cNvSpPr>
          <p:nvPr/>
        </p:nvSpPr>
        <p:spPr bwMode="auto">
          <a:xfrm>
            <a:off x="609600" y="1676400"/>
            <a:ext cx="7543800" cy="990600"/>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tabLst>
                <a:tab pos="715963" algn="l"/>
              </a:tabLst>
            </a:pPr>
            <a:r>
              <a:rPr lang="es-ES" sz="2000">
                <a:solidFill>
                  <a:srgbClr val="FFFF00"/>
                </a:solidFill>
                <a:latin typeface="Arial" charset="0"/>
                <a:cs typeface="Times New Roman" pitchFamily="18" charset="0"/>
              </a:rPr>
              <a:t>SISTEMA FINANCIERO: conjunto de instituciones que actúa entre un colectivo de oferentes de un recurso financiero y el colectivo de demandantes de esos recursos.</a:t>
            </a:r>
            <a:r>
              <a:rPr lang="es-ES" sz="2000">
                <a:solidFill>
                  <a:srgbClr val="FFFF00"/>
                </a:solidFill>
                <a:latin typeface="Arial" charset="0"/>
              </a:rPr>
              <a:t> </a:t>
            </a:r>
          </a:p>
        </p:txBody>
      </p:sp>
      <p:sp>
        <p:nvSpPr>
          <p:cNvPr id="110601" name="Rectangle 9"/>
          <p:cNvSpPr>
            <a:spLocks noChangeArrowheads="1"/>
          </p:cNvSpPr>
          <p:nvPr/>
        </p:nvSpPr>
        <p:spPr bwMode="auto">
          <a:xfrm>
            <a:off x="609600" y="2667000"/>
            <a:ext cx="7772400" cy="2667000"/>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r>
              <a:rPr lang="es-ES" sz="2000">
                <a:solidFill>
                  <a:srgbClr val="FFFF00"/>
                </a:solidFill>
                <a:latin typeface="Arial" charset="0"/>
                <a:cs typeface="Times New Roman" pitchFamily="18" charset="0"/>
              </a:rPr>
              <a:t>ACTIVO FINANCIERO: es emitido por un agente económico que necesita recursos y/o no quiere asumir solo los riesgos de ciertas inversiones. Es adquirido por otro agente económico que valora su RENTABILIDAD.</a:t>
            </a:r>
          </a:p>
          <a:p>
            <a:pPr marL="908050" lvl="1" indent="-277813">
              <a:buFontTx/>
              <a:buChar char="•"/>
            </a:pPr>
            <a:r>
              <a:rPr lang="es-ES" sz="2000" b="1">
                <a:solidFill>
                  <a:srgbClr val="FFFF00"/>
                </a:solidFill>
                <a:latin typeface="Arial" charset="0"/>
                <a:cs typeface="Arial" charset="0"/>
              </a:rPr>
              <a:t>Primario</a:t>
            </a:r>
            <a:r>
              <a:rPr lang="es-ES" sz="2000">
                <a:solidFill>
                  <a:srgbClr val="FFFF00"/>
                </a:solidFill>
                <a:latin typeface="Arial" charset="0"/>
                <a:cs typeface="Arial" charset="0"/>
              </a:rPr>
              <a:t> (emitido por una agente financiero para conseguir fondos): Obligaciones, acciones, deuda etc.</a:t>
            </a:r>
            <a:endParaRPr lang="es-ES" sz="2000">
              <a:solidFill>
                <a:srgbClr val="FFFF00"/>
              </a:solidFill>
              <a:latin typeface="Arial" charset="0"/>
              <a:cs typeface="Times New Roman" pitchFamily="18" charset="0"/>
            </a:endParaRPr>
          </a:p>
          <a:p>
            <a:pPr marL="908050" lvl="1" indent="-277813">
              <a:buFontTx/>
              <a:buChar char="•"/>
            </a:pPr>
            <a:r>
              <a:rPr lang="es-ES" sz="2000" b="1">
                <a:solidFill>
                  <a:srgbClr val="FFFF00"/>
                </a:solidFill>
                <a:latin typeface="Arial" charset="0"/>
                <a:cs typeface="Times New Roman" pitchFamily="18" charset="0"/>
              </a:rPr>
              <a:t>Secundario</a:t>
            </a:r>
            <a:r>
              <a:rPr lang="es-ES" sz="2000">
                <a:solidFill>
                  <a:srgbClr val="FFFF00"/>
                </a:solidFill>
                <a:latin typeface="Arial" charset="0"/>
                <a:cs typeface="Times New Roman" pitchFamily="18" charset="0"/>
              </a:rPr>
              <a:t> (emitido por un intermediario financiero): depósitos bancarios, etc.</a:t>
            </a:r>
            <a:r>
              <a:rPr lang="es-ES" sz="2000">
                <a:solidFill>
                  <a:srgbClr val="FFFF00"/>
                </a:solidFill>
                <a:latin typeface="Arial" charset="0"/>
              </a:rPr>
              <a:t> </a:t>
            </a:r>
          </a:p>
        </p:txBody>
      </p:sp>
      <p:sp>
        <p:nvSpPr>
          <p:cNvPr id="110602" name="Rectangle 10"/>
          <p:cNvSpPr>
            <a:spLocks noChangeArrowheads="1"/>
          </p:cNvSpPr>
          <p:nvPr/>
        </p:nvSpPr>
        <p:spPr bwMode="auto">
          <a:xfrm>
            <a:off x="685800" y="5334000"/>
            <a:ext cx="7772400" cy="1371600"/>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r>
              <a:rPr lang="es-ES" sz="2000">
                <a:solidFill>
                  <a:srgbClr val="FFFF00"/>
                </a:solidFill>
                <a:latin typeface="Arial" charset="0"/>
                <a:cs typeface="Times New Roman" pitchFamily="18" charset="0"/>
              </a:rPr>
              <a:t>MERCADO FINANCIERO</a:t>
            </a:r>
          </a:p>
          <a:p>
            <a:r>
              <a:rPr lang="es-ES" sz="2000">
                <a:solidFill>
                  <a:srgbClr val="FFFF00"/>
                </a:solidFill>
                <a:latin typeface="Arial" charset="0"/>
                <a:cs typeface="Times New Roman" pitchFamily="18" charset="0"/>
              </a:rPr>
              <a:t>INTERMEDIARIO FINANCIERO.</a:t>
            </a:r>
          </a:p>
          <a:p>
            <a:pPr marL="908050" lvl="1" indent="-277813">
              <a:buFontTx/>
              <a:buChar char="•"/>
            </a:pPr>
            <a:r>
              <a:rPr lang="es-ES" sz="2000">
                <a:solidFill>
                  <a:srgbClr val="FFFF00"/>
                </a:solidFill>
                <a:latin typeface="Arial" charset="0"/>
                <a:cs typeface="Arial" charset="0"/>
              </a:rPr>
              <a:t>Bancario.</a:t>
            </a:r>
            <a:endParaRPr lang="es-ES" sz="2000">
              <a:solidFill>
                <a:srgbClr val="FFFF00"/>
              </a:solidFill>
              <a:latin typeface="Arial" charset="0"/>
              <a:cs typeface="Times New Roman" pitchFamily="18" charset="0"/>
            </a:endParaRPr>
          </a:p>
          <a:p>
            <a:pPr marL="908050" lvl="1" indent="-277813">
              <a:buFontTx/>
              <a:buChar char="•"/>
            </a:pPr>
            <a:r>
              <a:rPr lang="es-ES" sz="2000">
                <a:solidFill>
                  <a:srgbClr val="FFFF00"/>
                </a:solidFill>
                <a:latin typeface="Arial" charset="0"/>
                <a:cs typeface="Times New Roman" pitchFamily="18" charset="0"/>
              </a:rPr>
              <a:t>No bancario.</a:t>
            </a:r>
            <a:r>
              <a:rPr lang="es-ES" sz="2000">
                <a:solidFill>
                  <a:srgbClr val="FFFF00"/>
                </a:solidFill>
                <a:latin typeface="Arial" charset="0"/>
              </a:rPr>
              <a:t> </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0594"/>
                                        </p:tgtEl>
                                        <p:attrNameLst>
                                          <p:attrName>style.visibility</p:attrName>
                                        </p:attrNameLst>
                                      </p:cBhvr>
                                      <p:to>
                                        <p:strVal val="visible"/>
                                      </p:to>
                                    </p:set>
                                    <p:anim calcmode="lin" valueType="num">
                                      <p:cBhvr additive="base">
                                        <p:cTn id="7" dur="500" fill="hold"/>
                                        <p:tgtEl>
                                          <p:spTgt spid="110594"/>
                                        </p:tgtEl>
                                        <p:attrNameLst>
                                          <p:attrName>ppt_x</p:attrName>
                                        </p:attrNameLst>
                                      </p:cBhvr>
                                      <p:tavLst>
                                        <p:tav tm="0">
                                          <p:val>
                                            <p:strVal val="1+#ppt_w/2"/>
                                          </p:val>
                                        </p:tav>
                                        <p:tav tm="100000">
                                          <p:val>
                                            <p:strVal val="#ppt_x"/>
                                          </p:val>
                                        </p:tav>
                                      </p:tavLst>
                                    </p:anim>
                                    <p:anim calcmode="lin" valueType="num">
                                      <p:cBhvr additive="base">
                                        <p:cTn id="8" dur="500" fill="hold"/>
                                        <p:tgtEl>
                                          <p:spTgt spid="11059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10595"/>
                                        </p:tgtEl>
                                        <p:attrNameLst>
                                          <p:attrName>style.visibility</p:attrName>
                                        </p:attrNameLst>
                                      </p:cBhvr>
                                      <p:to>
                                        <p:strVal val="visible"/>
                                      </p:to>
                                    </p:set>
                                    <p:anim calcmode="lin" valueType="num">
                                      <p:cBhvr additive="base">
                                        <p:cTn id="12" dur="500" fill="hold"/>
                                        <p:tgtEl>
                                          <p:spTgt spid="110595"/>
                                        </p:tgtEl>
                                        <p:attrNameLst>
                                          <p:attrName>ppt_x</p:attrName>
                                        </p:attrNameLst>
                                      </p:cBhvr>
                                      <p:tavLst>
                                        <p:tav tm="0">
                                          <p:val>
                                            <p:strVal val="1+#ppt_w/2"/>
                                          </p:val>
                                        </p:tav>
                                        <p:tav tm="100000">
                                          <p:val>
                                            <p:strVal val="#ppt_x"/>
                                          </p:val>
                                        </p:tav>
                                      </p:tavLst>
                                    </p:anim>
                                    <p:anim calcmode="lin" valueType="num">
                                      <p:cBhvr additive="base">
                                        <p:cTn id="13" dur="500" fill="hold"/>
                                        <p:tgtEl>
                                          <p:spTgt spid="11059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0600"/>
                                        </p:tgtEl>
                                        <p:attrNameLst>
                                          <p:attrName>style.visibility</p:attrName>
                                        </p:attrNameLst>
                                      </p:cBhvr>
                                      <p:to>
                                        <p:strVal val="visible"/>
                                      </p:to>
                                    </p:set>
                                    <p:anim calcmode="lin" valueType="num">
                                      <p:cBhvr additive="base">
                                        <p:cTn id="17" dur="500" fill="hold"/>
                                        <p:tgtEl>
                                          <p:spTgt spid="110600"/>
                                        </p:tgtEl>
                                        <p:attrNameLst>
                                          <p:attrName>ppt_x</p:attrName>
                                        </p:attrNameLst>
                                      </p:cBhvr>
                                      <p:tavLst>
                                        <p:tav tm="0">
                                          <p:val>
                                            <p:strVal val="#ppt_x"/>
                                          </p:val>
                                        </p:tav>
                                        <p:tav tm="100000">
                                          <p:val>
                                            <p:strVal val="#ppt_x"/>
                                          </p:val>
                                        </p:tav>
                                      </p:tavLst>
                                    </p:anim>
                                    <p:anim calcmode="lin" valueType="num">
                                      <p:cBhvr additive="base">
                                        <p:cTn id="18" dur="500" fill="hold"/>
                                        <p:tgtEl>
                                          <p:spTgt spid="11060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0601"/>
                                        </p:tgtEl>
                                        <p:attrNameLst>
                                          <p:attrName>style.visibility</p:attrName>
                                        </p:attrNameLst>
                                      </p:cBhvr>
                                      <p:to>
                                        <p:strVal val="visible"/>
                                      </p:to>
                                    </p:set>
                                    <p:anim calcmode="lin" valueType="num">
                                      <p:cBhvr additive="base">
                                        <p:cTn id="23" dur="500" fill="hold"/>
                                        <p:tgtEl>
                                          <p:spTgt spid="110601"/>
                                        </p:tgtEl>
                                        <p:attrNameLst>
                                          <p:attrName>ppt_x</p:attrName>
                                        </p:attrNameLst>
                                      </p:cBhvr>
                                      <p:tavLst>
                                        <p:tav tm="0">
                                          <p:val>
                                            <p:strVal val="#ppt_x"/>
                                          </p:val>
                                        </p:tav>
                                        <p:tav tm="100000">
                                          <p:val>
                                            <p:strVal val="#ppt_x"/>
                                          </p:val>
                                        </p:tav>
                                      </p:tavLst>
                                    </p:anim>
                                    <p:anim calcmode="lin" valueType="num">
                                      <p:cBhvr additive="base">
                                        <p:cTn id="24" dur="500" fill="hold"/>
                                        <p:tgtEl>
                                          <p:spTgt spid="11060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0602"/>
                                        </p:tgtEl>
                                        <p:attrNameLst>
                                          <p:attrName>style.visibility</p:attrName>
                                        </p:attrNameLst>
                                      </p:cBhvr>
                                      <p:to>
                                        <p:strVal val="visible"/>
                                      </p:to>
                                    </p:set>
                                    <p:anim calcmode="lin" valueType="num">
                                      <p:cBhvr additive="base">
                                        <p:cTn id="29" dur="500" fill="hold"/>
                                        <p:tgtEl>
                                          <p:spTgt spid="110602"/>
                                        </p:tgtEl>
                                        <p:attrNameLst>
                                          <p:attrName>ppt_x</p:attrName>
                                        </p:attrNameLst>
                                      </p:cBhvr>
                                      <p:tavLst>
                                        <p:tav tm="0">
                                          <p:val>
                                            <p:strVal val="#ppt_x"/>
                                          </p:val>
                                        </p:tav>
                                        <p:tav tm="100000">
                                          <p:val>
                                            <p:strVal val="#ppt_x"/>
                                          </p:val>
                                        </p:tav>
                                      </p:tavLst>
                                    </p:anim>
                                    <p:anim calcmode="lin" valueType="num">
                                      <p:cBhvr additive="base">
                                        <p:cTn id="30" dur="500" fill="hold"/>
                                        <p:tgtEl>
                                          <p:spTgt spid="1106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autoUpdateAnimBg="0"/>
      <p:bldP spid="110595" grpId="0" animBg="1"/>
      <p:bldP spid="110600" grpId="0" autoUpdateAnimBg="0"/>
      <p:bldP spid="110601" grpId="0" autoUpdateAnimBg="0"/>
      <p:bldP spid="110602"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a:xfrm>
            <a:off x="1066800" y="981075"/>
            <a:ext cx="6172200" cy="533400"/>
          </a:xfrm>
          <a:effectLst>
            <a:outerShdw dist="35921" dir="2700000" algn="ctr" rotWithShape="0">
              <a:schemeClr val="bg2"/>
            </a:outerShdw>
          </a:effectLst>
        </p:spPr>
        <p:txBody>
          <a:bodyPr/>
          <a:lstStyle/>
          <a:p>
            <a:r>
              <a:rPr lang="es-ES_tradnl" sz="2800" b="1">
                <a:solidFill>
                  <a:srgbClr val="FFFF00"/>
                </a:solidFill>
                <a:latin typeface="Arial" charset="0"/>
              </a:rPr>
              <a:t>4. La Decisión de Financiación </a:t>
            </a:r>
            <a:endParaRPr lang="es-ES" sz="2800" b="1">
              <a:solidFill>
                <a:srgbClr val="FFFF00"/>
              </a:solidFill>
              <a:latin typeface="Arial" charset="0"/>
            </a:endParaRPr>
          </a:p>
        </p:txBody>
      </p:sp>
      <p:sp>
        <p:nvSpPr>
          <p:cNvPr id="111619" name="Line 3"/>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sp>
        <p:nvSpPr>
          <p:cNvPr id="111620" name="Text Box 4"/>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FF00"/>
                </a:solidFill>
                <a:latin typeface="Arial" charset="0"/>
                <a:cs typeface="Times New Roman" pitchFamily="18" charset="0"/>
              </a:rPr>
              <a:t>I.   Introducción a la Empresa.</a:t>
            </a:r>
          </a:p>
          <a:p>
            <a:r>
              <a:rPr lang="es-ES" sz="1000">
                <a:solidFill>
                  <a:srgbClr val="FFFF00"/>
                </a:solidFill>
                <a:latin typeface="Arial" charset="0"/>
                <a:cs typeface="Times New Roman" pitchFamily="18" charset="0"/>
              </a:rPr>
              <a:t>II.  La actividad comercial (Marketing).</a:t>
            </a:r>
          </a:p>
          <a:p>
            <a:r>
              <a:rPr lang="es-ES" sz="1000">
                <a:solidFill>
                  <a:srgbClr val="FF3300"/>
                </a:solidFill>
                <a:latin typeface="Arial" charset="0"/>
                <a:cs typeface="Times New Roman" pitchFamily="18" charset="0"/>
              </a:rPr>
              <a:t>III. El subsistema financiero.</a:t>
            </a:r>
          </a:p>
        </p:txBody>
      </p:sp>
      <p:sp>
        <p:nvSpPr>
          <p:cNvPr id="111621" name="Text Box 5"/>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111622" name="AutoShape 6"/>
          <p:cNvSpPr>
            <a:spLocks noChangeArrowheads="1"/>
          </p:cNvSpPr>
          <p:nvPr/>
        </p:nvSpPr>
        <p:spPr bwMode="auto">
          <a:xfrm rot="5400000">
            <a:off x="609600" y="381000"/>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graphicFrame>
        <p:nvGraphicFramePr>
          <p:cNvPr id="111623" name="Object 7"/>
          <p:cNvGraphicFramePr>
            <a:graphicFrameLocks noChangeAspect="1"/>
          </p:cNvGraphicFramePr>
          <p:nvPr/>
        </p:nvGraphicFramePr>
        <p:xfrm>
          <a:off x="8001000" y="152400"/>
          <a:ext cx="914400" cy="738188"/>
        </p:xfrm>
        <a:graphic>
          <a:graphicData uri="http://schemas.openxmlformats.org/presentationml/2006/ole">
            <p:oleObj spid="_x0000_s111623" name="CorelPhotoPaint.Image.9" r:id="rId3" imgW="1574603" imgH="1269841" progId="">
              <p:embed/>
            </p:oleObj>
          </a:graphicData>
        </a:graphic>
      </p:graphicFrame>
      <p:sp>
        <p:nvSpPr>
          <p:cNvPr id="111624" name="Text Box 8"/>
          <p:cNvSpPr txBox="1">
            <a:spLocks noChangeArrowheads="1"/>
          </p:cNvSpPr>
          <p:nvPr/>
        </p:nvSpPr>
        <p:spPr bwMode="auto">
          <a:xfrm>
            <a:off x="539750" y="3716338"/>
            <a:ext cx="1581150" cy="581025"/>
          </a:xfrm>
          <a:prstGeom prst="rect">
            <a:avLst/>
          </a:prstGeom>
          <a:noFill/>
          <a:ln w="9525">
            <a:noFill/>
            <a:miter lim="800000"/>
            <a:headEnd/>
            <a:tailEnd/>
          </a:ln>
          <a:effectLst/>
        </p:spPr>
        <p:txBody>
          <a:bodyPr wrap="none">
            <a:spAutoFit/>
          </a:bodyPr>
          <a:lstStyle/>
          <a:p>
            <a:pPr algn="ctr"/>
            <a:r>
              <a:rPr lang="es-ES" sz="1600" b="1">
                <a:solidFill>
                  <a:srgbClr val="FFFF00"/>
                </a:solidFill>
                <a:latin typeface="Arial" charset="0"/>
              </a:rPr>
              <a:t>RECURSOS</a:t>
            </a:r>
          </a:p>
          <a:p>
            <a:pPr algn="ctr"/>
            <a:r>
              <a:rPr lang="es-ES" sz="1600" b="1">
                <a:solidFill>
                  <a:srgbClr val="FFFF00"/>
                </a:solidFill>
                <a:latin typeface="Arial" charset="0"/>
              </a:rPr>
              <a:t>FINANCIEROS</a:t>
            </a:r>
          </a:p>
        </p:txBody>
      </p:sp>
      <p:grpSp>
        <p:nvGrpSpPr>
          <p:cNvPr id="111625" name="Group 9"/>
          <p:cNvGrpSpPr>
            <a:grpSpLocks/>
          </p:cNvGrpSpPr>
          <p:nvPr/>
        </p:nvGrpSpPr>
        <p:grpSpPr bwMode="auto">
          <a:xfrm>
            <a:off x="2124075" y="2781300"/>
            <a:ext cx="1762125" cy="2376488"/>
            <a:chOff x="1338" y="1752"/>
            <a:chExt cx="1110" cy="1497"/>
          </a:xfrm>
        </p:grpSpPr>
        <p:sp>
          <p:nvSpPr>
            <p:cNvPr id="111626" name="Text Box 10"/>
            <p:cNvSpPr txBox="1">
              <a:spLocks noChangeArrowheads="1"/>
            </p:cNvSpPr>
            <p:nvPr/>
          </p:nvSpPr>
          <p:spPr bwMode="auto">
            <a:xfrm>
              <a:off x="1630" y="1752"/>
              <a:ext cx="776" cy="212"/>
            </a:xfrm>
            <a:prstGeom prst="rect">
              <a:avLst/>
            </a:prstGeom>
            <a:noFill/>
            <a:ln w="9525">
              <a:noFill/>
              <a:miter lim="800000"/>
              <a:headEnd/>
              <a:tailEnd/>
            </a:ln>
            <a:effectLst/>
          </p:spPr>
          <p:txBody>
            <a:bodyPr wrap="none">
              <a:spAutoFit/>
            </a:bodyPr>
            <a:lstStyle/>
            <a:p>
              <a:pPr algn="ctr"/>
              <a:r>
                <a:rPr lang="es-ES" sz="1600" b="1">
                  <a:solidFill>
                    <a:srgbClr val="FFFF00"/>
                  </a:solidFill>
                  <a:latin typeface="Arial" charset="0"/>
                </a:rPr>
                <a:t>INTERNOS</a:t>
              </a:r>
            </a:p>
          </p:txBody>
        </p:sp>
        <p:sp>
          <p:nvSpPr>
            <p:cNvPr id="111627" name="Text Box 11"/>
            <p:cNvSpPr txBox="1">
              <a:spLocks noChangeArrowheads="1"/>
            </p:cNvSpPr>
            <p:nvPr/>
          </p:nvSpPr>
          <p:spPr bwMode="auto">
            <a:xfrm>
              <a:off x="1630" y="3022"/>
              <a:ext cx="818" cy="212"/>
            </a:xfrm>
            <a:prstGeom prst="rect">
              <a:avLst/>
            </a:prstGeom>
            <a:noFill/>
            <a:ln w="9525">
              <a:noFill/>
              <a:miter lim="800000"/>
              <a:headEnd/>
              <a:tailEnd/>
            </a:ln>
            <a:effectLst/>
          </p:spPr>
          <p:txBody>
            <a:bodyPr wrap="none">
              <a:spAutoFit/>
            </a:bodyPr>
            <a:lstStyle/>
            <a:p>
              <a:pPr algn="ctr"/>
              <a:r>
                <a:rPr lang="es-ES" sz="1600" b="1">
                  <a:solidFill>
                    <a:srgbClr val="FFFF00"/>
                  </a:solidFill>
                  <a:latin typeface="Arial" charset="0"/>
                </a:rPr>
                <a:t>EXTERNOS</a:t>
              </a:r>
            </a:p>
          </p:txBody>
        </p:sp>
        <p:sp>
          <p:nvSpPr>
            <p:cNvPr id="111628" name="AutoShape 12"/>
            <p:cNvSpPr>
              <a:spLocks/>
            </p:cNvSpPr>
            <p:nvPr/>
          </p:nvSpPr>
          <p:spPr bwMode="auto">
            <a:xfrm>
              <a:off x="1338" y="1752"/>
              <a:ext cx="227" cy="1497"/>
            </a:xfrm>
            <a:prstGeom prst="leftBrace">
              <a:avLst>
                <a:gd name="adj1" fmla="val 54956"/>
                <a:gd name="adj2" fmla="val 50000"/>
              </a:avLst>
            </a:prstGeom>
            <a:noFill/>
            <a:ln w="38100">
              <a:solidFill>
                <a:srgbClr val="FFFF00"/>
              </a:solidFill>
              <a:round/>
              <a:headEnd/>
              <a:tailEnd/>
            </a:ln>
            <a:effectLst/>
          </p:spPr>
          <p:txBody>
            <a:bodyPr wrap="none" anchor="ctr"/>
            <a:lstStyle/>
            <a:p>
              <a:endParaRPr lang="es-ES"/>
            </a:p>
          </p:txBody>
        </p:sp>
      </p:grpSp>
      <p:grpSp>
        <p:nvGrpSpPr>
          <p:cNvPr id="111629" name="Group 13"/>
          <p:cNvGrpSpPr>
            <a:grpSpLocks/>
          </p:cNvGrpSpPr>
          <p:nvPr/>
        </p:nvGrpSpPr>
        <p:grpSpPr bwMode="auto">
          <a:xfrm>
            <a:off x="3922713" y="4005263"/>
            <a:ext cx="1441450" cy="1800225"/>
            <a:chOff x="2471" y="2523"/>
            <a:chExt cx="908" cy="1134"/>
          </a:xfrm>
        </p:grpSpPr>
        <p:sp>
          <p:nvSpPr>
            <p:cNvPr id="111630" name="Text Box 14"/>
            <p:cNvSpPr txBox="1">
              <a:spLocks noChangeArrowheads="1"/>
            </p:cNvSpPr>
            <p:nvPr/>
          </p:nvSpPr>
          <p:spPr bwMode="auto">
            <a:xfrm>
              <a:off x="2680" y="2523"/>
              <a:ext cx="699" cy="212"/>
            </a:xfrm>
            <a:prstGeom prst="rect">
              <a:avLst/>
            </a:prstGeom>
            <a:noFill/>
            <a:ln w="9525">
              <a:noFill/>
              <a:miter lim="800000"/>
              <a:headEnd/>
              <a:tailEnd/>
            </a:ln>
            <a:effectLst/>
          </p:spPr>
          <p:txBody>
            <a:bodyPr wrap="none">
              <a:spAutoFit/>
            </a:bodyPr>
            <a:lstStyle/>
            <a:p>
              <a:pPr algn="ctr"/>
              <a:r>
                <a:rPr lang="es-ES" sz="1600" b="1">
                  <a:solidFill>
                    <a:srgbClr val="FFFF00"/>
                  </a:solidFill>
                  <a:latin typeface="Arial" charset="0"/>
                </a:rPr>
                <a:t>PROPIOS</a:t>
              </a:r>
            </a:p>
          </p:txBody>
        </p:sp>
        <p:sp>
          <p:nvSpPr>
            <p:cNvPr id="111631" name="Text Box 15"/>
            <p:cNvSpPr txBox="1">
              <a:spLocks noChangeArrowheads="1"/>
            </p:cNvSpPr>
            <p:nvPr/>
          </p:nvSpPr>
          <p:spPr bwMode="auto">
            <a:xfrm>
              <a:off x="2680" y="3385"/>
              <a:ext cx="641" cy="212"/>
            </a:xfrm>
            <a:prstGeom prst="rect">
              <a:avLst/>
            </a:prstGeom>
            <a:noFill/>
            <a:ln w="9525">
              <a:noFill/>
              <a:miter lim="800000"/>
              <a:headEnd/>
              <a:tailEnd/>
            </a:ln>
            <a:effectLst/>
          </p:spPr>
          <p:txBody>
            <a:bodyPr wrap="none">
              <a:spAutoFit/>
            </a:bodyPr>
            <a:lstStyle/>
            <a:p>
              <a:pPr algn="ctr"/>
              <a:r>
                <a:rPr lang="es-ES" sz="1600" b="1">
                  <a:solidFill>
                    <a:srgbClr val="FFFF00"/>
                  </a:solidFill>
                  <a:latin typeface="Arial" charset="0"/>
                </a:rPr>
                <a:t>AJENOS</a:t>
              </a:r>
            </a:p>
          </p:txBody>
        </p:sp>
        <p:sp>
          <p:nvSpPr>
            <p:cNvPr id="111632" name="AutoShape 16"/>
            <p:cNvSpPr>
              <a:spLocks/>
            </p:cNvSpPr>
            <p:nvPr/>
          </p:nvSpPr>
          <p:spPr bwMode="auto">
            <a:xfrm>
              <a:off x="2471" y="2523"/>
              <a:ext cx="182" cy="1134"/>
            </a:xfrm>
            <a:prstGeom prst="leftBrace">
              <a:avLst>
                <a:gd name="adj1" fmla="val 51923"/>
                <a:gd name="adj2" fmla="val 50000"/>
              </a:avLst>
            </a:prstGeom>
            <a:noFill/>
            <a:ln w="38100">
              <a:solidFill>
                <a:srgbClr val="FFFF00"/>
              </a:solidFill>
              <a:round/>
              <a:headEnd/>
              <a:tailEnd/>
            </a:ln>
            <a:effectLst/>
          </p:spPr>
          <p:txBody>
            <a:bodyPr wrap="none" anchor="ctr"/>
            <a:lstStyle/>
            <a:p>
              <a:endParaRPr lang="es-ES"/>
            </a:p>
          </p:txBody>
        </p:sp>
      </p:grpSp>
      <p:grpSp>
        <p:nvGrpSpPr>
          <p:cNvPr id="111633" name="Group 17"/>
          <p:cNvGrpSpPr>
            <a:grpSpLocks/>
          </p:cNvGrpSpPr>
          <p:nvPr/>
        </p:nvGrpSpPr>
        <p:grpSpPr bwMode="auto">
          <a:xfrm>
            <a:off x="4140200" y="2708275"/>
            <a:ext cx="4535488" cy="504825"/>
            <a:chOff x="2608" y="1706"/>
            <a:chExt cx="2857" cy="318"/>
          </a:xfrm>
        </p:grpSpPr>
        <p:sp>
          <p:nvSpPr>
            <p:cNvPr id="111634" name="Text Box 18"/>
            <p:cNvSpPr txBox="1">
              <a:spLocks noChangeArrowheads="1"/>
            </p:cNvSpPr>
            <p:nvPr/>
          </p:nvSpPr>
          <p:spPr bwMode="auto">
            <a:xfrm>
              <a:off x="4311" y="1752"/>
              <a:ext cx="1154" cy="212"/>
            </a:xfrm>
            <a:prstGeom prst="rect">
              <a:avLst/>
            </a:prstGeom>
            <a:noFill/>
            <a:ln w="9525">
              <a:noFill/>
              <a:miter lim="800000"/>
              <a:headEnd/>
              <a:tailEnd/>
            </a:ln>
            <a:effectLst/>
          </p:spPr>
          <p:txBody>
            <a:bodyPr wrap="none">
              <a:spAutoFit/>
            </a:bodyPr>
            <a:lstStyle/>
            <a:p>
              <a:pPr algn="ctr"/>
              <a:r>
                <a:rPr lang="es-ES" sz="1600" b="1">
                  <a:solidFill>
                    <a:srgbClr val="FFFF00"/>
                  </a:solidFill>
                  <a:latin typeface="Arial" charset="0"/>
                </a:rPr>
                <a:t>Autofinanciación</a:t>
              </a:r>
            </a:p>
          </p:txBody>
        </p:sp>
        <p:sp>
          <p:nvSpPr>
            <p:cNvPr id="111635" name="AutoShape 19"/>
            <p:cNvSpPr>
              <a:spLocks noChangeArrowheads="1"/>
            </p:cNvSpPr>
            <p:nvPr/>
          </p:nvSpPr>
          <p:spPr bwMode="auto">
            <a:xfrm>
              <a:off x="2608" y="1706"/>
              <a:ext cx="1587" cy="31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noFill/>
              <a:miter lim="800000"/>
              <a:headEnd/>
              <a:tailEnd/>
            </a:ln>
            <a:effectLst/>
          </p:spPr>
          <p:txBody>
            <a:bodyPr wrap="none" anchor="ctr"/>
            <a:lstStyle/>
            <a:p>
              <a:endParaRPr lang="es-ES"/>
            </a:p>
          </p:txBody>
        </p:sp>
      </p:grpSp>
      <p:grpSp>
        <p:nvGrpSpPr>
          <p:cNvPr id="111636" name="Group 20"/>
          <p:cNvGrpSpPr>
            <a:grpSpLocks/>
          </p:cNvGrpSpPr>
          <p:nvPr/>
        </p:nvGrpSpPr>
        <p:grpSpPr bwMode="auto">
          <a:xfrm>
            <a:off x="5435600" y="3860800"/>
            <a:ext cx="3024188" cy="581025"/>
            <a:chOff x="3424" y="2432"/>
            <a:chExt cx="1905" cy="366"/>
          </a:xfrm>
        </p:grpSpPr>
        <p:sp>
          <p:nvSpPr>
            <p:cNvPr id="111637" name="Text Box 21"/>
            <p:cNvSpPr txBox="1">
              <a:spLocks noChangeArrowheads="1"/>
            </p:cNvSpPr>
            <p:nvPr/>
          </p:nvSpPr>
          <p:spPr bwMode="auto">
            <a:xfrm>
              <a:off x="4487" y="2432"/>
              <a:ext cx="842" cy="366"/>
            </a:xfrm>
            <a:prstGeom prst="rect">
              <a:avLst/>
            </a:prstGeom>
            <a:noFill/>
            <a:ln w="9525">
              <a:noFill/>
              <a:miter lim="800000"/>
              <a:headEnd/>
              <a:tailEnd/>
            </a:ln>
            <a:effectLst/>
          </p:spPr>
          <p:txBody>
            <a:bodyPr wrap="none">
              <a:spAutoFit/>
            </a:bodyPr>
            <a:lstStyle/>
            <a:p>
              <a:pPr algn="ctr"/>
              <a:r>
                <a:rPr lang="es-ES" sz="1600" b="1">
                  <a:solidFill>
                    <a:srgbClr val="FFFF00"/>
                  </a:solidFill>
                  <a:latin typeface="Arial" charset="0"/>
                </a:rPr>
                <a:t>Ampliación </a:t>
              </a:r>
            </a:p>
            <a:p>
              <a:pPr algn="ctr"/>
              <a:r>
                <a:rPr lang="es-ES" sz="1600" b="1">
                  <a:solidFill>
                    <a:srgbClr val="FFFF00"/>
                  </a:solidFill>
                  <a:latin typeface="Arial" charset="0"/>
                </a:rPr>
                <a:t>de capital</a:t>
              </a:r>
            </a:p>
          </p:txBody>
        </p:sp>
        <p:sp>
          <p:nvSpPr>
            <p:cNvPr id="111638" name="AutoShape 22"/>
            <p:cNvSpPr>
              <a:spLocks noChangeArrowheads="1"/>
            </p:cNvSpPr>
            <p:nvPr/>
          </p:nvSpPr>
          <p:spPr bwMode="auto">
            <a:xfrm>
              <a:off x="3424" y="2477"/>
              <a:ext cx="907" cy="31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noFill/>
              <a:miter lim="800000"/>
              <a:headEnd/>
              <a:tailEnd/>
            </a:ln>
            <a:effectLst/>
          </p:spPr>
          <p:txBody>
            <a:bodyPr wrap="none" anchor="ctr"/>
            <a:lstStyle/>
            <a:p>
              <a:endParaRPr lang="es-ES"/>
            </a:p>
          </p:txBody>
        </p:sp>
      </p:grpSp>
      <p:grpSp>
        <p:nvGrpSpPr>
          <p:cNvPr id="111639" name="Group 23"/>
          <p:cNvGrpSpPr>
            <a:grpSpLocks/>
          </p:cNvGrpSpPr>
          <p:nvPr/>
        </p:nvGrpSpPr>
        <p:grpSpPr bwMode="auto">
          <a:xfrm>
            <a:off x="5292725" y="4724400"/>
            <a:ext cx="3382963" cy="1657350"/>
            <a:chOff x="3334" y="2976"/>
            <a:chExt cx="2131" cy="1044"/>
          </a:xfrm>
        </p:grpSpPr>
        <p:sp>
          <p:nvSpPr>
            <p:cNvPr id="111640" name="Text Box 24"/>
            <p:cNvSpPr txBox="1">
              <a:spLocks noChangeArrowheads="1"/>
            </p:cNvSpPr>
            <p:nvPr/>
          </p:nvSpPr>
          <p:spPr bwMode="auto">
            <a:xfrm>
              <a:off x="4545" y="2992"/>
              <a:ext cx="920" cy="982"/>
            </a:xfrm>
            <a:prstGeom prst="rect">
              <a:avLst/>
            </a:prstGeom>
            <a:noFill/>
            <a:ln w="9525">
              <a:noFill/>
              <a:miter lim="800000"/>
              <a:headEnd/>
              <a:tailEnd/>
            </a:ln>
            <a:effectLst/>
          </p:spPr>
          <p:txBody>
            <a:bodyPr wrap="none">
              <a:spAutoFit/>
            </a:bodyPr>
            <a:lstStyle/>
            <a:p>
              <a:r>
                <a:rPr lang="es-ES" sz="1600" b="1">
                  <a:solidFill>
                    <a:srgbClr val="FFFF00"/>
                  </a:solidFill>
                  <a:latin typeface="Arial" charset="0"/>
                </a:rPr>
                <a:t>Obligaciones</a:t>
              </a:r>
            </a:p>
            <a:p>
              <a:r>
                <a:rPr lang="es-ES" sz="1600" b="1">
                  <a:solidFill>
                    <a:srgbClr val="FFFF00"/>
                  </a:solidFill>
                  <a:latin typeface="Arial" charset="0"/>
                </a:rPr>
                <a:t>Pagarés</a:t>
              </a:r>
            </a:p>
            <a:p>
              <a:r>
                <a:rPr lang="es-ES" sz="1600" b="1">
                  <a:solidFill>
                    <a:srgbClr val="FFFF00"/>
                  </a:solidFill>
                  <a:latin typeface="Arial" charset="0"/>
                </a:rPr>
                <a:t>Letras</a:t>
              </a:r>
            </a:p>
            <a:p>
              <a:r>
                <a:rPr lang="es-ES" sz="1600" b="1">
                  <a:solidFill>
                    <a:srgbClr val="FFFF00"/>
                  </a:solidFill>
                  <a:latin typeface="Arial" charset="0"/>
                </a:rPr>
                <a:t>Préstamos</a:t>
              </a:r>
            </a:p>
            <a:p>
              <a:r>
                <a:rPr lang="es-ES" sz="1600" b="1">
                  <a:solidFill>
                    <a:srgbClr val="FFFF00"/>
                  </a:solidFill>
                  <a:latin typeface="Arial" charset="0"/>
                </a:rPr>
                <a:t>Créditos</a:t>
              </a:r>
            </a:p>
            <a:p>
              <a:r>
                <a:rPr lang="es-ES" sz="1600" b="1">
                  <a:solidFill>
                    <a:srgbClr val="FFFF00"/>
                  </a:solidFill>
                  <a:latin typeface="Arial" charset="0"/>
                </a:rPr>
                <a:t>… … …</a:t>
              </a:r>
            </a:p>
          </p:txBody>
        </p:sp>
        <p:sp>
          <p:nvSpPr>
            <p:cNvPr id="111641" name="AutoShape 25"/>
            <p:cNvSpPr>
              <a:spLocks/>
            </p:cNvSpPr>
            <p:nvPr/>
          </p:nvSpPr>
          <p:spPr bwMode="auto">
            <a:xfrm>
              <a:off x="4331" y="2976"/>
              <a:ext cx="182" cy="1044"/>
            </a:xfrm>
            <a:prstGeom prst="leftBrace">
              <a:avLst>
                <a:gd name="adj1" fmla="val 47802"/>
                <a:gd name="adj2" fmla="val 50000"/>
              </a:avLst>
            </a:prstGeom>
            <a:noFill/>
            <a:ln w="38100">
              <a:solidFill>
                <a:srgbClr val="FFFF00"/>
              </a:solidFill>
              <a:round/>
              <a:headEnd/>
              <a:tailEnd/>
            </a:ln>
            <a:effectLst/>
          </p:spPr>
          <p:txBody>
            <a:bodyPr wrap="none" anchor="ctr"/>
            <a:lstStyle/>
            <a:p>
              <a:endParaRPr lang="es-ES"/>
            </a:p>
          </p:txBody>
        </p:sp>
        <p:sp>
          <p:nvSpPr>
            <p:cNvPr id="111642" name="AutoShape 26"/>
            <p:cNvSpPr>
              <a:spLocks noChangeArrowheads="1"/>
            </p:cNvSpPr>
            <p:nvPr/>
          </p:nvSpPr>
          <p:spPr bwMode="auto">
            <a:xfrm>
              <a:off x="3334" y="3339"/>
              <a:ext cx="907" cy="31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noFill/>
              <a:miter lim="800000"/>
              <a:headEnd/>
              <a:tailEnd/>
            </a:ln>
            <a:effectLst/>
          </p:spPr>
          <p:txBody>
            <a:bodyPr wrap="none" anchor="ctr"/>
            <a:lstStyle/>
            <a:p>
              <a:endParaRPr lang="es-ES"/>
            </a:p>
          </p:txBody>
        </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1618"/>
                                        </p:tgtEl>
                                        <p:attrNameLst>
                                          <p:attrName>style.visibility</p:attrName>
                                        </p:attrNameLst>
                                      </p:cBhvr>
                                      <p:to>
                                        <p:strVal val="visible"/>
                                      </p:to>
                                    </p:set>
                                    <p:anim calcmode="lin" valueType="num">
                                      <p:cBhvr additive="base">
                                        <p:cTn id="7" dur="500" fill="hold"/>
                                        <p:tgtEl>
                                          <p:spTgt spid="111618"/>
                                        </p:tgtEl>
                                        <p:attrNameLst>
                                          <p:attrName>ppt_x</p:attrName>
                                        </p:attrNameLst>
                                      </p:cBhvr>
                                      <p:tavLst>
                                        <p:tav tm="0">
                                          <p:val>
                                            <p:strVal val="1+#ppt_w/2"/>
                                          </p:val>
                                        </p:tav>
                                        <p:tav tm="100000">
                                          <p:val>
                                            <p:strVal val="#ppt_x"/>
                                          </p:val>
                                        </p:tav>
                                      </p:tavLst>
                                    </p:anim>
                                    <p:anim calcmode="lin" valueType="num">
                                      <p:cBhvr additive="base">
                                        <p:cTn id="8" dur="500" fill="hold"/>
                                        <p:tgtEl>
                                          <p:spTgt spid="1116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11619"/>
                                        </p:tgtEl>
                                        <p:attrNameLst>
                                          <p:attrName>style.visibility</p:attrName>
                                        </p:attrNameLst>
                                      </p:cBhvr>
                                      <p:to>
                                        <p:strVal val="visible"/>
                                      </p:to>
                                    </p:set>
                                    <p:anim calcmode="lin" valueType="num">
                                      <p:cBhvr additive="base">
                                        <p:cTn id="12" dur="500" fill="hold"/>
                                        <p:tgtEl>
                                          <p:spTgt spid="111619"/>
                                        </p:tgtEl>
                                        <p:attrNameLst>
                                          <p:attrName>ppt_x</p:attrName>
                                        </p:attrNameLst>
                                      </p:cBhvr>
                                      <p:tavLst>
                                        <p:tav tm="0">
                                          <p:val>
                                            <p:strVal val="1+#ppt_w/2"/>
                                          </p:val>
                                        </p:tav>
                                        <p:tav tm="100000">
                                          <p:val>
                                            <p:strVal val="#ppt_x"/>
                                          </p:val>
                                        </p:tav>
                                      </p:tavLst>
                                    </p:anim>
                                    <p:anim calcmode="lin" valueType="num">
                                      <p:cBhvr additive="base">
                                        <p:cTn id="13" dur="500" fill="hold"/>
                                        <p:tgtEl>
                                          <p:spTgt spid="1116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1624"/>
                                        </p:tgtEl>
                                        <p:attrNameLst>
                                          <p:attrName>style.visibility</p:attrName>
                                        </p:attrNameLst>
                                      </p:cBhvr>
                                      <p:to>
                                        <p:strVal val="visible"/>
                                      </p:to>
                                    </p:set>
                                    <p:anim calcmode="lin" valueType="num">
                                      <p:cBhvr additive="base">
                                        <p:cTn id="17" dur="500" fill="hold"/>
                                        <p:tgtEl>
                                          <p:spTgt spid="111624"/>
                                        </p:tgtEl>
                                        <p:attrNameLst>
                                          <p:attrName>ppt_x</p:attrName>
                                        </p:attrNameLst>
                                      </p:cBhvr>
                                      <p:tavLst>
                                        <p:tav tm="0">
                                          <p:val>
                                            <p:strVal val="0-#ppt_w/2"/>
                                          </p:val>
                                        </p:tav>
                                        <p:tav tm="100000">
                                          <p:val>
                                            <p:strVal val="#ppt_x"/>
                                          </p:val>
                                        </p:tav>
                                      </p:tavLst>
                                    </p:anim>
                                    <p:anim calcmode="lin" valueType="num">
                                      <p:cBhvr additive="base">
                                        <p:cTn id="18" dur="500" fill="hold"/>
                                        <p:tgtEl>
                                          <p:spTgt spid="11162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11625"/>
                                        </p:tgtEl>
                                        <p:attrNameLst>
                                          <p:attrName>style.visibility</p:attrName>
                                        </p:attrNameLst>
                                      </p:cBhvr>
                                      <p:to>
                                        <p:strVal val="visible"/>
                                      </p:to>
                                    </p:set>
                                    <p:anim calcmode="lin" valueType="num">
                                      <p:cBhvr additive="base">
                                        <p:cTn id="23" dur="500" fill="hold"/>
                                        <p:tgtEl>
                                          <p:spTgt spid="111625"/>
                                        </p:tgtEl>
                                        <p:attrNameLst>
                                          <p:attrName>ppt_x</p:attrName>
                                        </p:attrNameLst>
                                      </p:cBhvr>
                                      <p:tavLst>
                                        <p:tav tm="0">
                                          <p:val>
                                            <p:strVal val="1+#ppt_w/2"/>
                                          </p:val>
                                        </p:tav>
                                        <p:tav tm="100000">
                                          <p:val>
                                            <p:strVal val="#ppt_x"/>
                                          </p:val>
                                        </p:tav>
                                      </p:tavLst>
                                    </p:anim>
                                    <p:anim calcmode="lin" valueType="num">
                                      <p:cBhvr additive="base">
                                        <p:cTn id="24" dur="500" fill="hold"/>
                                        <p:tgtEl>
                                          <p:spTgt spid="11162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111629"/>
                                        </p:tgtEl>
                                        <p:attrNameLst>
                                          <p:attrName>style.visibility</p:attrName>
                                        </p:attrNameLst>
                                      </p:cBhvr>
                                      <p:to>
                                        <p:strVal val="visible"/>
                                      </p:to>
                                    </p:set>
                                    <p:anim calcmode="lin" valueType="num">
                                      <p:cBhvr additive="base">
                                        <p:cTn id="29" dur="500" fill="hold"/>
                                        <p:tgtEl>
                                          <p:spTgt spid="111629"/>
                                        </p:tgtEl>
                                        <p:attrNameLst>
                                          <p:attrName>ppt_x</p:attrName>
                                        </p:attrNameLst>
                                      </p:cBhvr>
                                      <p:tavLst>
                                        <p:tav tm="0">
                                          <p:val>
                                            <p:strVal val="1+#ppt_w/2"/>
                                          </p:val>
                                        </p:tav>
                                        <p:tav tm="100000">
                                          <p:val>
                                            <p:strVal val="#ppt_x"/>
                                          </p:val>
                                        </p:tav>
                                      </p:tavLst>
                                    </p:anim>
                                    <p:anim calcmode="lin" valueType="num">
                                      <p:cBhvr additive="base">
                                        <p:cTn id="30" dur="500" fill="hold"/>
                                        <p:tgtEl>
                                          <p:spTgt spid="11162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111633"/>
                                        </p:tgtEl>
                                        <p:attrNameLst>
                                          <p:attrName>style.visibility</p:attrName>
                                        </p:attrNameLst>
                                      </p:cBhvr>
                                      <p:to>
                                        <p:strVal val="visible"/>
                                      </p:to>
                                    </p:set>
                                    <p:anim calcmode="lin" valueType="num">
                                      <p:cBhvr additive="base">
                                        <p:cTn id="35" dur="500" fill="hold"/>
                                        <p:tgtEl>
                                          <p:spTgt spid="111633"/>
                                        </p:tgtEl>
                                        <p:attrNameLst>
                                          <p:attrName>ppt_x</p:attrName>
                                        </p:attrNameLst>
                                      </p:cBhvr>
                                      <p:tavLst>
                                        <p:tav tm="0">
                                          <p:val>
                                            <p:strVal val="1+#ppt_w/2"/>
                                          </p:val>
                                        </p:tav>
                                        <p:tav tm="100000">
                                          <p:val>
                                            <p:strVal val="#ppt_x"/>
                                          </p:val>
                                        </p:tav>
                                      </p:tavLst>
                                    </p:anim>
                                    <p:anim calcmode="lin" valueType="num">
                                      <p:cBhvr additive="base">
                                        <p:cTn id="36" dur="500" fill="hold"/>
                                        <p:tgtEl>
                                          <p:spTgt spid="11163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111636"/>
                                        </p:tgtEl>
                                        <p:attrNameLst>
                                          <p:attrName>style.visibility</p:attrName>
                                        </p:attrNameLst>
                                      </p:cBhvr>
                                      <p:to>
                                        <p:strVal val="visible"/>
                                      </p:to>
                                    </p:set>
                                    <p:anim calcmode="lin" valueType="num">
                                      <p:cBhvr additive="base">
                                        <p:cTn id="41" dur="500" fill="hold"/>
                                        <p:tgtEl>
                                          <p:spTgt spid="111636"/>
                                        </p:tgtEl>
                                        <p:attrNameLst>
                                          <p:attrName>ppt_x</p:attrName>
                                        </p:attrNameLst>
                                      </p:cBhvr>
                                      <p:tavLst>
                                        <p:tav tm="0">
                                          <p:val>
                                            <p:strVal val="1+#ppt_w/2"/>
                                          </p:val>
                                        </p:tav>
                                        <p:tav tm="100000">
                                          <p:val>
                                            <p:strVal val="#ppt_x"/>
                                          </p:val>
                                        </p:tav>
                                      </p:tavLst>
                                    </p:anim>
                                    <p:anim calcmode="lin" valueType="num">
                                      <p:cBhvr additive="base">
                                        <p:cTn id="42" dur="500" fill="hold"/>
                                        <p:tgtEl>
                                          <p:spTgt spid="11163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111639"/>
                                        </p:tgtEl>
                                        <p:attrNameLst>
                                          <p:attrName>style.visibility</p:attrName>
                                        </p:attrNameLst>
                                      </p:cBhvr>
                                      <p:to>
                                        <p:strVal val="visible"/>
                                      </p:to>
                                    </p:set>
                                    <p:anim calcmode="lin" valueType="num">
                                      <p:cBhvr additive="base">
                                        <p:cTn id="47" dur="500" fill="hold"/>
                                        <p:tgtEl>
                                          <p:spTgt spid="111639"/>
                                        </p:tgtEl>
                                        <p:attrNameLst>
                                          <p:attrName>ppt_x</p:attrName>
                                        </p:attrNameLst>
                                      </p:cBhvr>
                                      <p:tavLst>
                                        <p:tav tm="0">
                                          <p:val>
                                            <p:strVal val="1+#ppt_w/2"/>
                                          </p:val>
                                        </p:tav>
                                        <p:tav tm="100000">
                                          <p:val>
                                            <p:strVal val="#ppt_x"/>
                                          </p:val>
                                        </p:tav>
                                      </p:tavLst>
                                    </p:anim>
                                    <p:anim calcmode="lin" valueType="num">
                                      <p:cBhvr additive="base">
                                        <p:cTn id="48" dur="500" fill="hold"/>
                                        <p:tgtEl>
                                          <p:spTgt spid="1116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autoUpdateAnimBg="0"/>
      <p:bldP spid="111619" grpId="0" animBg="1"/>
      <p:bldP spid="11162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idx="4294967295"/>
          </p:nvPr>
        </p:nvSpPr>
        <p:spPr>
          <a:xfrm>
            <a:off x="1066800" y="981075"/>
            <a:ext cx="6172200" cy="533400"/>
          </a:xfrm>
          <a:effectLst>
            <a:outerShdw dist="35921" dir="2700000" algn="ctr" rotWithShape="0">
              <a:schemeClr val="bg2"/>
            </a:outerShdw>
          </a:effectLst>
        </p:spPr>
        <p:txBody>
          <a:bodyPr/>
          <a:lstStyle/>
          <a:p>
            <a:r>
              <a:rPr lang="es-ES_tradnl" sz="2800" b="1">
                <a:solidFill>
                  <a:srgbClr val="FFFF00"/>
                </a:solidFill>
                <a:latin typeface="Arial" charset="0"/>
              </a:rPr>
              <a:t>4.1. La Autofinanciación </a:t>
            </a:r>
            <a:endParaRPr lang="es-ES" sz="2800" b="1">
              <a:solidFill>
                <a:srgbClr val="FFFF00"/>
              </a:solidFill>
              <a:latin typeface="Arial" charset="0"/>
            </a:endParaRPr>
          </a:p>
        </p:txBody>
      </p:sp>
      <p:sp>
        <p:nvSpPr>
          <p:cNvPr id="112643" name="Line 3"/>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sp>
        <p:nvSpPr>
          <p:cNvPr id="112644" name="Text Box 4"/>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FF00"/>
                </a:solidFill>
                <a:latin typeface="Arial" charset="0"/>
                <a:cs typeface="Times New Roman" pitchFamily="18" charset="0"/>
              </a:rPr>
              <a:t>I.   Introducción a la Empresa.</a:t>
            </a:r>
          </a:p>
          <a:p>
            <a:r>
              <a:rPr lang="es-ES" sz="1000">
                <a:solidFill>
                  <a:srgbClr val="FFFF00"/>
                </a:solidFill>
                <a:latin typeface="Arial" charset="0"/>
                <a:cs typeface="Times New Roman" pitchFamily="18" charset="0"/>
              </a:rPr>
              <a:t>II.  La actividad comercial (Marketing).</a:t>
            </a:r>
          </a:p>
          <a:p>
            <a:r>
              <a:rPr lang="es-ES" sz="1000">
                <a:solidFill>
                  <a:srgbClr val="FF3300"/>
                </a:solidFill>
                <a:latin typeface="Arial" charset="0"/>
                <a:cs typeface="Times New Roman" pitchFamily="18" charset="0"/>
              </a:rPr>
              <a:t>III. El subsistema financiero.</a:t>
            </a:r>
          </a:p>
        </p:txBody>
      </p:sp>
      <p:sp>
        <p:nvSpPr>
          <p:cNvPr id="112645" name="Text Box 5"/>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112646" name="AutoShape 6"/>
          <p:cNvSpPr>
            <a:spLocks noChangeArrowheads="1"/>
          </p:cNvSpPr>
          <p:nvPr/>
        </p:nvSpPr>
        <p:spPr bwMode="auto">
          <a:xfrm rot="5400000">
            <a:off x="609600" y="381000"/>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graphicFrame>
        <p:nvGraphicFramePr>
          <p:cNvPr id="112647" name="Object 7"/>
          <p:cNvGraphicFramePr>
            <a:graphicFrameLocks noChangeAspect="1"/>
          </p:cNvGraphicFramePr>
          <p:nvPr/>
        </p:nvGraphicFramePr>
        <p:xfrm>
          <a:off x="8001000" y="152400"/>
          <a:ext cx="914400" cy="738188"/>
        </p:xfrm>
        <a:graphic>
          <a:graphicData uri="http://schemas.openxmlformats.org/presentationml/2006/ole">
            <p:oleObj spid="_x0000_s112647" name="CorelPhotoPaint.Image.9" r:id="rId3" imgW="1574603" imgH="1269841" progId="">
              <p:embed/>
            </p:oleObj>
          </a:graphicData>
        </a:graphic>
      </p:graphicFrame>
      <p:sp>
        <p:nvSpPr>
          <p:cNvPr id="112648" name="Text Box 8"/>
          <p:cNvSpPr txBox="1">
            <a:spLocks noChangeArrowheads="1"/>
          </p:cNvSpPr>
          <p:nvPr/>
        </p:nvSpPr>
        <p:spPr bwMode="auto">
          <a:xfrm>
            <a:off x="1116013" y="2276475"/>
            <a:ext cx="1223962" cy="1352550"/>
          </a:xfrm>
          <a:prstGeom prst="rect">
            <a:avLst/>
          </a:prstGeom>
          <a:noFill/>
          <a:ln w="38100">
            <a:solidFill>
              <a:srgbClr val="FFFF00"/>
            </a:solidFill>
            <a:miter lim="800000"/>
            <a:headEnd/>
            <a:tailEnd/>
          </a:ln>
          <a:effectLst/>
        </p:spPr>
        <p:txBody>
          <a:bodyPr wrap="none">
            <a:spAutoFit/>
          </a:bodyPr>
          <a:lstStyle/>
          <a:p>
            <a:endParaRPr lang="es-ES" sz="1600" b="1">
              <a:solidFill>
                <a:srgbClr val="FFFF00"/>
              </a:solidFill>
              <a:latin typeface="Arial" charset="0"/>
            </a:endParaRPr>
          </a:p>
          <a:p>
            <a:endParaRPr lang="es-ES" sz="1600" b="1">
              <a:solidFill>
                <a:srgbClr val="FFFF00"/>
              </a:solidFill>
              <a:latin typeface="Arial" charset="0"/>
            </a:endParaRPr>
          </a:p>
          <a:p>
            <a:r>
              <a:rPr lang="es-ES" sz="1600" b="1">
                <a:solidFill>
                  <a:srgbClr val="FFFF00"/>
                </a:solidFill>
                <a:latin typeface="Arial" charset="0"/>
              </a:rPr>
              <a:t>EMPRESA</a:t>
            </a:r>
          </a:p>
          <a:p>
            <a:endParaRPr lang="es-ES" sz="1600" b="1">
              <a:solidFill>
                <a:srgbClr val="FFFF00"/>
              </a:solidFill>
              <a:latin typeface="Arial" charset="0"/>
            </a:endParaRPr>
          </a:p>
          <a:p>
            <a:endParaRPr lang="es-ES" sz="1600" b="1">
              <a:solidFill>
                <a:srgbClr val="FFFF00"/>
              </a:solidFill>
              <a:latin typeface="Arial" charset="0"/>
            </a:endParaRPr>
          </a:p>
        </p:txBody>
      </p:sp>
      <p:grpSp>
        <p:nvGrpSpPr>
          <p:cNvPr id="112649" name="Group 9"/>
          <p:cNvGrpSpPr>
            <a:grpSpLocks/>
          </p:cNvGrpSpPr>
          <p:nvPr/>
        </p:nvGrpSpPr>
        <p:grpSpPr bwMode="auto">
          <a:xfrm>
            <a:off x="5283200" y="2060575"/>
            <a:ext cx="2817813" cy="1657350"/>
            <a:chOff x="3328" y="1344"/>
            <a:chExt cx="1775" cy="1044"/>
          </a:xfrm>
        </p:grpSpPr>
        <p:sp>
          <p:nvSpPr>
            <p:cNvPr id="112650" name="Text Box 10"/>
            <p:cNvSpPr txBox="1">
              <a:spLocks noChangeArrowheads="1"/>
            </p:cNvSpPr>
            <p:nvPr/>
          </p:nvSpPr>
          <p:spPr bwMode="auto">
            <a:xfrm>
              <a:off x="3946" y="1344"/>
              <a:ext cx="1157" cy="544"/>
            </a:xfrm>
            <a:prstGeom prst="rect">
              <a:avLst/>
            </a:prstGeom>
            <a:noFill/>
            <a:ln w="38100">
              <a:solidFill>
                <a:srgbClr val="FFFF00"/>
              </a:solidFill>
              <a:miter lim="800000"/>
              <a:headEnd/>
              <a:tailEnd/>
            </a:ln>
            <a:effectLst/>
          </p:spPr>
          <p:txBody>
            <a:bodyPr wrap="none">
              <a:spAutoFit/>
            </a:bodyPr>
            <a:lstStyle/>
            <a:p>
              <a:pPr algn="ctr"/>
              <a:r>
                <a:rPr lang="es-ES" sz="1600" b="1">
                  <a:solidFill>
                    <a:srgbClr val="FFFF00"/>
                  </a:solidFill>
                  <a:latin typeface="Arial" charset="0"/>
                </a:rPr>
                <a:t>RETENCIÓN DE</a:t>
              </a:r>
            </a:p>
            <a:p>
              <a:pPr algn="ctr"/>
              <a:r>
                <a:rPr lang="es-ES" sz="1600" b="1">
                  <a:solidFill>
                    <a:srgbClr val="FFFF00"/>
                  </a:solidFill>
                  <a:latin typeface="Arial" charset="0"/>
                </a:rPr>
                <a:t>BENEFICIOS</a:t>
              </a:r>
            </a:p>
            <a:p>
              <a:pPr algn="ctr"/>
              <a:r>
                <a:rPr lang="es-ES" sz="1600" b="1">
                  <a:solidFill>
                    <a:srgbClr val="FFFF00"/>
                  </a:solidFill>
                  <a:latin typeface="Arial" charset="0"/>
                </a:rPr>
                <a:t>autofinanciación</a:t>
              </a:r>
            </a:p>
          </p:txBody>
        </p:sp>
        <p:sp>
          <p:nvSpPr>
            <p:cNvPr id="112651" name="Text Box 11"/>
            <p:cNvSpPr txBox="1">
              <a:spLocks noChangeArrowheads="1"/>
            </p:cNvSpPr>
            <p:nvPr/>
          </p:nvSpPr>
          <p:spPr bwMode="auto">
            <a:xfrm>
              <a:off x="3945" y="1998"/>
              <a:ext cx="977" cy="390"/>
            </a:xfrm>
            <a:prstGeom prst="rect">
              <a:avLst/>
            </a:prstGeom>
            <a:noFill/>
            <a:ln w="38100">
              <a:solidFill>
                <a:srgbClr val="FFFF00"/>
              </a:solidFill>
              <a:miter lim="800000"/>
              <a:headEnd/>
              <a:tailEnd/>
            </a:ln>
            <a:effectLst/>
          </p:spPr>
          <p:txBody>
            <a:bodyPr wrap="none">
              <a:spAutoFit/>
            </a:bodyPr>
            <a:lstStyle/>
            <a:p>
              <a:pPr algn="ctr"/>
              <a:r>
                <a:rPr lang="es-ES" sz="1600" b="1">
                  <a:solidFill>
                    <a:srgbClr val="FFFF00"/>
                  </a:solidFill>
                  <a:latin typeface="Arial" charset="0"/>
                </a:rPr>
                <a:t>REPARTO DE</a:t>
              </a:r>
            </a:p>
            <a:p>
              <a:pPr algn="ctr"/>
              <a:r>
                <a:rPr lang="es-ES" sz="1600" b="1">
                  <a:solidFill>
                    <a:srgbClr val="FFFF00"/>
                  </a:solidFill>
                  <a:latin typeface="Arial" charset="0"/>
                </a:rPr>
                <a:t>DIVIDENDOS</a:t>
              </a:r>
            </a:p>
          </p:txBody>
        </p:sp>
        <p:sp>
          <p:nvSpPr>
            <p:cNvPr id="112652" name="AutoShape 12"/>
            <p:cNvSpPr>
              <a:spLocks noChangeArrowheads="1"/>
            </p:cNvSpPr>
            <p:nvPr/>
          </p:nvSpPr>
          <p:spPr bwMode="auto">
            <a:xfrm rot="7962241">
              <a:off x="3305" y="1563"/>
              <a:ext cx="771" cy="726"/>
            </a:xfrm>
            <a:custGeom>
              <a:avLst/>
              <a:gdLst>
                <a:gd name="G0" fmla="+- 9257 0 0"/>
                <a:gd name="G1" fmla="+- 18514 0 0"/>
                <a:gd name="G2" fmla="+- 6171 0 0"/>
                <a:gd name="G3" fmla="*/ 9257 1 2"/>
                <a:gd name="G4" fmla="+- G3 10800 0"/>
                <a:gd name="G5" fmla="+- 21600 9257 18514"/>
                <a:gd name="G6" fmla="+- 18514 6171 0"/>
                <a:gd name="G7" fmla="*/ G6 1 2"/>
                <a:gd name="G8" fmla="*/ 18514 2 1"/>
                <a:gd name="G9" fmla="+- G8 0 21600"/>
                <a:gd name="G10" fmla="+- G5 0 G4"/>
                <a:gd name="G11" fmla="+- 9257 0 G4"/>
                <a:gd name="G12" fmla="*/ G2 G10 G11"/>
                <a:gd name="T0" fmla="*/ 15429 w 21600"/>
                <a:gd name="T1" fmla="*/ 0 h 21600"/>
                <a:gd name="T2" fmla="*/ 9257 w 21600"/>
                <a:gd name="T3" fmla="*/ 6171 h 21600"/>
                <a:gd name="T4" fmla="*/ 6171 w 21600"/>
                <a:gd name="T5" fmla="*/ 9257 h 21600"/>
                <a:gd name="T6" fmla="*/ 0 w 21600"/>
                <a:gd name="T7" fmla="*/ 15429 h 21600"/>
                <a:gd name="T8" fmla="*/ 6171 w 21600"/>
                <a:gd name="T9" fmla="*/ 21600 h 21600"/>
                <a:gd name="T10" fmla="*/ 12343 w 21600"/>
                <a:gd name="T11" fmla="*/ 18514 h 21600"/>
                <a:gd name="T12" fmla="*/ 18514 w 21600"/>
                <a:gd name="T13" fmla="*/ 12343 h 21600"/>
                <a:gd name="T14" fmla="*/ 21600 w 21600"/>
                <a:gd name="T15" fmla="*/ 6171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rgbClr val="FFFF00"/>
            </a:solidFill>
            <a:ln w="9525">
              <a:noFill/>
              <a:miter lim="800000"/>
              <a:headEnd/>
              <a:tailEnd/>
            </a:ln>
            <a:effectLst/>
          </p:spPr>
          <p:txBody>
            <a:bodyPr wrap="none" anchor="ctr"/>
            <a:lstStyle/>
            <a:p>
              <a:endParaRPr lang="es-ES"/>
            </a:p>
          </p:txBody>
        </p:sp>
      </p:grpSp>
      <p:grpSp>
        <p:nvGrpSpPr>
          <p:cNvPr id="112653" name="Group 13"/>
          <p:cNvGrpSpPr>
            <a:grpSpLocks/>
          </p:cNvGrpSpPr>
          <p:nvPr/>
        </p:nvGrpSpPr>
        <p:grpSpPr bwMode="auto">
          <a:xfrm>
            <a:off x="2484438" y="2566988"/>
            <a:ext cx="2687637" cy="863600"/>
            <a:chOff x="1565" y="1617"/>
            <a:chExt cx="1693" cy="544"/>
          </a:xfrm>
        </p:grpSpPr>
        <p:sp>
          <p:nvSpPr>
            <p:cNvPr id="112654" name="Text Box 14"/>
            <p:cNvSpPr txBox="1">
              <a:spLocks noChangeArrowheads="1"/>
            </p:cNvSpPr>
            <p:nvPr/>
          </p:nvSpPr>
          <p:spPr bwMode="auto">
            <a:xfrm>
              <a:off x="2337" y="1617"/>
              <a:ext cx="921" cy="544"/>
            </a:xfrm>
            <a:prstGeom prst="rect">
              <a:avLst/>
            </a:prstGeom>
            <a:noFill/>
            <a:ln w="38100">
              <a:solidFill>
                <a:srgbClr val="FFFF00"/>
              </a:solidFill>
              <a:miter lim="800000"/>
              <a:headEnd/>
              <a:tailEnd/>
            </a:ln>
            <a:effectLst/>
          </p:spPr>
          <p:txBody>
            <a:bodyPr wrap="none">
              <a:spAutoFit/>
            </a:bodyPr>
            <a:lstStyle/>
            <a:p>
              <a:endParaRPr lang="es-ES" sz="1600" b="1">
                <a:solidFill>
                  <a:srgbClr val="FFFF00"/>
                </a:solidFill>
                <a:latin typeface="Arial" charset="0"/>
              </a:endParaRPr>
            </a:p>
            <a:p>
              <a:r>
                <a:rPr lang="es-ES" sz="1600" b="1">
                  <a:solidFill>
                    <a:srgbClr val="FFFF00"/>
                  </a:solidFill>
                  <a:latin typeface="Arial" charset="0"/>
                </a:rPr>
                <a:t>BENEFICIOS</a:t>
              </a:r>
            </a:p>
            <a:p>
              <a:endParaRPr lang="es-ES" sz="1600" b="1">
                <a:solidFill>
                  <a:srgbClr val="FFFF00"/>
                </a:solidFill>
                <a:latin typeface="Arial" charset="0"/>
              </a:endParaRPr>
            </a:p>
          </p:txBody>
        </p:sp>
        <p:sp>
          <p:nvSpPr>
            <p:cNvPr id="112655" name="AutoShape 15"/>
            <p:cNvSpPr>
              <a:spLocks noChangeArrowheads="1"/>
            </p:cNvSpPr>
            <p:nvPr/>
          </p:nvSpPr>
          <p:spPr bwMode="auto">
            <a:xfrm>
              <a:off x="1565" y="1662"/>
              <a:ext cx="726" cy="45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noFill/>
              <a:miter lim="800000"/>
              <a:headEnd/>
              <a:tailEnd/>
            </a:ln>
            <a:effectLst/>
          </p:spPr>
          <p:txBody>
            <a:bodyPr wrap="none" anchor="ctr"/>
            <a:lstStyle/>
            <a:p>
              <a:endParaRPr lang="es-ES"/>
            </a:p>
          </p:txBody>
        </p:sp>
      </p:grpSp>
      <p:sp>
        <p:nvSpPr>
          <p:cNvPr id="112656" name="AutoShape 16"/>
          <p:cNvSpPr>
            <a:spLocks noChangeArrowheads="1"/>
          </p:cNvSpPr>
          <p:nvPr/>
        </p:nvSpPr>
        <p:spPr bwMode="auto">
          <a:xfrm flipH="1" flipV="1">
            <a:off x="539750" y="3789363"/>
            <a:ext cx="7054850" cy="504825"/>
          </a:xfrm>
          <a:prstGeom prst="curvedDownArrow">
            <a:avLst>
              <a:gd name="adj1" fmla="val 205676"/>
              <a:gd name="adj2" fmla="val 490608"/>
              <a:gd name="adj3" fmla="val 42139"/>
            </a:avLst>
          </a:prstGeom>
          <a:solidFill>
            <a:srgbClr val="FFFF00"/>
          </a:solidFill>
          <a:ln w="9525">
            <a:noFill/>
            <a:miter lim="800000"/>
            <a:headEnd/>
            <a:tailEnd/>
          </a:ln>
          <a:effectLst/>
        </p:spPr>
        <p:txBody>
          <a:bodyPr wrap="none" anchor="ctr"/>
          <a:lstStyle/>
          <a:p>
            <a:endParaRPr lang="es-ES"/>
          </a:p>
        </p:txBody>
      </p:sp>
      <p:sp>
        <p:nvSpPr>
          <p:cNvPr id="112657" name="Rectangle 17"/>
          <p:cNvSpPr>
            <a:spLocks noChangeArrowheads="1"/>
          </p:cNvSpPr>
          <p:nvPr/>
        </p:nvSpPr>
        <p:spPr bwMode="auto">
          <a:xfrm>
            <a:off x="1476375" y="4724400"/>
            <a:ext cx="5903913" cy="1657350"/>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r>
              <a:rPr lang="es-ES" sz="2000">
                <a:solidFill>
                  <a:srgbClr val="FFFF00"/>
                </a:solidFill>
                <a:latin typeface="Arial" charset="0"/>
                <a:cs typeface="Times New Roman" pitchFamily="18" charset="0"/>
              </a:rPr>
              <a:t>COMPONENTES DE LA AUTOFINANCIACIÓN:</a:t>
            </a:r>
          </a:p>
          <a:p>
            <a:endParaRPr lang="es-ES" sz="2000">
              <a:solidFill>
                <a:srgbClr val="FFFF00"/>
              </a:solidFill>
              <a:latin typeface="Arial" charset="0"/>
              <a:cs typeface="Times New Roman" pitchFamily="18" charset="0"/>
            </a:endParaRPr>
          </a:p>
          <a:p>
            <a:pPr marL="908050" lvl="1" indent="-277813">
              <a:buFontTx/>
              <a:buChar char="•"/>
            </a:pPr>
            <a:r>
              <a:rPr lang="es-ES" sz="2000">
                <a:solidFill>
                  <a:srgbClr val="FFFF00"/>
                </a:solidFill>
                <a:latin typeface="Arial" charset="0"/>
              </a:rPr>
              <a:t>BENEFICIOS RETENIDOS</a:t>
            </a:r>
          </a:p>
          <a:p>
            <a:pPr marL="908050" lvl="1" indent="-277813">
              <a:buFontTx/>
              <a:buChar char="•"/>
            </a:pPr>
            <a:r>
              <a:rPr lang="es-ES" sz="2000">
                <a:solidFill>
                  <a:srgbClr val="FFFF00"/>
                </a:solidFill>
                <a:latin typeface="Arial" charset="0"/>
              </a:rPr>
              <a:t>DOTACIÓN PARA PROVISIONES</a:t>
            </a:r>
          </a:p>
          <a:p>
            <a:pPr marL="908050" lvl="1" indent="-277813">
              <a:buFontTx/>
              <a:buChar char="•"/>
            </a:pPr>
            <a:r>
              <a:rPr lang="es-ES" sz="2000">
                <a:solidFill>
                  <a:srgbClr val="FFFF00"/>
                </a:solidFill>
                <a:latin typeface="Arial" charset="0"/>
              </a:rPr>
              <a:t>DOTACIÓN PARA AMORTIZACIONES </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2642"/>
                                        </p:tgtEl>
                                        <p:attrNameLst>
                                          <p:attrName>style.visibility</p:attrName>
                                        </p:attrNameLst>
                                      </p:cBhvr>
                                      <p:to>
                                        <p:strVal val="visible"/>
                                      </p:to>
                                    </p:set>
                                    <p:anim calcmode="lin" valueType="num">
                                      <p:cBhvr additive="base">
                                        <p:cTn id="7" dur="500" fill="hold"/>
                                        <p:tgtEl>
                                          <p:spTgt spid="112642"/>
                                        </p:tgtEl>
                                        <p:attrNameLst>
                                          <p:attrName>ppt_x</p:attrName>
                                        </p:attrNameLst>
                                      </p:cBhvr>
                                      <p:tavLst>
                                        <p:tav tm="0">
                                          <p:val>
                                            <p:strVal val="1+#ppt_w/2"/>
                                          </p:val>
                                        </p:tav>
                                        <p:tav tm="100000">
                                          <p:val>
                                            <p:strVal val="#ppt_x"/>
                                          </p:val>
                                        </p:tav>
                                      </p:tavLst>
                                    </p:anim>
                                    <p:anim calcmode="lin" valueType="num">
                                      <p:cBhvr additive="base">
                                        <p:cTn id="8" dur="500" fill="hold"/>
                                        <p:tgtEl>
                                          <p:spTgt spid="11264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12643"/>
                                        </p:tgtEl>
                                        <p:attrNameLst>
                                          <p:attrName>style.visibility</p:attrName>
                                        </p:attrNameLst>
                                      </p:cBhvr>
                                      <p:to>
                                        <p:strVal val="visible"/>
                                      </p:to>
                                    </p:set>
                                    <p:anim calcmode="lin" valueType="num">
                                      <p:cBhvr additive="base">
                                        <p:cTn id="12" dur="500" fill="hold"/>
                                        <p:tgtEl>
                                          <p:spTgt spid="112643"/>
                                        </p:tgtEl>
                                        <p:attrNameLst>
                                          <p:attrName>ppt_x</p:attrName>
                                        </p:attrNameLst>
                                      </p:cBhvr>
                                      <p:tavLst>
                                        <p:tav tm="0">
                                          <p:val>
                                            <p:strVal val="1+#ppt_w/2"/>
                                          </p:val>
                                        </p:tav>
                                        <p:tav tm="100000">
                                          <p:val>
                                            <p:strVal val="#ppt_x"/>
                                          </p:val>
                                        </p:tav>
                                      </p:tavLst>
                                    </p:anim>
                                    <p:anim calcmode="lin" valueType="num">
                                      <p:cBhvr additive="base">
                                        <p:cTn id="13" dur="500" fill="hold"/>
                                        <p:tgtEl>
                                          <p:spTgt spid="11264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2648"/>
                                        </p:tgtEl>
                                        <p:attrNameLst>
                                          <p:attrName>style.visibility</p:attrName>
                                        </p:attrNameLst>
                                      </p:cBhvr>
                                      <p:to>
                                        <p:strVal val="visible"/>
                                      </p:to>
                                    </p:set>
                                    <p:anim calcmode="lin" valueType="num">
                                      <p:cBhvr additive="base">
                                        <p:cTn id="17" dur="500" fill="hold"/>
                                        <p:tgtEl>
                                          <p:spTgt spid="112648"/>
                                        </p:tgtEl>
                                        <p:attrNameLst>
                                          <p:attrName>ppt_x</p:attrName>
                                        </p:attrNameLst>
                                      </p:cBhvr>
                                      <p:tavLst>
                                        <p:tav tm="0">
                                          <p:val>
                                            <p:strVal val="0-#ppt_w/2"/>
                                          </p:val>
                                        </p:tav>
                                        <p:tav tm="100000">
                                          <p:val>
                                            <p:strVal val="#ppt_x"/>
                                          </p:val>
                                        </p:tav>
                                      </p:tavLst>
                                    </p:anim>
                                    <p:anim calcmode="lin" valueType="num">
                                      <p:cBhvr additive="base">
                                        <p:cTn id="18" dur="500" fill="hold"/>
                                        <p:tgtEl>
                                          <p:spTgt spid="11264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12653"/>
                                        </p:tgtEl>
                                        <p:attrNameLst>
                                          <p:attrName>style.visibility</p:attrName>
                                        </p:attrNameLst>
                                      </p:cBhvr>
                                      <p:to>
                                        <p:strVal val="visible"/>
                                      </p:to>
                                    </p:set>
                                    <p:anim calcmode="lin" valueType="num">
                                      <p:cBhvr additive="base">
                                        <p:cTn id="23" dur="500" fill="hold"/>
                                        <p:tgtEl>
                                          <p:spTgt spid="112653"/>
                                        </p:tgtEl>
                                        <p:attrNameLst>
                                          <p:attrName>ppt_x</p:attrName>
                                        </p:attrNameLst>
                                      </p:cBhvr>
                                      <p:tavLst>
                                        <p:tav tm="0">
                                          <p:val>
                                            <p:strVal val="0-#ppt_w/2"/>
                                          </p:val>
                                        </p:tav>
                                        <p:tav tm="100000">
                                          <p:val>
                                            <p:strVal val="#ppt_x"/>
                                          </p:val>
                                        </p:tav>
                                      </p:tavLst>
                                    </p:anim>
                                    <p:anim calcmode="lin" valueType="num">
                                      <p:cBhvr additive="base">
                                        <p:cTn id="24" dur="500" fill="hold"/>
                                        <p:tgtEl>
                                          <p:spTgt spid="11265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12649"/>
                                        </p:tgtEl>
                                        <p:attrNameLst>
                                          <p:attrName>style.visibility</p:attrName>
                                        </p:attrNameLst>
                                      </p:cBhvr>
                                      <p:to>
                                        <p:strVal val="visible"/>
                                      </p:to>
                                    </p:set>
                                    <p:anim calcmode="lin" valueType="num">
                                      <p:cBhvr additive="base">
                                        <p:cTn id="29" dur="500" fill="hold"/>
                                        <p:tgtEl>
                                          <p:spTgt spid="112649"/>
                                        </p:tgtEl>
                                        <p:attrNameLst>
                                          <p:attrName>ppt_x</p:attrName>
                                        </p:attrNameLst>
                                      </p:cBhvr>
                                      <p:tavLst>
                                        <p:tav tm="0">
                                          <p:val>
                                            <p:strVal val="0-#ppt_w/2"/>
                                          </p:val>
                                        </p:tav>
                                        <p:tav tm="100000">
                                          <p:val>
                                            <p:strVal val="#ppt_x"/>
                                          </p:val>
                                        </p:tav>
                                      </p:tavLst>
                                    </p:anim>
                                    <p:anim calcmode="lin" valueType="num">
                                      <p:cBhvr additive="base">
                                        <p:cTn id="30" dur="500" fill="hold"/>
                                        <p:tgtEl>
                                          <p:spTgt spid="11264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2656"/>
                                        </p:tgtEl>
                                        <p:attrNameLst>
                                          <p:attrName>style.visibility</p:attrName>
                                        </p:attrNameLst>
                                      </p:cBhvr>
                                      <p:to>
                                        <p:strVal val="visible"/>
                                      </p:to>
                                    </p:set>
                                    <p:anim calcmode="lin" valueType="num">
                                      <p:cBhvr additive="base">
                                        <p:cTn id="35" dur="500" fill="hold"/>
                                        <p:tgtEl>
                                          <p:spTgt spid="112656"/>
                                        </p:tgtEl>
                                        <p:attrNameLst>
                                          <p:attrName>ppt_x</p:attrName>
                                        </p:attrNameLst>
                                      </p:cBhvr>
                                      <p:tavLst>
                                        <p:tav tm="0">
                                          <p:val>
                                            <p:strVal val="#ppt_x"/>
                                          </p:val>
                                        </p:tav>
                                        <p:tav tm="100000">
                                          <p:val>
                                            <p:strVal val="#ppt_x"/>
                                          </p:val>
                                        </p:tav>
                                      </p:tavLst>
                                    </p:anim>
                                    <p:anim calcmode="lin" valueType="num">
                                      <p:cBhvr additive="base">
                                        <p:cTn id="36" dur="500" fill="hold"/>
                                        <p:tgtEl>
                                          <p:spTgt spid="11265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2657"/>
                                        </p:tgtEl>
                                        <p:attrNameLst>
                                          <p:attrName>style.visibility</p:attrName>
                                        </p:attrNameLst>
                                      </p:cBhvr>
                                      <p:to>
                                        <p:strVal val="visible"/>
                                      </p:to>
                                    </p:set>
                                    <p:anim calcmode="lin" valueType="num">
                                      <p:cBhvr additive="base">
                                        <p:cTn id="41" dur="500" fill="hold"/>
                                        <p:tgtEl>
                                          <p:spTgt spid="112657"/>
                                        </p:tgtEl>
                                        <p:attrNameLst>
                                          <p:attrName>ppt_x</p:attrName>
                                        </p:attrNameLst>
                                      </p:cBhvr>
                                      <p:tavLst>
                                        <p:tav tm="0">
                                          <p:val>
                                            <p:strVal val="#ppt_x"/>
                                          </p:val>
                                        </p:tav>
                                        <p:tav tm="100000">
                                          <p:val>
                                            <p:strVal val="#ppt_x"/>
                                          </p:val>
                                        </p:tav>
                                      </p:tavLst>
                                    </p:anim>
                                    <p:anim calcmode="lin" valueType="num">
                                      <p:cBhvr additive="base">
                                        <p:cTn id="42" dur="500" fill="hold"/>
                                        <p:tgtEl>
                                          <p:spTgt spid="1126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autoUpdateAnimBg="0"/>
      <p:bldP spid="112643" grpId="0" animBg="1"/>
      <p:bldP spid="112648" grpId="0" animBg="1" autoUpdateAnimBg="0"/>
      <p:bldP spid="112656" grpId="0" animBg="1"/>
      <p:bldP spid="112657"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a:xfrm>
            <a:off x="1066800" y="981075"/>
            <a:ext cx="7466013" cy="533400"/>
          </a:xfrm>
          <a:effectLst>
            <a:outerShdw dist="35921" dir="2700000" algn="ctr" rotWithShape="0">
              <a:schemeClr val="bg2"/>
            </a:outerShdw>
          </a:effectLst>
        </p:spPr>
        <p:txBody>
          <a:bodyPr/>
          <a:lstStyle/>
          <a:p>
            <a:r>
              <a:rPr lang="es-ES_tradnl" sz="2400" b="1">
                <a:solidFill>
                  <a:srgbClr val="FFFF00"/>
                </a:solidFill>
                <a:latin typeface="Arial" charset="0"/>
              </a:rPr>
              <a:t>4.2. Financiación Externa con Recursos Propios  </a:t>
            </a:r>
            <a:endParaRPr lang="es-ES" sz="2400" b="1">
              <a:solidFill>
                <a:srgbClr val="FFFF00"/>
              </a:solidFill>
              <a:latin typeface="Arial" charset="0"/>
            </a:endParaRPr>
          </a:p>
        </p:txBody>
      </p:sp>
      <p:sp>
        <p:nvSpPr>
          <p:cNvPr id="113667" name="Line 3"/>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sp>
        <p:nvSpPr>
          <p:cNvPr id="113668" name="Text Box 4"/>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FF00"/>
                </a:solidFill>
                <a:latin typeface="Arial" charset="0"/>
                <a:cs typeface="Times New Roman" pitchFamily="18" charset="0"/>
              </a:rPr>
              <a:t>I.   Introducción a la Empresa.</a:t>
            </a:r>
          </a:p>
          <a:p>
            <a:r>
              <a:rPr lang="es-ES" sz="1000">
                <a:solidFill>
                  <a:srgbClr val="FFFF00"/>
                </a:solidFill>
                <a:latin typeface="Arial" charset="0"/>
                <a:cs typeface="Times New Roman" pitchFamily="18" charset="0"/>
              </a:rPr>
              <a:t>II.  La actividad comercial (Marketing).</a:t>
            </a:r>
          </a:p>
          <a:p>
            <a:r>
              <a:rPr lang="es-ES" sz="1000">
                <a:solidFill>
                  <a:srgbClr val="FF3300"/>
                </a:solidFill>
                <a:latin typeface="Arial" charset="0"/>
                <a:cs typeface="Times New Roman" pitchFamily="18" charset="0"/>
              </a:rPr>
              <a:t>III. El subsistema financiero.</a:t>
            </a:r>
          </a:p>
        </p:txBody>
      </p:sp>
      <p:sp>
        <p:nvSpPr>
          <p:cNvPr id="113669" name="Text Box 5"/>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113670" name="AutoShape 6"/>
          <p:cNvSpPr>
            <a:spLocks noChangeArrowheads="1"/>
          </p:cNvSpPr>
          <p:nvPr/>
        </p:nvSpPr>
        <p:spPr bwMode="auto">
          <a:xfrm rot="5400000">
            <a:off x="609600" y="381000"/>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graphicFrame>
        <p:nvGraphicFramePr>
          <p:cNvPr id="113671" name="Object 7"/>
          <p:cNvGraphicFramePr>
            <a:graphicFrameLocks noChangeAspect="1"/>
          </p:cNvGraphicFramePr>
          <p:nvPr/>
        </p:nvGraphicFramePr>
        <p:xfrm>
          <a:off x="8001000" y="152400"/>
          <a:ext cx="914400" cy="738188"/>
        </p:xfrm>
        <a:graphic>
          <a:graphicData uri="http://schemas.openxmlformats.org/presentationml/2006/ole">
            <p:oleObj spid="_x0000_s113671" name="CorelPhotoPaint.Image.9" r:id="rId3" imgW="1574603" imgH="1269841" progId="">
              <p:embed/>
            </p:oleObj>
          </a:graphicData>
        </a:graphic>
      </p:graphicFrame>
      <p:sp>
        <p:nvSpPr>
          <p:cNvPr id="113672" name="Rectangle 8"/>
          <p:cNvSpPr>
            <a:spLocks noChangeArrowheads="1"/>
          </p:cNvSpPr>
          <p:nvPr/>
        </p:nvSpPr>
        <p:spPr bwMode="auto">
          <a:xfrm>
            <a:off x="539750" y="1989138"/>
            <a:ext cx="8280400" cy="576262"/>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r>
              <a:rPr lang="es-ES" sz="2000">
                <a:solidFill>
                  <a:srgbClr val="FFFF00"/>
                </a:solidFill>
                <a:latin typeface="Arial" charset="0"/>
                <a:cs typeface="Times New Roman" pitchFamily="18" charset="0"/>
              </a:rPr>
              <a:t>Recursos Propios Externos = Capital Inicial + Ampliaciones de Capital</a:t>
            </a:r>
            <a:r>
              <a:rPr lang="es-ES" sz="2000">
                <a:solidFill>
                  <a:srgbClr val="FFFF00"/>
                </a:solidFill>
                <a:latin typeface="Arial" charset="0"/>
              </a:rPr>
              <a:t> </a:t>
            </a:r>
          </a:p>
        </p:txBody>
      </p:sp>
      <p:sp>
        <p:nvSpPr>
          <p:cNvPr id="113673" name="Rectangle 9"/>
          <p:cNvSpPr>
            <a:spLocks noChangeArrowheads="1"/>
          </p:cNvSpPr>
          <p:nvPr/>
        </p:nvSpPr>
        <p:spPr bwMode="auto">
          <a:xfrm>
            <a:off x="611188" y="2852738"/>
            <a:ext cx="7993062" cy="1944687"/>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457200" indent="-457200"/>
            <a:r>
              <a:rPr lang="es-ES" sz="2000">
                <a:solidFill>
                  <a:srgbClr val="FFFF00"/>
                </a:solidFill>
                <a:latin typeface="Arial" charset="0"/>
                <a:cs typeface="Times New Roman" pitchFamily="18" charset="0"/>
              </a:rPr>
              <a:t>Valoración de las Acciones:</a:t>
            </a:r>
          </a:p>
          <a:p>
            <a:pPr marL="457200" indent="-457200"/>
            <a:endParaRPr lang="es-ES" sz="2000">
              <a:solidFill>
                <a:srgbClr val="FFFF00"/>
              </a:solidFill>
              <a:latin typeface="Arial" charset="0"/>
              <a:cs typeface="Times New Roman" pitchFamily="18" charset="0"/>
            </a:endParaRPr>
          </a:p>
          <a:p>
            <a:pPr marL="1087438" lvl="1" indent="-457200">
              <a:buFontTx/>
              <a:buAutoNum type="arabicPeriod"/>
            </a:pPr>
            <a:r>
              <a:rPr lang="es-ES" sz="2000">
                <a:solidFill>
                  <a:srgbClr val="FFFF00"/>
                </a:solidFill>
                <a:latin typeface="Arial" charset="0"/>
                <a:cs typeface="Times New Roman" pitchFamily="18" charset="0"/>
              </a:rPr>
              <a:t>Valor Nominal</a:t>
            </a:r>
          </a:p>
          <a:p>
            <a:pPr marL="1087438" lvl="1" indent="-457200">
              <a:buFontTx/>
              <a:buAutoNum type="arabicPeriod"/>
            </a:pPr>
            <a:r>
              <a:rPr lang="es-ES" sz="2000">
                <a:solidFill>
                  <a:srgbClr val="FFFF00"/>
                </a:solidFill>
                <a:latin typeface="Arial" charset="0"/>
                <a:cs typeface="Times New Roman" pitchFamily="18" charset="0"/>
              </a:rPr>
              <a:t>Valor Contable</a:t>
            </a:r>
          </a:p>
          <a:p>
            <a:pPr marL="1087438" lvl="1" indent="-457200">
              <a:buFontTx/>
              <a:buAutoNum type="arabicPeriod"/>
            </a:pPr>
            <a:r>
              <a:rPr lang="es-ES" sz="2000">
                <a:solidFill>
                  <a:srgbClr val="FFFF00"/>
                </a:solidFill>
                <a:latin typeface="Arial" charset="0"/>
                <a:cs typeface="Times New Roman" pitchFamily="18" charset="0"/>
              </a:rPr>
              <a:t>Valor de Mercado</a:t>
            </a:r>
          </a:p>
          <a:p>
            <a:pPr marL="1087438" lvl="1" indent="-457200">
              <a:buFontTx/>
              <a:buAutoNum type="arabicPeriod"/>
            </a:pPr>
            <a:r>
              <a:rPr lang="es-ES" sz="2000">
                <a:solidFill>
                  <a:srgbClr val="FFFF00"/>
                </a:solidFill>
                <a:latin typeface="Arial" charset="0"/>
                <a:cs typeface="Times New Roman" pitchFamily="18" charset="0"/>
              </a:rPr>
              <a:t>Valor Intrínseco</a:t>
            </a:r>
            <a:endParaRPr lang="es-ES" sz="2000">
              <a:solidFill>
                <a:srgbClr val="FFFF00"/>
              </a:solidFill>
              <a:latin typeface="Arial" charset="0"/>
            </a:endParaRPr>
          </a:p>
        </p:txBody>
      </p:sp>
      <p:sp>
        <p:nvSpPr>
          <p:cNvPr id="113674" name="Rectangle 10"/>
          <p:cNvSpPr>
            <a:spLocks noChangeArrowheads="1"/>
          </p:cNvSpPr>
          <p:nvPr/>
        </p:nvSpPr>
        <p:spPr bwMode="auto">
          <a:xfrm>
            <a:off x="611188" y="5227638"/>
            <a:ext cx="7993062" cy="1296987"/>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457200" indent="-457200"/>
            <a:r>
              <a:rPr lang="es-ES" sz="2000">
                <a:solidFill>
                  <a:srgbClr val="FFFF00"/>
                </a:solidFill>
                <a:latin typeface="Arial" charset="0"/>
                <a:cs typeface="Times New Roman" pitchFamily="18" charset="0"/>
              </a:rPr>
              <a:t>Ampliación de Capital</a:t>
            </a:r>
          </a:p>
          <a:p>
            <a:pPr marL="457200" indent="-457200"/>
            <a:endParaRPr lang="es-ES" sz="2000">
              <a:solidFill>
                <a:srgbClr val="FFFF00"/>
              </a:solidFill>
              <a:latin typeface="Arial" charset="0"/>
              <a:cs typeface="Times New Roman" pitchFamily="18" charset="0"/>
            </a:endParaRPr>
          </a:p>
          <a:p>
            <a:pPr marL="1087438" lvl="1" indent="-457200">
              <a:buFontTx/>
              <a:buChar char="•"/>
            </a:pPr>
            <a:r>
              <a:rPr lang="es-ES" sz="2000">
                <a:solidFill>
                  <a:srgbClr val="FFFF00"/>
                </a:solidFill>
                <a:latin typeface="Arial" charset="0"/>
                <a:cs typeface="Times New Roman" pitchFamily="18" charset="0"/>
              </a:rPr>
              <a:t>Precio de la nueva acción</a:t>
            </a:r>
          </a:p>
          <a:p>
            <a:pPr marL="1087438" lvl="1" indent="-457200">
              <a:buFontTx/>
              <a:buChar char="•"/>
            </a:pPr>
            <a:r>
              <a:rPr lang="es-ES" sz="2000">
                <a:solidFill>
                  <a:srgbClr val="FFFF00"/>
                </a:solidFill>
                <a:latin typeface="Arial" charset="0"/>
                <a:cs typeface="Times New Roman" pitchFamily="18" charset="0"/>
              </a:rPr>
              <a:t>Preferencia a los accionistas existentes</a:t>
            </a:r>
            <a:endParaRPr lang="es-ES" sz="2000">
              <a:solidFill>
                <a:srgbClr val="FFFF00"/>
              </a:solidFill>
              <a:latin typeface="Arial"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3666"/>
                                        </p:tgtEl>
                                        <p:attrNameLst>
                                          <p:attrName>style.visibility</p:attrName>
                                        </p:attrNameLst>
                                      </p:cBhvr>
                                      <p:to>
                                        <p:strVal val="visible"/>
                                      </p:to>
                                    </p:set>
                                    <p:anim calcmode="lin" valueType="num">
                                      <p:cBhvr additive="base">
                                        <p:cTn id="7" dur="500" fill="hold"/>
                                        <p:tgtEl>
                                          <p:spTgt spid="113666"/>
                                        </p:tgtEl>
                                        <p:attrNameLst>
                                          <p:attrName>ppt_x</p:attrName>
                                        </p:attrNameLst>
                                      </p:cBhvr>
                                      <p:tavLst>
                                        <p:tav tm="0">
                                          <p:val>
                                            <p:strVal val="1+#ppt_w/2"/>
                                          </p:val>
                                        </p:tav>
                                        <p:tav tm="100000">
                                          <p:val>
                                            <p:strVal val="#ppt_x"/>
                                          </p:val>
                                        </p:tav>
                                      </p:tavLst>
                                    </p:anim>
                                    <p:anim calcmode="lin" valueType="num">
                                      <p:cBhvr additive="base">
                                        <p:cTn id="8" dur="500" fill="hold"/>
                                        <p:tgtEl>
                                          <p:spTgt spid="11366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13667"/>
                                        </p:tgtEl>
                                        <p:attrNameLst>
                                          <p:attrName>style.visibility</p:attrName>
                                        </p:attrNameLst>
                                      </p:cBhvr>
                                      <p:to>
                                        <p:strVal val="visible"/>
                                      </p:to>
                                    </p:set>
                                    <p:anim calcmode="lin" valueType="num">
                                      <p:cBhvr additive="base">
                                        <p:cTn id="12" dur="500" fill="hold"/>
                                        <p:tgtEl>
                                          <p:spTgt spid="113667"/>
                                        </p:tgtEl>
                                        <p:attrNameLst>
                                          <p:attrName>ppt_x</p:attrName>
                                        </p:attrNameLst>
                                      </p:cBhvr>
                                      <p:tavLst>
                                        <p:tav tm="0">
                                          <p:val>
                                            <p:strVal val="1+#ppt_w/2"/>
                                          </p:val>
                                        </p:tav>
                                        <p:tav tm="100000">
                                          <p:val>
                                            <p:strVal val="#ppt_x"/>
                                          </p:val>
                                        </p:tav>
                                      </p:tavLst>
                                    </p:anim>
                                    <p:anim calcmode="lin" valueType="num">
                                      <p:cBhvr additive="base">
                                        <p:cTn id="13" dur="500" fill="hold"/>
                                        <p:tgtEl>
                                          <p:spTgt spid="11366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3672"/>
                                        </p:tgtEl>
                                        <p:attrNameLst>
                                          <p:attrName>style.visibility</p:attrName>
                                        </p:attrNameLst>
                                      </p:cBhvr>
                                      <p:to>
                                        <p:strVal val="visible"/>
                                      </p:to>
                                    </p:set>
                                    <p:anim calcmode="lin" valueType="num">
                                      <p:cBhvr additive="base">
                                        <p:cTn id="18" dur="500" fill="hold"/>
                                        <p:tgtEl>
                                          <p:spTgt spid="113672"/>
                                        </p:tgtEl>
                                        <p:attrNameLst>
                                          <p:attrName>ppt_x</p:attrName>
                                        </p:attrNameLst>
                                      </p:cBhvr>
                                      <p:tavLst>
                                        <p:tav tm="0">
                                          <p:val>
                                            <p:strVal val="#ppt_x"/>
                                          </p:val>
                                        </p:tav>
                                        <p:tav tm="100000">
                                          <p:val>
                                            <p:strVal val="#ppt_x"/>
                                          </p:val>
                                        </p:tav>
                                      </p:tavLst>
                                    </p:anim>
                                    <p:anim calcmode="lin" valueType="num">
                                      <p:cBhvr additive="base">
                                        <p:cTn id="19" dur="500" fill="hold"/>
                                        <p:tgtEl>
                                          <p:spTgt spid="11367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3673"/>
                                        </p:tgtEl>
                                        <p:attrNameLst>
                                          <p:attrName>style.visibility</p:attrName>
                                        </p:attrNameLst>
                                      </p:cBhvr>
                                      <p:to>
                                        <p:strVal val="visible"/>
                                      </p:to>
                                    </p:set>
                                    <p:anim calcmode="lin" valueType="num">
                                      <p:cBhvr additive="base">
                                        <p:cTn id="24" dur="500" fill="hold"/>
                                        <p:tgtEl>
                                          <p:spTgt spid="113673"/>
                                        </p:tgtEl>
                                        <p:attrNameLst>
                                          <p:attrName>ppt_x</p:attrName>
                                        </p:attrNameLst>
                                      </p:cBhvr>
                                      <p:tavLst>
                                        <p:tav tm="0">
                                          <p:val>
                                            <p:strVal val="#ppt_x"/>
                                          </p:val>
                                        </p:tav>
                                        <p:tav tm="100000">
                                          <p:val>
                                            <p:strVal val="#ppt_x"/>
                                          </p:val>
                                        </p:tav>
                                      </p:tavLst>
                                    </p:anim>
                                    <p:anim calcmode="lin" valueType="num">
                                      <p:cBhvr additive="base">
                                        <p:cTn id="25" dur="500" fill="hold"/>
                                        <p:tgtEl>
                                          <p:spTgt spid="11367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3674"/>
                                        </p:tgtEl>
                                        <p:attrNameLst>
                                          <p:attrName>style.visibility</p:attrName>
                                        </p:attrNameLst>
                                      </p:cBhvr>
                                      <p:to>
                                        <p:strVal val="visible"/>
                                      </p:to>
                                    </p:set>
                                    <p:anim calcmode="lin" valueType="num">
                                      <p:cBhvr additive="base">
                                        <p:cTn id="30" dur="500" fill="hold"/>
                                        <p:tgtEl>
                                          <p:spTgt spid="113674"/>
                                        </p:tgtEl>
                                        <p:attrNameLst>
                                          <p:attrName>ppt_x</p:attrName>
                                        </p:attrNameLst>
                                      </p:cBhvr>
                                      <p:tavLst>
                                        <p:tav tm="0">
                                          <p:val>
                                            <p:strVal val="#ppt_x"/>
                                          </p:val>
                                        </p:tav>
                                        <p:tav tm="100000">
                                          <p:val>
                                            <p:strVal val="#ppt_x"/>
                                          </p:val>
                                        </p:tav>
                                      </p:tavLst>
                                    </p:anim>
                                    <p:anim calcmode="lin" valueType="num">
                                      <p:cBhvr additive="base">
                                        <p:cTn id="31" dur="500" fill="hold"/>
                                        <p:tgtEl>
                                          <p:spTgt spid="1136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autoUpdateAnimBg="0"/>
      <p:bldP spid="113667" grpId="0" animBg="1"/>
      <p:bldP spid="113672" grpId="0" autoUpdateAnimBg="0"/>
      <p:bldP spid="113673" grpId="0" autoUpdateAnimBg="0"/>
      <p:bldP spid="113674"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1066800" y="981075"/>
            <a:ext cx="7466013" cy="533400"/>
          </a:xfrm>
          <a:effectLst>
            <a:outerShdw dist="35921" dir="2700000" algn="ctr" rotWithShape="0">
              <a:schemeClr val="bg2"/>
            </a:outerShdw>
          </a:effectLst>
        </p:spPr>
        <p:txBody>
          <a:bodyPr/>
          <a:lstStyle/>
          <a:p>
            <a:r>
              <a:rPr lang="es-ES_tradnl" sz="2400" b="1">
                <a:solidFill>
                  <a:srgbClr val="FFFF00"/>
                </a:solidFill>
                <a:latin typeface="Arial" charset="0"/>
              </a:rPr>
              <a:t>4.3. Financiación Externa con Recursos Ajenos  </a:t>
            </a:r>
            <a:endParaRPr lang="es-ES" sz="2400" b="1">
              <a:solidFill>
                <a:srgbClr val="FFFF00"/>
              </a:solidFill>
              <a:latin typeface="Arial" charset="0"/>
            </a:endParaRPr>
          </a:p>
        </p:txBody>
      </p:sp>
      <p:sp>
        <p:nvSpPr>
          <p:cNvPr id="114691" name="Line 3"/>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sp>
        <p:nvSpPr>
          <p:cNvPr id="114692" name="Text Box 4"/>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FF00"/>
                </a:solidFill>
                <a:latin typeface="Arial" charset="0"/>
                <a:cs typeface="Times New Roman" pitchFamily="18" charset="0"/>
              </a:rPr>
              <a:t>I.   Introducción a la Empresa.</a:t>
            </a:r>
          </a:p>
          <a:p>
            <a:r>
              <a:rPr lang="es-ES" sz="1000">
                <a:solidFill>
                  <a:srgbClr val="FFFF00"/>
                </a:solidFill>
                <a:latin typeface="Arial" charset="0"/>
                <a:cs typeface="Times New Roman" pitchFamily="18" charset="0"/>
              </a:rPr>
              <a:t>II.  La actividad comercial (Marketing).</a:t>
            </a:r>
          </a:p>
          <a:p>
            <a:r>
              <a:rPr lang="es-ES" sz="1000">
                <a:solidFill>
                  <a:srgbClr val="FF3300"/>
                </a:solidFill>
                <a:latin typeface="Arial" charset="0"/>
                <a:cs typeface="Times New Roman" pitchFamily="18" charset="0"/>
              </a:rPr>
              <a:t>III. El subsistema financiero.</a:t>
            </a:r>
          </a:p>
        </p:txBody>
      </p:sp>
      <p:sp>
        <p:nvSpPr>
          <p:cNvPr id="114693" name="Text Box 5"/>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114694" name="AutoShape 6"/>
          <p:cNvSpPr>
            <a:spLocks noChangeArrowheads="1"/>
          </p:cNvSpPr>
          <p:nvPr/>
        </p:nvSpPr>
        <p:spPr bwMode="auto">
          <a:xfrm rot="5400000">
            <a:off x="609600" y="381000"/>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graphicFrame>
        <p:nvGraphicFramePr>
          <p:cNvPr id="114695" name="Object 7"/>
          <p:cNvGraphicFramePr>
            <a:graphicFrameLocks noChangeAspect="1"/>
          </p:cNvGraphicFramePr>
          <p:nvPr/>
        </p:nvGraphicFramePr>
        <p:xfrm>
          <a:off x="8001000" y="152400"/>
          <a:ext cx="914400" cy="738188"/>
        </p:xfrm>
        <a:graphic>
          <a:graphicData uri="http://schemas.openxmlformats.org/presentationml/2006/ole">
            <p:oleObj spid="_x0000_s114695" name="CorelPhotoPaint.Image.9" r:id="rId3" imgW="1574603" imgH="1269841" progId="">
              <p:embed/>
            </p:oleObj>
          </a:graphicData>
        </a:graphic>
      </p:graphicFrame>
      <p:grpSp>
        <p:nvGrpSpPr>
          <p:cNvPr id="114696" name="Group 8"/>
          <p:cNvGrpSpPr>
            <a:grpSpLocks/>
          </p:cNvGrpSpPr>
          <p:nvPr/>
        </p:nvGrpSpPr>
        <p:grpSpPr bwMode="auto">
          <a:xfrm>
            <a:off x="333375" y="2205038"/>
            <a:ext cx="8486775" cy="3671887"/>
            <a:chOff x="210" y="1389"/>
            <a:chExt cx="5346" cy="2313"/>
          </a:xfrm>
        </p:grpSpPr>
        <p:sp>
          <p:nvSpPr>
            <p:cNvPr id="114697" name="Text Box 9"/>
            <p:cNvSpPr txBox="1">
              <a:spLocks noChangeArrowheads="1"/>
            </p:cNvSpPr>
            <p:nvPr/>
          </p:nvSpPr>
          <p:spPr bwMode="auto">
            <a:xfrm>
              <a:off x="210" y="2366"/>
              <a:ext cx="1400" cy="520"/>
            </a:xfrm>
            <a:prstGeom prst="rect">
              <a:avLst/>
            </a:prstGeom>
            <a:noFill/>
            <a:ln w="9525">
              <a:noFill/>
              <a:miter lim="800000"/>
              <a:headEnd/>
              <a:tailEnd/>
            </a:ln>
            <a:effectLst/>
          </p:spPr>
          <p:txBody>
            <a:bodyPr wrap="none">
              <a:spAutoFit/>
            </a:bodyPr>
            <a:lstStyle/>
            <a:p>
              <a:pPr algn="ctr"/>
              <a:r>
                <a:rPr lang="es-ES" sz="1600" b="1">
                  <a:solidFill>
                    <a:srgbClr val="FFFF00"/>
                  </a:solidFill>
                  <a:latin typeface="Arial" charset="0"/>
                </a:rPr>
                <a:t>FINANCIACIÓN</a:t>
              </a:r>
            </a:p>
            <a:p>
              <a:pPr algn="ctr"/>
              <a:r>
                <a:rPr lang="es-ES" sz="1600" b="1">
                  <a:solidFill>
                    <a:srgbClr val="FFFF00"/>
                  </a:solidFill>
                  <a:latin typeface="Arial" charset="0"/>
                </a:rPr>
                <a:t>EXTERNA CON</a:t>
              </a:r>
            </a:p>
            <a:p>
              <a:pPr algn="ctr"/>
              <a:r>
                <a:rPr lang="es-ES" sz="1600" b="1">
                  <a:solidFill>
                    <a:srgbClr val="FFFF00"/>
                  </a:solidFill>
                  <a:latin typeface="Arial" charset="0"/>
                </a:rPr>
                <a:t>RECURSOS AJENOS</a:t>
              </a:r>
            </a:p>
          </p:txBody>
        </p:sp>
        <p:sp>
          <p:nvSpPr>
            <p:cNvPr id="114698" name="Text Box 10"/>
            <p:cNvSpPr txBox="1">
              <a:spLocks noChangeArrowheads="1"/>
            </p:cNvSpPr>
            <p:nvPr/>
          </p:nvSpPr>
          <p:spPr bwMode="auto">
            <a:xfrm>
              <a:off x="1910" y="1616"/>
              <a:ext cx="663" cy="212"/>
            </a:xfrm>
            <a:prstGeom prst="rect">
              <a:avLst/>
            </a:prstGeom>
            <a:noFill/>
            <a:ln w="9525">
              <a:noFill/>
              <a:miter lim="800000"/>
              <a:headEnd/>
              <a:tailEnd/>
            </a:ln>
            <a:effectLst/>
          </p:spPr>
          <p:txBody>
            <a:bodyPr wrap="none">
              <a:spAutoFit/>
            </a:bodyPr>
            <a:lstStyle/>
            <a:p>
              <a:r>
                <a:rPr lang="es-ES" sz="1600" b="1">
                  <a:solidFill>
                    <a:srgbClr val="FFFF00"/>
                  </a:solidFill>
                  <a:latin typeface="Arial" charset="0"/>
                </a:rPr>
                <a:t>TÍTULOS</a:t>
              </a:r>
            </a:p>
          </p:txBody>
        </p:sp>
        <p:sp>
          <p:nvSpPr>
            <p:cNvPr id="114699" name="Text Box 11"/>
            <p:cNvSpPr txBox="1">
              <a:spLocks noChangeArrowheads="1"/>
            </p:cNvSpPr>
            <p:nvPr/>
          </p:nvSpPr>
          <p:spPr bwMode="auto">
            <a:xfrm>
              <a:off x="1910" y="3158"/>
              <a:ext cx="1174" cy="366"/>
            </a:xfrm>
            <a:prstGeom prst="rect">
              <a:avLst/>
            </a:prstGeom>
            <a:noFill/>
            <a:ln w="9525">
              <a:noFill/>
              <a:miter lim="800000"/>
              <a:headEnd/>
              <a:tailEnd/>
            </a:ln>
            <a:effectLst/>
          </p:spPr>
          <p:txBody>
            <a:bodyPr wrap="none">
              <a:spAutoFit/>
            </a:bodyPr>
            <a:lstStyle/>
            <a:p>
              <a:r>
                <a:rPr lang="es-ES" sz="1600" b="1">
                  <a:solidFill>
                    <a:srgbClr val="FFFF00"/>
                  </a:solidFill>
                  <a:latin typeface="Arial" charset="0"/>
                </a:rPr>
                <a:t>FINANCIACIÓN A</a:t>
              </a:r>
            </a:p>
            <a:p>
              <a:r>
                <a:rPr lang="es-ES" sz="1600" b="1">
                  <a:solidFill>
                    <a:srgbClr val="FFFF00"/>
                  </a:solidFill>
                  <a:latin typeface="Arial" charset="0"/>
                </a:rPr>
                <a:t>CORTO PLAZO</a:t>
              </a:r>
            </a:p>
          </p:txBody>
        </p:sp>
        <p:sp>
          <p:nvSpPr>
            <p:cNvPr id="114700" name="AutoShape 12"/>
            <p:cNvSpPr>
              <a:spLocks/>
            </p:cNvSpPr>
            <p:nvPr/>
          </p:nvSpPr>
          <p:spPr bwMode="auto">
            <a:xfrm>
              <a:off x="1610" y="1616"/>
              <a:ext cx="227" cy="1996"/>
            </a:xfrm>
            <a:prstGeom prst="leftBrace">
              <a:avLst>
                <a:gd name="adj1" fmla="val 73275"/>
                <a:gd name="adj2" fmla="val 50000"/>
              </a:avLst>
            </a:prstGeom>
            <a:noFill/>
            <a:ln w="38100">
              <a:solidFill>
                <a:srgbClr val="FFFF00"/>
              </a:solidFill>
              <a:round/>
              <a:headEnd/>
              <a:tailEnd/>
            </a:ln>
            <a:effectLst/>
          </p:spPr>
          <p:txBody>
            <a:bodyPr wrap="none" anchor="ctr"/>
            <a:lstStyle/>
            <a:p>
              <a:endParaRPr lang="es-ES"/>
            </a:p>
          </p:txBody>
        </p:sp>
        <p:sp>
          <p:nvSpPr>
            <p:cNvPr id="114701" name="Text Box 13"/>
            <p:cNvSpPr txBox="1">
              <a:spLocks noChangeArrowheads="1"/>
            </p:cNvSpPr>
            <p:nvPr/>
          </p:nvSpPr>
          <p:spPr bwMode="auto">
            <a:xfrm>
              <a:off x="1910" y="2674"/>
              <a:ext cx="684" cy="212"/>
            </a:xfrm>
            <a:prstGeom prst="rect">
              <a:avLst/>
            </a:prstGeom>
            <a:noFill/>
            <a:ln w="9525">
              <a:noFill/>
              <a:miter lim="800000"/>
              <a:headEnd/>
              <a:tailEnd/>
            </a:ln>
            <a:effectLst/>
          </p:spPr>
          <p:txBody>
            <a:bodyPr wrap="none">
              <a:spAutoFit/>
            </a:bodyPr>
            <a:lstStyle/>
            <a:p>
              <a:r>
                <a:rPr lang="es-ES" sz="1600" b="1">
                  <a:solidFill>
                    <a:srgbClr val="FFFF00"/>
                  </a:solidFill>
                  <a:latin typeface="Arial" charset="0"/>
                </a:rPr>
                <a:t>LEASING</a:t>
              </a:r>
            </a:p>
          </p:txBody>
        </p:sp>
        <p:grpSp>
          <p:nvGrpSpPr>
            <p:cNvPr id="114702" name="Group 14"/>
            <p:cNvGrpSpPr>
              <a:grpSpLocks/>
            </p:cNvGrpSpPr>
            <p:nvPr/>
          </p:nvGrpSpPr>
          <p:grpSpPr bwMode="auto">
            <a:xfrm>
              <a:off x="3198" y="3022"/>
              <a:ext cx="1995" cy="680"/>
              <a:chOff x="3198" y="3022"/>
              <a:chExt cx="1995" cy="680"/>
            </a:xfrm>
          </p:grpSpPr>
          <p:sp>
            <p:nvSpPr>
              <p:cNvPr id="114703" name="Text Box 15"/>
              <p:cNvSpPr txBox="1">
                <a:spLocks noChangeArrowheads="1"/>
              </p:cNvSpPr>
              <p:nvPr/>
            </p:nvSpPr>
            <p:spPr bwMode="auto">
              <a:xfrm>
                <a:off x="3451" y="3028"/>
                <a:ext cx="1742" cy="674"/>
              </a:xfrm>
              <a:prstGeom prst="rect">
                <a:avLst/>
              </a:prstGeom>
              <a:noFill/>
              <a:ln w="9525">
                <a:noFill/>
                <a:miter lim="800000"/>
                <a:headEnd/>
                <a:tailEnd/>
              </a:ln>
              <a:effectLst/>
            </p:spPr>
            <p:txBody>
              <a:bodyPr wrap="none">
                <a:spAutoFit/>
              </a:bodyPr>
              <a:lstStyle/>
              <a:p>
                <a:r>
                  <a:rPr lang="es-ES" sz="1600" b="1">
                    <a:solidFill>
                      <a:srgbClr val="FFFF00"/>
                    </a:solidFill>
                    <a:latin typeface="Arial" charset="0"/>
                  </a:rPr>
                  <a:t>PROVEEDORES</a:t>
                </a:r>
              </a:p>
              <a:p>
                <a:r>
                  <a:rPr lang="es-ES" sz="1600" b="1">
                    <a:solidFill>
                      <a:srgbClr val="FFFF00"/>
                    </a:solidFill>
                    <a:latin typeface="Arial" charset="0"/>
                  </a:rPr>
                  <a:t>DESCUENTO COMERCIAL</a:t>
                </a:r>
              </a:p>
              <a:p>
                <a:r>
                  <a:rPr lang="es-ES" sz="1600" b="1">
                    <a:solidFill>
                      <a:srgbClr val="FFFF00"/>
                    </a:solidFill>
                    <a:latin typeface="Arial" charset="0"/>
                  </a:rPr>
                  <a:t>FÁCTORING</a:t>
                </a:r>
              </a:p>
              <a:p>
                <a:r>
                  <a:rPr lang="es-ES" sz="1600" b="1">
                    <a:solidFill>
                      <a:srgbClr val="FFFF00"/>
                    </a:solidFill>
                    <a:latin typeface="Arial" charset="0"/>
                  </a:rPr>
                  <a:t>PRÉSTAMOS Y CRÉDITOS</a:t>
                </a:r>
              </a:p>
            </p:txBody>
          </p:sp>
          <p:sp>
            <p:nvSpPr>
              <p:cNvPr id="114704" name="AutoShape 16"/>
              <p:cNvSpPr>
                <a:spLocks/>
              </p:cNvSpPr>
              <p:nvPr/>
            </p:nvSpPr>
            <p:spPr bwMode="auto">
              <a:xfrm>
                <a:off x="3198" y="3022"/>
                <a:ext cx="182" cy="680"/>
              </a:xfrm>
              <a:prstGeom prst="leftBrace">
                <a:avLst>
                  <a:gd name="adj1" fmla="val 31136"/>
                  <a:gd name="adj2" fmla="val 50000"/>
                </a:avLst>
              </a:prstGeom>
              <a:noFill/>
              <a:ln w="38100">
                <a:solidFill>
                  <a:srgbClr val="FFFF00"/>
                </a:solidFill>
                <a:round/>
                <a:headEnd/>
                <a:tailEnd/>
              </a:ln>
              <a:effectLst/>
            </p:spPr>
            <p:txBody>
              <a:bodyPr wrap="none" anchor="ctr"/>
              <a:lstStyle/>
              <a:p>
                <a:endParaRPr lang="es-ES"/>
              </a:p>
            </p:txBody>
          </p:sp>
        </p:grpSp>
        <p:sp>
          <p:nvSpPr>
            <p:cNvPr id="114705" name="Text Box 17"/>
            <p:cNvSpPr txBox="1">
              <a:spLocks noChangeArrowheads="1"/>
            </p:cNvSpPr>
            <p:nvPr/>
          </p:nvSpPr>
          <p:spPr bwMode="auto">
            <a:xfrm>
              <a:off x="2971" y="1389"/>
              <a:ext cx="1104" cy="674"/>
            </a:xfrm>
            <a:prstGeom prst="rect">
              <a:avLst/>
            </a:prstGeom>
            <a:noFill/>
            <a:ln w="9525">
              <a:noFill/>
              <a:miter lim="800000"/>
              <a:headEnd/>
              <a:tailEnd/>
            </a:ln>
            <a:effectLst/>
          </p:spPr>
          <p:txBody>
            <a:bodyPr wrap="none">
              <a:spAutoFit/>
            </a:bodyPr>
            <a:lstStyle/>
            <a:p>
              <a:r>
                <a:rPr lang="es-ES" sz="1600" b="1">
                  <a:solidFill>
                    <a:srgbClr val="FFFF00"/>
                  </a:solidFill>
                  <a:latin typeface="Arial" charset="0"/>
                </a:rPr>
                <a:t>OBLIGACIONES</a:t>
              </a:r>
            </a:p>
            <a:p>
              <a:r>
                <a:rPr lang="es-ES" sz="1600" b="1">
                  <a:solidFill>
                    <a:srgbClr val="FFFF00"/>
                  </a:solidFill>
                  <a:latin typeface="Arial" charset="0"/>
                </a:rPr>
                <a:t>BONOS</a:t>
              </a:r>
            </a:p>
            <a:p>
              <a:r>
                <a:rPr lang="es-ES" sz="1600" b="1">
                  <a:solidFill>
                    <a:srgbClr val="FFFF00"/>
                  </a:solidFill>
                  <a:latin typeface="Arial" charset="0"/>
                </a:rPr>
                <a:t>CÉLULAS</a:t>
              </a:r>
            </a:p>
            <a:p>
              <a:r>
                <a:rPr lang="es-ES" sz="1600" b="1">
                  <a:solidFill>
                    <a:srgbClr val="FFFF00"/>
                  </a:solidFill>
                  <a:latin typeface="Arial" charset="0"/>
                </a:rPr>
                <a:t>PAGARÉS</a:t>
              </a:r>
            </a:p>
          </p:txBody>
        </p:sp>
        <p:sp>
          <p:nvSpPr>
            <p:cNvPr id="114706" name="AutoShape 18"/>
            <p:cNvSpPr>
              <a:spLocks/>
            </p:cNvSpPr>
            <p:nvPr/>
          </p:nvSpPr>
          <p:spPr bwMode="auto">
            <a:xfrm>
              <a:off x="2744" y="1389"/>
              <a:ext cx="182" cy="680"/>
            </a:xfrm>
            <a:prstGeom prst="leftBrace">
              <a:avLst>
                <a:gd name="adj1" fmla="val 31136"/>
                <a:gd name="adj2" fmla="val 50000"/>
              </a:avLst>
            </a:prstGeom>
            <a:noFill/>
            <a:ln w="38100">
              <a:solidFill>
                <a:srgbClr val="FFFF00"/>
              </a:solidFill>
              <a:round/>
              <a:headEnd/>
              <a:tailEnd/>
            </a:ln>
            <a:effectLst/>
          </p:spPr>
          <p:txBody>
            <a:bodyPr wrap="none" anchor="ctr"/>
            <a:lstStyle/>
            <a:p>
              <a:endParaRPr lang="es-ES"/>
            </a:p>
          </p:txBody>
        </p:sp>
        <p:sp>
          <p:nvSpPr>
            <p:cNvPr id="114707" name="Text Box 19"/>
            <p:cNvSpPr txBox="1">
              <a:spLocks noChangeArrowheads="1"/>
            </p:cNvSpPr>
            <p:nvPr/>
          </p:nvSpPr>
          <p:spPr bwMode="auto">
            <a:xfrm>
              <a:off x="1910" y="2205"/>
              <a:ext cx="3646" cy="212"/>
            </a:xfrm>
            <a:prstGeom prst="rect">
              <a:avLst/>
            </a:prstGeom>
            <a:noFill/>
            <a:ln w="9525">
              <a:noFill/>
              <a:miter lim="800000"/>
              <a:headEnd/>
              <a:tailEnd/>
            </a:ln>
            <a:effectLst/>
          </p:spPr>
          <p:txBody>
            <a:bodyPr wrap="none">
              <a:spAutoFit/>
            </a:bodyPr>
            <a:lstStyle/>
            <a:p>
              <a:r>
                <a:rPr lang="es-ES" sz="1600" b="1">
                  <a:solidFill>
                    <a:srgbClr val="FFFF00"/>
                  </a:solidFill>
                  <a:latin typeface="Arial" charset="0"/>
                </a:rPr>
                <a:t>PRÉSTAMOS Y CRÉDITOS BANCARIOS A LARGO PLAZO</a:t>
              </a:r>
            </a:p>
          </p:txBody>
        </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4690"/>
                                        </p:tgtEl>
                                        <p:attrNameLst>
                                          <p:attrName>style.visibility</p:attrName>
                                        </p:attrNameLst>
                                      </p:cBhvr>
                                      <p:to>
                                        <p:strVal val="visible"/>
                                      </p:to>
                                    </p:set>
                                    <p:anim calcmode="lin" valueType="num">
                                      <p:cBhvr additive="base">
                                        <p:cTn id="7" dur="500" fill="hold"/>
                                        <p:tgtEl>
                                          <p:spTgt spid="114690"/>
                                        </p:tgtEl>
                                        <p:attrNameLst>
                                          <p:attrName>ppt_x</p:attrName>
                                        </p:attrNameLst>
                                      </p:cBhvr>
                                      <p:tavLst>
                                        <p:tav tm="0">
                                          <p:val>
                                            <p:strVal val="1+#ppt_w/2"/>
                                          </p:val>
                                        </p:tav>
                                        <p:tav tm="100000">
                                          <p:val>
                                            <p:strVal val="#ppt_x"/>
                                          </p:val>
                                        </p:tav>
                                      </p:tavLst>
                                    </p:anim>
                                    <p:anim calcmode="lin" valueType="num">
                                      <p:cBhvr additive="base">
                                        <p:cTn id="8" dur="500" fill="hold"/>
                                        <p:tgtEl>
                                          <p:spTgt spid="11469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14691"/>
                                        </p:tgtEl>
                                        <p:attrNameLst>
                                          <p:attrName>style.visibility</p:attrName>
                                        </p:attrNameLst>
                                      </p:cBhvr>
                                      <p:to>
                                        <p:strVal val="visible"/>
                                      </p:to>
                                    </p:set>
                                    <p:anim calcmode="lin" valueType="num">
                                      <p:cBhvr additive="base">
                                        <p:cTn id="12" dur="500" fill="hold"/>
                                        <p:tgtEl>
                                          <p:spTgt spid="114691"/>
                                        </p:tgtEl>
                                        <p:attrNameLst>
                                          <p:attrName>ppt_x</p:attrName>
                                        </p:attrNameLst>
                                      </p:cBhvr>
                                      <p:tavLst>
                                        <p:tav tm="0">
                                          <p:val>
                                            <p:strVal val="1+#ppt_w/2"/>
                                          </p:val>
                                        </p:tav>
                                        <p:tav tm="100000">
                                          <p:val>
                                            <p:strVal val="#ppt_x"/>
                                          </p:val>
                                        </p:tav>
                                      </p:tavLst>
                                    </p:anim>
                                    <p:anim calcmode="lin" valueType="num">
                                      <p:cBhvr additive="base">
                                        <p:cTn id="13" dur="500" fill="hold"/>
                                        <p:tgtEl>
                                          <p:spTgt spid="11469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4696"/>
                                        </p:tgtEl>
                                        <p:attrNameLst>
                                          <p:attrName>style.visibility</p:attrName>
                                        </p:attrNameLst>
                                      </p:cBhvr>
                                      <p:to>
                                        <p:strVal val="visible"/>
                                      </p:to>
                                    </p:set>
                                    <p:anim calcmode="lin" valueType="num">
                                      <p:cBhvr additive="base">
                                        <p:cTn id="18" dur="500" fill="hold"/>
                                        <p:tgtEl>
                                          <p:spTgt spid="114696"/>
                                        </p:tgtEl>
                                        <p:attrNameLst>
                                          <p:attrName>ppt_x</p:attrName>
                                        </p:attrNameLst>
                                      </p:cBhvr>
                                      <p:tavLst>
                                        <p:tav tm="0">
                                          <p:val>
                                            <p:strVal val="#ppt_x"/>
                                          </p:val>
                                        </p:tav>
                                        <p:tav tm="100000">
                                          <p:val>
                                            <p:strVal val="#ppt_x"/>
                                          </p:val>
                                        </p:tav>
                                      </p:tavLst>
                                    </p:anim>
                                    <p:anim calcmode="lin" valueType="num">
                                      <p:cBhvr additive="base">
                                        <p:cTn id="19" dur="500" fill="hold"/>
                                        <p:tgtEl>
                                          <p:spTgt spid="1146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autoUpdateAnimBg="0"/>
      <p:bldP spid="1146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idx="4294967295"/>
          </p:nvPr>
        </p:nvSpPr>
        <p:spPr>
          <a:xfrm>
            <a:off x="1066800" y="981075"/>
            <a:ext cx="7466013" cy="533400"/>
          </a:xfrm>
          <a:effectLst>
            <a:outerShdw dist="35921" dir="2700000" algn="ctr" rotWithShape="0">
              <a:schemeClr val="bg2"/>
            </a:outerShdw>
          </a:effectLst>
        </p:spPr>
        <p:txBody>
          <a:bodyPr/>
          <a:lstStyle/>
          <a:p>
            <a:r>
              <a:rPr lang="es-ES_tradnl" sz="2400" b="1">
                <a:solidFill>
                  <a:srgbClr val="FFFF00"/>
                </a:solidFill>
                <a:latin typeface="Arial" charset="0"/>
              </a:rPr>
              <a:t>4.3. Financiación Externa con Recursos Ajenos  </a:t>
            </a:r>
            <a:endParaRPr lang="es-ES" sz="2400" b="1">
              <a:solidFill>
                <a:srgbClr val="FFFF00"/>
              </a:solidFill>
              <a:latin typeface="Arial" charset="0"/>
            </a:endParaRPr>
          </a:p>
        </p:txBody>
      </p:sp>
      <p:sp>
        <p:nvSpPr>
          <p:cNvPr id="115715" name="Line 3"/>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sp>
        <p:nvSpPr>
          <p:cNvPr id="115716" name="Text Box 4"/>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FF00"/>
                </a:solidFill>
                <a:latin typeface="Arial" charset="0"/>
                <a:cs typeface="Times New Roman" pitchFamily="18" charset="0"/>
              </a:rPr>
              <a:t>I.   Introducción a la Empresa.</a:t>
            </a:r>
          </a:p>
          <a:p>
            <a:r>
              <a:rPr lang="es-ES" sz="1000">
                <a:solidFill>
                  <a:srgbClr val="FFFF00"/>
                </a:solidFill>
                <a:latin typeface="Arial" charset="0"/>
                <a:cs typeface="Times New Roman" pitchFamily="18" charset="0"/>
              </a:rPr>
              <a:t>II.  La actividad comercial (Marketing).</a:t>
            </a:r>
          </a:p>
          <a:p>
            <a:r>
              <a:rPr lang="es-ES" sz="1000">
                <a:solidFill>
                  <a:srgbClr val="FF3300"/>
                </a:solidFill>
                <a:latin typeface="Arial" charset="0"/>
                <a:cs typeface="Times New Roman" pitchFamily="18" charset="0"/>
              </a:rPr>
              <a:t>III. El subsistema financiero.</a:t>
            </a:r>
          </a:p>
        </p:txBody>
      </p:sp>
      <p:sp>
        <p:nvSpPr>
          <p:cNvPr id="115717" name="Text Box 5"/>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115718" name="AutoShape 6"/>
          <p:cNvSpPr>
            <a:spLocks noChangeArrowheads="1"/>
          </p:cNvSpPr>
          <p:nvPr/>
        </p:nvSpPr>
        <p:spPr bwMode="auto">
          <a:xfrm rot="5400000">
            <a:off x="609600" y="381000"/>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graphicFrame>
        <p:nvGraphicFramePr>
          <p:cNvPr id="115719" name="Object 7"/>
          <p:cNvGraphicFramePr>
            <a:graphicFrameLocks noChangeAspect="1"/>
          </p:cNvGraphicFramePr>
          <p:nvPr/>
        </p:nvGraphicFramePr>
        <p:xfrm>
          <a:off x="8001000" y="152400"/>
          <a:ext cx="914400" cy="738188"/>
        </p:xfrm>
        <a:graphic>
          <a:graphicData uri="http://schemas.openxmlformats.org/presentationml/2006/ole">
            <p:oleObj spid="_x0000_s115719" name="CorelPhotoPaint.Image.9" r:id="rId3" imgW="1574603" imgH="1269841" progId="">
              <p:embed/>
            </p:oleObj>
          </a:graphicData>
        </a:graphic>
      </p:graphicFrame>
      <p:sp>
        <p:nvSpPr>
          <p:cNvPr id="115720" name="Rectangle 8"/>
          <p:cNvSpPr>
            <a:spLocks noChangeArrowheads="1"/>
          </p:cNvSpPr>
          <p:nvPr/>
        </p:nvSpPr>
        <p:spPr bwMode="auto">
          <a:xfrm>
            <a:off x="250825" y="1773238"/>
            <a:ext cx="4537075" cy="2087562"/>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265113" indent="-265113"/>
            <a:r>
              <a:rPr lang="es-ES" sz="2000" u="sng">
                <a:solidFill>
                  <a:srgbClr val="FFFF00"/>
                </a:solidFill>
                <a:latin typeface="Arial" charset="0"/>
                <a:cs typeface="Times New Roman" pitchFamily="18" charset="0"/>
              </a:rPr>
              <a:t>EMISIÓN DE TÍTULOS</a:t>
            </a:r>
          </a:p>
          <a:p>
            <a:pPr marL="265113" indent="-265113"/>
            <a:endParaRPr lang="es-ES" sz="2000">
              <a:solidFill>
                <a:srgbClr val="FFFF00"/>
              </a:solidFill>
              <a:latin typeface="Arial" charset="0"/>
              <a:cs typeface="Times New Roman" pitchFamily="18" charset="0"/>
            </a:endParaRPr>
          </a:p>
          <a:p>
            <a:pPr marL="265113" indent="-265113">
              <a:buFontTx/>
              <a:buChar char="•"/>
            </a:pPr>
            <a:r>
              <a:rPr lang="es-ES" sz="2000">
                <a:solidFill>
                  <a:srgbClr val="FFFF00"/>
                </a:solidFill>
                <a:latin typeface="Arial" charset="0"/>
              </a:rPr>
              <a:t>Obligaciones y Bonos (a largo plazo)</a:t>
            </a:r>
          </a:p>
          <a:p>
            <a:pPr marL="265113" indent="-265113">
              <a:buFontTx/>
              <a:buChar char="•"/>
            </a:pPr>
            <a:r>
              <a:rPr lang="es-ES" sz="2000">
                <a:solidFill>
                  <a:srgbClr val="FFFF00"/>
                </a:solidFill>
                <a:latin typeface="Arial" charset="0"/>
              </a:rPr>
              <a:t>Cédulas (garantía hipotecaria)</a:t>
            </a:r>
          </a:p>
          <a:p>
            <a:pPr marL="265113" indent="-265113">
              <a:buFontTx/>
              <a:buChar char="•"/>
            </a:pPr>
            <a:r>
              <a:rPr lang="es-ES" sz="2000">
                <a:solidFill>
                  <a:srgbClr val="FFFF00"/>
                </a:solidFill>
                <a:latin typeface="Arial" charset="0"/>
              </a:rPr>
              <a:t>Pagarés (a corto plazo)</a:t>
            </a:r>
          </a:p>
        </p:txBody>
      </p:sp>
      <p:sp>
        <p:nvSpPr>
          <p:cNvPr id="115721" name="Rectangle 9"/>
          <p:cNvSpPr>
            <a:spLocks noChangeArrowheads="1"/>
          </p:cNvSpPr>
          <p:nvPr/>
        </p:nvSpPr>
        <p:spPr bwMode="auto">
          <a:xfrm>
            <a:off x="4787900" y="1989138"/>
            <a:ext cx="3887788" cy="2159000"/>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457200" indent="-457200"/>
            <a:r>
              <a:rPr lang="es-ES" sz="2000">
                <a:solidFill>
                  <a:srgbClr val="FFFF00"/>
                </a:solidFill>
                <a:latin typeface="Arial" charset="0"/>
                <a:cs typeface="Times New Roman" pitchFamily="18" charset="0"/>
              </a:rPr>
              <a:t>Diferencias con las Acciones:</a:t>
            </a:r>
          </a:p>
          <a:p>
            <a:pPr marL="457200" indent="-457200"/>
            <a:endParaRPr lang="es-ES" sz="2000">
              <a:solidFill>
                <a:srgbClr val="FFFF00"/>
              </a:solidFill>
              <a:latin typeface="Arial" charset="0"/>
              <a:cs typeface="Times New Roman" pitchFamily="18" charset="0"/>
            </a:endParaRPr>
          </a:p>
          <a:p>
            <a:pPr marL="457200" indent="-457200">
              <a:buFontTx/>
              <a:buAutoNum type="arabicPeriod"/>
            </a:pPr>
            <a:r>
              <a:rPr lang="es-ES" sz="2000">
                <a:solidFill>
                  <a:srgbClr val="FFFF00"/>
                </a:solidFill>
                <a:latin typeface="Arial" charset="0"/>
                <a:cs typeface="Times New Roman" pitchFamily="18" charset="0"/>
              </a:rPr>
              <a:t>Son títulos de RENTA FIJA</a:t>
            </a:r>
          </a:p>
          <a:p>
            <a:pPr marL="457200" indent="-457200">
              <a:buFontTx/>
              <a:buAutoNum type="arabicPeriod"/>
            </a:pPr>
            <a:r>
              <a:rPr lang="es-ES" sz="2000">
                <a:solidFill>
                  <a:srgbClr val="FFFF00"/>
                </a:solidFill>
                <a:latin typeface="Arial" charset="0"/>
                <a:cs typeface="Times New Roman" pitchFamily="18" charset="0"/>
              </a:rPr>
              <a:t>Son recursos EXIGIBLES</a:t>
            </a:r>
          </a:p>
          <a:p>
            <a:pPr marL="457200" indent="-457200">
              <a:buFontTx/>
              <a:buAutoNum type="arabicPeriod"/>
            </a:pPr>
            <a:r>
              <a:rPr lang="es-ES" sz="2000">
                <a:solidFill>
                  <a:srgbClr val="FFFF00"/>
                </a:solidFill>
                <a:latin typeface="Arial" charset="0"/>
                <a:cs typeface="Times New Roman" pitchFamily="18" charset="0"/>
              </a:rPr>
              <a:t>NO DAN DERECHO DE PROPIEDAD sobre la empresa</a:t>
            </a:r>
          </a:p>
        </p:txBody>
      </p:sp>
      <p:sp>
        <p:nvSpPr>
          <p:cNvPr id="115722" name="Rectangle 10"/>
          <p:cNvSpPr>
            <a:spLocks noChangeArrowheads="1"/>
          </p:cNvSpPr>
          <p:nvPr/>
        </p:nvSpPr>
        <p:spPr bwMode="auto">
          <a:xfrm>
            <a:off x="250825" y="4221163"/>
            <a:ext cx="4033838" cy="1944687"/>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457200" indent="-457200"/>
            <a:r>
              <a:rPr lang="es-ES" sz="2000">
                <a:solidFill>
                  <a:srgbClr val="FFFF00"/>
                </a:solidFill>
                <a:latin typeface="Arial" charset="0"/>
                <a:cs typeface="Times New Roman" pitchFamily="18" charset="0"/>
              </a:rPr>
              <a:t>Intereses que generan:</a:t>
            </a:r>
          </a:p>
          <a:p>
            <a:pPr marL="457200" indent="-457200"/>
            <a:endParaRPr lang="es-ES" sz="2000">
              <a:solidFill>
                <a:srgbClr val="FFFF00"/>
              </a:solidFill>
              <a:latin typeface="Arial" charset="0"/>
              <a:cs typeface="Times New Roman" pitchFamily="18" charset="0"/>
            </a:endParaRPr>
          </a:p>
          <a:p>
            <a:pPr marL="457200" indent="-457200">
              <a:buFontTx/>
              <a:buAutoNum type="arabicPeriod"/>
            </a:pPr>
            <a:r>
              <a:rPr lang="es-ES" sz="2000">
                <a:solidFill>
                  <a:srgbClr val="FFFF00"/>
                </a:solidFill>
                <a:latin typeface="Arial" charset="0"/>
                <a:cs typeface="Times New Roman" pitchFamily="18" charset="0"/>
              </a:rPr>
              <a:t>Obligaciones CUPÓN AMERICANO</a:t>
            </a:r>
          </a:p>
          <a:p>
            <a:pPr marL="457200" indent="-457200">
              <a:buFontTx/>
              <a:buAutoNum type="arabicPeriod"/>
            </a:pPr>
            <a:r>
              <a:rPr lang="es-ES" sz="2000">
                <a:solidFill>
                  <a:srgbClr val="FFFF00"/>
                </a:solidFill>
                <a:latin typeface="Arial" charset="0"/>
                <a:cs typeface="Times New Roman" pitchFamily="18" charset="0"/>
              </a:rPr>
              <a:t>Obligaciones CUPÓN CERO</a:t>
            </a:r>
          </a:p>
          <a:p>
            <a:pPr marL="457200" indent="-457200">
              <a:buFontTx/>
              <a:buAutoNum type="arabicPeriod"/>
            </a:pPr>
            <a:r>
              <a:rPr lang="es-ES" sz="2000">
                <a:solidFill>
                  <a:srgbClr val="FFFF00"/>
                </a:solidFill>
                <a:latin typeface="Arial" charset="0"/>
                <a:cs typeface="Times New Roman" pitchFamily="18" charset="0"/>
              </a:rPr>
              <a:t>Obligaciones AL DESCUENTO</a:t>
            </a:r>
          </a:p>
        </p:txBody>
      </p:sp>
      <p:sp>
        <p:nvSpPr>
          <p:cNvPr id="115723" name="Rectangle 11"/>
          <p:cNvSpPr>
            <a:spLocks noChangeArrowheads="1"/>
          </p:cNvSpPr>
          <p:nvPr/>
        </p:nvSpPr>
        <p:spPr bwMode="auto">
          <a:xfrm>
            <a:off x="4859338" y="4581525"/>
            <a:ext cx="3854450" cy="1944688"/>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265113" indent="-265113"/>
            <a:r>
              <a:rPr lang="es-ES" sz="2000">
                <a:solidFill>
                  <a:srgbClr val="FFFF00"/>
                </a:solidFill>
                <a:latin typeface="Arial" charset="0"/>
                <a:cs typeface="Times New Roman" pitchFamily="18" charset="0"/>
              </a:rPr>
              <a:t>Amortización:</a:t>
            </a:r>
          </a:p>
          <a:p>
            <a:pPr marL="265113" indent="-265113"/>
            <a:endParaRPr lang="es-ES" sz="2000">
              <a:solidFill>
                <a:srgbClr val="FFFF00"/>
              </a:solidFill>
              <a:latin typeface="Arial" charset="0"/>
              <a:cs typeface="Times New Roman" pitchFamily="18" charset="0"/>
            </a:endParaRPr>
          </a:p>
          <a:p>
            <a:pPr marL="265113" indent="-265113">
              <a:buFontTx/>
              <a:buChar char="•"/>
            </a:pPr>
            <a:r>
              <a:rPr lang="es-ES" sz="2000">
                <a:solidFill>
                  <a:srgbClr val="FFFF00"/>
                </a:solidFill>
                <a:latin typeface="Arial" charset="0"/>
                <a:cs typeface="Times New Roman" pitchFamily="18" charset="0"/>
              </a:rPr>
              <a:t>PERIÓDICA</a:t>
            </a:r>
          </a:p>
          <a:p>
            <a:pPr marL="265113" indent="-265113">
              <a:buFontTx/>
              <a:buChar char="•"/>
            </a:pPr>
            <a:r>
              <a:rPr lang="es-ES" sz="2000">
                <a:solidFill>
                  <a:srgbClr val="FFFF00"/>
                </a:solidFill>
                <a:latin typeface="Arial" charset="0"/>
                <a:cs typeface="Times New Roman" pitchFamily="18" charset="0"/>
              </a:rPr>
              <a:t>AL VENCIMIENTO</a:t>
            </a:r>
          </a:p>
          <a:p>
            <a:pPr marL="265113" indent="-265113">
              <a:buFontTx/>
              <a:buAutoNum type="arabicPeriod"/>
            </a:pPr>
            <a:endParaRPr lang="es-ES" sz="2000">
              <a:solidFill>
                <a:srgbClr val="FFFF00"/>
              </a:solidFill>
              <a:latin typeface="Arial" charset="0"/>
              <a:cs typeface="Times New Roman" pitchFamily="18" charset="0"/>
            </a:endParaRPr>
          </a:p>
          <a:p>
            <a:pPr marL="265113" indent="-265113"/>
            <a:r>
              <a:rPr lang="es-ES" sz="2000">
                <a:solidFill>
                  <a:srgbClr val="FFFF00"/>
                </a:solidFill>
                <a:latin typeface="Arial" charset="0"/>
                <a:cs typeface="Times New Roman" pitchFamily="18" charset="0"/>
              </a:rPr>
              <a:t>DERECHO DE RESCATE</a:t>
            </a: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5720"/>
                                        </p:tgtEl>
                                        <p:attrNameLst>
                                          <p:attrName>style.visibility</p:attrName>
                                        </p:attrNameLst>
                                      </p:cBhvr>
                                      <p:to>
                                        <p:strVal val="visible"/>
                                      </p:to>
                                    </p:set>
                                    <p:anim calcmode="lin" valueType="num">
                                      <p:cBhvr additive="base">
                                        <p:cTn id="7" dur="500" fill="hold"/>
                                        <p:tgtEl>
                                          <p:spTgt spid="115720"/>
                                        </p:tgtEl>
                                        <p:attrNameLst>
                                          <p:attrName>ppt_x</p:attrName>
                                        </p:attrNameLst>
                                      </p:cBhvr>
                                      <p:tavLst>
                                        <p:tav tm="0">
                                          <p:val>
                                            <p:strVal val="#ppt_x"/>
                                          </p:val>
                                        </p:tav>
                                        <p:tav tm="100000">
                                          <p:val>
                                            <p:strVal val="#ppt_x"/>
                                          </p:val>
                                        </p:tav>
                                      </p:tavLst>
                                    </p:anim>
                                    <p:anim calcmode="lin" valueType="num">
                                      <p:cBhvr additive="base">
                                        <p:cTn id="8" dur="500" fill="hold"/>
                                        <p:tgtEl>
                                          <p:spTgt spid="1157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5721"/>
                                        </p:tgtEl>
                                        <p:attrNameLst>
                                          <p:attrName>style.visibility</p:attrName>
                                        </p:attrNameLst>
                                      </p:cBhvr>
                                      <p:to>
                                        <p:strVal val="visible"/>
                                      </p:to>
                                    </p:set>
                                    <p:anim calcmode="lin" valueType="num">
                                      <p:cBhvr additive="base">
                                        <p:cTn id="13" dur="500" fill="hold"/>
                                        <p:tgtEl>
                                          <p:spTgt spid="115721"/>
                                        </p:tgtEl>
                                        <p:attrNameLst>
                                          <p:attrName>ppt_x</p:attrName>
                                        </p:attrNameLst>
                                      </p:cBhvr>
                                      <p:tavLst>
                                        <p:tav tm="0">
                                          <p:val>
                                            <p:strVal val="#ppt_x"/>
                                          </p:val>
                                        </p:tav>
                                        <p:tav tm="100000">
                                          <p:val>
                                            <p:strVal val="#ppt_x"/>
                                          </p:val>
                                        </p:tav>
                                      </p:tavLst>
                                    </p:anim>
                                    <p:anim calcmode="lin" valueType="num">
                                      <p:cBhvr additive="base">
                                        <p:cTn id="14" dur="500" fill="hold"/>
                                        <p:tgtEl>
                                          <p:spTgt spid="1157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5722"/>
                                        </p:tgtEl>
                                        <p:attrNameLst>
                                          <p:attrName>style.visibility</p:attrName>
                                        </p:attrNameLst>
                                      </p:cBhvr>
                                      <p:to>
                                        <p:strVal val="visible"/>
                                      </p:to>
                                    </p:set>
                                    <p:anim calcmode="lin" valueType="num">
                                      <p:cBhvr additive="base">
                                        <p:cTn id="19" dur="500" fill="hold"/>
                                        <p:tgtEl>
                                          <p:spTgt spid="115722"/>
                                        </p:tgtEl>
                                        <p:attrNameLst>
                                          <p:attrName>ppt_x</p:attrName>
                                        </p:attrNameLst>
                                      </p:cBhvr>
                                      <p:tavLst>
                                        <p:tav tm="0">
                                          <p:val>
                                            <p:strVal val="#ppt_x"/>
                                          </p:val>
                                        </p:tav>
                                        <p:tav tm="100000">
                                          <p:val>
                                            <p:strVal val="#ppt_x"/>
                                          </p:val>
                                        </p:tav>
                                      </p:tavLst>
                                    </p:anim>
                                    <p:anim calcmode="lin" valueType="num">
                                      <p:cBhvr additive="base">
                                        <p:cTn id="20" dur="500" fill="hold"/>
                                        <p:tgtEl>
                                          <p:spTgt spid="1157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5723"/>
                                        </p:tgtEl>
                                        <p:attrNameLst>
                                          <p:attrName>style.visibility</p:attrName>
                                        </p:attrNameLst>
                                      </p:cBhvr>
                                      <p:to>
                                        <p:strVal val="visible"/>
                                      </p:to>
                                    </p:set>
                                    <p:anim calcmode="lin" valueType="num">
                                      <p:cBhvr additive="base">
                                        <p:cTn id="25" dur="500" fill="hold"/>
                                        <p:tgtEl>
                                          <p:spTgt spid="115723"/>
                                        </p:tgtEl>
                                        <p:attrNameLst>
                                          <p:attrName>ppt_x</p:attrName>
                                        </p:attrNameLst>
                                      </p:cBhvr>
                                      <p:tavLst>
                                        <p:tav tm="0">
                                          <p:val>
                                            <p:strVal val="#ppt_x"/>
                                          </p:val>
                                        </p:tav>
                                        <p:tav tm="100000">
                                          <p:val>
                                            <p:strVal val="#ppt_x"/>
                                          </p:val>
                                        </p:tav>
                                      </p:tavLst>
                                    </p:anim>
                                    <p:anim calcmode="lin" valueType="num">
                                      <p:cBhvr additive="base">
                                        <p:cTn id="26" dur="500" fill="hold"/>
                                        <p:tgtEl>
                                          <p:spTgt spid="1157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0" grpId="0" autoUpdateAnimBg="0"/>
      <p:bldP spid="115721" grpId="0" autoUpdateAnimBg="0"/>
      <p:bldP spid="115722" grpId="0" autoUpdateAnimBg="0"/>
      <p:bldP spid="115723"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a:xfrm>
            <a:off x="1066800" y="981075"/>
            <a:ext cx="7466013" cy="533400"/>
          </a:xfrm>
          <a:effectLst>
            <a:outerShdw dist="35921" dir="2700000" algn="ctr" rotWithShape="0">
              <a:schemeClr val="bg2"/>
            </a:outerShdw>
          </a:effectLst>
        </p:spPr>
        <p:txBody>
          <a:bodyPr/>
          <a:lstStyle/>
          <a:p>
            <a:r>
              <a:rPr lang="es-ES_tradnl" sz="2400" b="1">
                <a:solidFill>
                  <a:srgbClr val="FFFF00"/>
                </a:solidFill>
                <a:latin typeface="Arial" charset="0"/>
              </a:rPr>
              <a:t>4.3. Financiación Externa con Recursos Ajenos  </a:t>
            </a:r>
            <a:endParaRPr lang="es-ES" sz="2400" b="1">
              <a:solidFill>
                <a:srgbClr val="FFFF00"/>
              </a:solidFill>
              <a:latin typeface="Arial" charset="0"/>
            </a:endParaRPr>
          </a:p>
        </p:txBody>
      </p:sp>
      <p:sp>
        <p:nvSpPr>
          <p:cNvPr id="116739" name="Line 3"/>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sp>
        <p:nvSpPr>
          <p:cNvPr id="116740" name="Text Box 4"/>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FF00"/>
                </a:solidFill>
                <a:latin typeface="Arial" charset="0"/>
                <a:cs typeface="Times New Roman" pitchFamily="18" charset="0"/>
              </a:rPr>
              <a:t>I.   Introducción a la Empresa.</a:t>
            </a:r>
          </a:p>
          <a:p>
            <a:r>
              <a:rPr lang="es-ES" sz="1000">
                <a:solidFill>
                  <a:srgbClr val="FFFF00"/>
                </a:solidFill>
                <a:latin typeface="Arial" charset="0"/>
                <a:cs typeface="Times New Roman" pitchFamily="18" charset="0"/>
              </a:rPr>
              <a:t>II.  La actividad comercial (Marketing).</a:t>
            </a:r>
          </a:p>
          <a:p>
            <a:r>
              <a:rPr lang="es-ES" sz="1000">
                <a:solidFill>
                  <a:srgbClr val="FF3300"/>
                </a:solidFill>
                <a:latin typeface="Arial" charset="0"/>
                <a:cs typeface="Times New Roman" pitchFamily="18" charset="0"/>
              </a:rPr>
              <a:t>III. El subsistema financiero.</a:t>
            </a:r>
          </a:p>
        </p:txBody>
      </p:sp>
      <p:sp>
        <p:nvSpPr>
          <p:cNvPr id="116741" name="Text Box 5"/>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116742" name="AutoShape 6"/>
          <p:cNvSpPr>
            <a:spLocks noChangeArrowheads="1"/>
          </p:cNvSpPr>
          <p:nvPr/>
        </p:nvSpPr>
        <p:spPr bwMode="auto">
          <a:xfrm rot="5400000">
            <a:off x="609600" y="381000"/>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graphicFrame>
        <p:nvGraphicFramePr>
          <p:cNvPr id="116743" name="Object 7"/>
          <p:cNvGraphicFramePr>
            <a:graphicFrameLocks noChangeAspect="1"/>
          </p:cNvGraphicFramePr>
          <p:nvPr/>
        </p:nvGraphicFramePr>
        <p:xfrm>
          <a:off x="8001000" y="152400"/>
          <a:ext cx="914400" cy="738188"/>
        </p:xfrm>
        <a:graphic>
          <a:graphicData uri="http://schemas.openxmlformats.org/presentationml/2006/ole">
            <p:oleObj spid="_x0000_s116743" name="CorelPhotoPaint.Image.9" r:id="rId3" imgW="1574603" imgH="1269841" progId="">
              <p:embed/>
            </p:oleObj>
          </a:graphicData>
        </a:graphic>
      </p:graphicFrame>
      <p:sp>
        <p:nvSpPr>
          <p:cNvPr id="116744" name="Rectangle 8"/>
          <p:cNvSpPr>
            <a:spLocks noChangeArrowheads="1"/>
          </p:cNvSpPr>
          <p:nvPr/>
        </p:nvSpPr>
        <p:spPr bwMode="auto">
          <a:xfrm>
            <a:off x="971550" y="1773238"/>
            <a:ext cx="6121400" cy="2087562"/>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265113" indent="-265113"/>
            <a:r>
              <a:rPr lang="es-ES" sz="2000" u="sng">
                <a:solidFill>
                  <a:srgbClr val="FFFF00"/>
                </a:solidFill>
                <a:latin typeface="Arial" charset="0"/>
                <a:cs typeface="Times New Roman" pitchFamily="18" charset="0"/>
              </a:rPr>
              <a:t>PRÉSTAMOS Y CRÉDITOS A LARGO PLAZO</a:t>
            </a:r>
          </a:p>
          <a:p>
            <a:pPr marL="265113" indent="-265113"/>
            <a:endParaRPr lang="es-ES" sz="2000">
              <a:solidFill>
                <a:srgbClr val="FFFF00"/>
              </a:solidFill>
              <a:latin typeface="Arial" charset="0"/>
              <a:cs typeface="Times New Roman" pitchFamily="18" charset="0"/>
            </a:endParaRPr>
          </a:p>
          <a:p>
            <a:pPr marL="265113" indent="-265113"/>
            <a:r>
              <a:rPr lang="es-ES" sz="2000">
                <a:solidFill>
                  <a:srgbClr val="FFFF00"/>
                </a:solidFill>
                <a:latin typeface="Arial" charset="0"/>
              </a:rPr>
              <a:t>Diferencia entre PRÉSTAMO y CRÉDITO</a:t>
            </a:r>
          </a:p>
          <a:p>
            <a:pPr marL="265113" indent="-265113"/>
            <a:endParaRPr lang="es-ES" sz="2000">
              <a:solidFill>
                <a:srgbClr val="FFFF00"/>
              </a:solidFill>
              <a:latin typeface="Arial" charset="0"/>
            </a:endParaRPr>
          </a:p>
          <a:p>
            <a:pPr marL="265113" indent="-265113"/>
            <a:r>
              <a:rPr lang="es-ES" sz="2000">
                <a:solidFill>
                  <a:srgbClr val="FFFF00"/>
                </a:solidFill>
                <a:latin typeface="Arial" charset="0"/>
              </a:rPr>
              <a:t>Intereses FIJOS o VARIABLES</a:t>
            </a:r>
          </a:p>
        </p:txBody>
      </p:sp>
      <p:sp>
        <p:nvSpPr>
          <p:cNvPr id="116745" name="Rectangle 9"/>
          <p:cNvSpPr>
            <a:spLocks noChangeArrowheads="1"/>
          </p:cNvSpPr>
          <p:nvPr/>
        </p:nvSpPr>
        <p:spPr bwMode="auto">
          <a:xfrm>
            <a:off x="1042988" y="4149725"/>
            <a:ext cx="3854450" cy="1944688"/>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265113" indent="-265113"/>
            <a:r>
              <a:rPr lang="es-ES" sz="2000">
                <a:solidFill>
                  <a:srgbClr val="FFFF00"/>
                </a:solidFill>
                <a:latin typeface="Arial" charset="0"/>
                <a:cs typeface="Times New Roman" pitchFamily="18" charset="0"/>
              </a:rPr>
              <a:t>Amortización:</a:t>
            </a:r>
          </a:p>
          <a:p>
            <a:pPr marL="265113" indent="-265113"/>
            <a:endParaRPr lang="es-ES" sz="2000">
              <a:solidFill>
                <a:srgbClr val="FFFF00"/>
              </a:solidFill>
              <a:latin typeface="Arial" charset="0"/>
              <a:cs typeface="Times New Roman" pitchFamily="18" charset="0"/>
            </a:endParaRPr>
          </a:p>
          <a:p>
            <a:pPr marL="265113" indent="-265113">
              <a:buFontTx/>
              <a:buChar char="•"/>
            </a:pPr>
            <a:r>
              <a:rPr lang="es-ES" sz="2000">
                <a:solidFill>
                  <a:srgbClr val="FFFF00"/>
                </a:solidFill>
                <a:latin typeface="Arial" charset="0"/>
                <a:cs typeface="Times New Roman" pitchFamily="18" charset="0"/>
              </a:rPr>
              <a:t>Sistema Americano</a:t>
            </a:r>
          </a:p>
          <a:p>
            <a:pPr marL="265113" indent="-265113">
              <a:buFontTx/>
              <a:buChar char="•"/>
            </a:pPr>
            <a:r>
              <a:rPr lang="es-ES" sz="2000">
                <a:solidFill>
                  <a:srgbClr val="FFFF00"/>
                </a:solidFill>
                <a:latin typeface="Arial" charset="0"/>
                <a:cs typeface="Times New Roman" pitchFamily="18" charset="0"/>
              </a:rPr>
              <a:t>Amortización Constante</a:t>
            </a:r>
          </a:p>
          <a:p>
            <a:pPr marL="265113" indent="-265113">
              <a:buFontTx/>
              <a:buChar char="•"/>
            </a:pPr>
            <a:r>
              <a:rPr lang="es-ES" sz="2000">
                <a:solidFill>
                  <a:srgbClr val="FFFF00"/>
                </a:solidFill>
                <a:latin typeface="Arial" charset="0"/>
                <a:cs typeface="Times New Roman" pitchFamily="18" charset="0"/>
              </a:rPr>
              <a:t>Sistema Francés</a:t>
            </a:r>
          </a:p>
          <a:p>
            <a:pPr marL="265113" indent="-265113">
              <a:buFontTx/>
              <a:buAutoNum type="arabicPeriod"/>
            </a:pPr>
            <a:endParaRPr lang="es-ES" sz="2000">
              <a:solidFill>
                <a:srgbClr val="FFFF00"/>
              </a:solidFill>
              <a:latin typeface="Arial" charset="0"/>
              <a:cs typeface="Times New Roman" pitchFamily="18" charset="0"/>
            </a:endParaRP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6744"/>
                                        </p:tgtEl>
                                        <p:attrNameLst>
                                          <p:attrName>style.visibility</p:attrName>
                                        </p:attrNameLst>
                                      </p:cBhvr>
                                      <p:to>
                                        <p:strVal val="visible"/>
                                      </p:to>
                                    </p:set>
                                    <p:anim calcmode="lin" valueType="num">
                                      <p:cBhvr additive="base">
                                        <p:cTn id="7" dur="500" fill="hold"/>
                                        <p:tgtEl>
                                          <p:spTgt spid="116744"/>
                                        </p:tgtEl>
                                        <p:attrNameLst>
                                          <p:attrName>ppt_x</p:attrName>
                                        </p:attrNameLst>
                                      </p:cBhvr>
                                      <p:tavLst>
                                        <p:tav tm="0">
                                          <p:val>
                                            <p:strVal val="#ppt_x"/>
                                          </p:val>
                                        </p:tav>
                                        <p:tav tm="100000">
                                          <p:val>
                                            <p:strVal val="#ppt_x"/>
                                          </p:val>
                                        </p:tav>
                                      </p:tavLst>
                                    </p:anim>
                                    <p:anim calcmode="lin" valueType="num">
                                      <p:cBhvr additive="base">
                                        <p:cTn id="8" dur="500" fill="hold"/>
                                        <p:tgtEl>
                                          <p:spTgt spid="1167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6745"/>
                                        </p:tgtEl>
                                        <p:attrNameLst>
                                          <p:attrName>style.visibility</p:attrName>
                                        </p:attrNameLst>
                                      </p:cBhvr>
                                      <p:to>
                                        <p:strVal val="visible"/>
                                      </p:to>
                                    </p:set>
                                    <p:anim calcmode="lin" valueType="num">
                                      <p:cBhvr additive="base">
                                        <p:cTn id="13" dur="500" fill="hold"/>
                                        <p:tgtEl>
                                          <p:spTgt spid="116745"/>
                                        </p:tgtEl>
                                        <p:attrNameLst>
                                          <p:attrName>ppt_x</p:attrName>
                                        </p:attrNameLst>
                                      </p:cBhvr>
                                      <p:tavLst>
                                        <p:tav tm="0">
                                          <p:val>
                                            <p:strVal val="#ppt_x"/>
                                          </p:val>
                                        </p:tav>
                                        <p:tav tm="100000">
                                          <p:val>
                                            <p:strVal val="#ppt_x"/>
                                          </p:val>
                                        </p:tav>
                                      </p:tavLst>
                                    </p:anim>
                                    <p:anim calcmode="lin" valueType="num">
                                      <p:cBhvr additive="base">
                                        <p:cTn id="14" dur="500" fill="hold"/>
                                        <p:tgtEl>
                                          <p:spTgt spid="1167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4" grpId="0" autoUpdateAnimBg="0"/>
      <p:bldP spid="116745"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a:xfrm>
            <a:off x="1066800" y="981075"/>
            <a:ext cx="7466013" cy="533400"/>
          </a:xfrm>
          <a:effectLst>
            <a:outerShdw dist="35921" dir="2700000" algn="ctr" rotWithShape="0">
              <a:schemeClr val="bg2"/>
            </a:outerShdw>
          </a:effectLst>
        </p:spPr>
        <p:txBody>
          <a:bodyPr/>
          <a:lstStyle/>
          <a:p>
            <a:r>
              <a:rPr lang="es-ES_tradnl" sz="2400" b="1">
                <a:solidFill>
                  <a:srgbClr val="FFFF00"/>
                </a:solidFill>
                <a:latin typeface="Arial" charset="0"/>
              </a:rPr>
              <a:t>4.3. Financiación Externa con Recursos Ajenos  </a:t>
            </a:r>
            <a:endParaRPr lang="es-ES" sz="2400" b="1">
              <a:solidFill>
                <a:srgbClr val="FFFF00"/>
              </a:solidFill>
              <a:latin typeface="Arial" charset="0"/>
            </a:endParaRPr>
          </a:p>
        </p:txBody>
      </p:sp>
      <p:sp>
        <p:nvSpPr>
          <p:cNvPr id="117763" name="Line 3"/>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sp>
        <p:nvSpPr>
          <p:cNvPr id="117764" name="Text Box 4"/>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FF00"/>
                </a:solidFill>
                <a:latin typeface="Arial" charset="0"/>
                <a:cs typeface="Times New Roman" pitchFamily="18" charset="0"/>
              </a:rPr>
              <a:t>I.   Introducción a la Empresa.</a:t>
            </a:r>
          </a:p>
          <a:p>
            <a:r>
              <a:rPr lang="es-ES" sz="1000">
                <a:solidFill>
                  <a:srgbClr val="FFFF00"/>
                </a:solidFill>
                <a:latin typeface="Arial" charset="0"/>
                <a:cs typeface="Times New Roman" pitchFamily="18" charset="0"/>
              </a:rPr>
              <a:t>II.  La actividad comercial (Marketing).</a:t>
            </a:r>
          </a:p>
          <a:p>
            <a:r>
              <a:rPr lang="es-ES" sz="1000">
                <a:solidFill>
                  <a:srgbClr val="FF3300"/>
                </a:solidFill>
                <a:latin typeface="Arial" charset="0"/>
                <a:cs typeface="Times New Roman" pitchFamily="18" charset="0"/>
              </a:rPr>
              <a:t>III. El subsistema financiero.</a:t>
            </a:r>
          </a:p>
        </p:txBody>
      </p:sp>
      <p:sp>
        <p:nvSpPr>
          <p:cNvPr id="117765" name="Text Box 5"/>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117766" name="AutoShape 6"/>
          <p:cNvSpPr>
            <a:spLocks noChangeArrowheads="1"/>
          </p:cNvSpPr>
          <p:nvPr/>
        </p:nvSpPr>
        <p:spPr bwMode="auto">
          <a:xfrm rot="5400000">
            <a:off x="609600" y="381000"/>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graphicFrame>
        <p:nvGraphicFramePr>
          <p:cNvPr id="117767" name="Object 7"/>
          <p:cNvGraphicFramePr>
            <a:graphicFrameLocks noChangeAspect="1"/>
          </p:cNvGraphicFramePr>
          <p:nvPr/>
        </p:nvGraphicFramePr>
        <p:xfrm>
          <a:off x="8001000" y="152400"/>
          <a:ext cx="914400" cy="738188"/>
        </p:xfrm>
        <a:graphic>
          <a:graphicData uri="http://schemas.openxmlformats.org/presentationml/2006/ole">
            <p:oleObj spid="_x0000_s117767" name="CorelPhotoPaint.Image.9" r:id="rId3" imgW="1574603" imgH="1269841" progId="">
              <p:embed/>
            </p:oleObj>
          </a:graphicData>
        </a:graphic>
      </p:graphicFrame>
      <p:sp>
        <p:nvSpPr>
          <p:cNvPr id="117768" name="Rectangle 8"/>
          <p:cNvSpPr>
            <a:spLocks noChangeArrowheads="1"/>
          </p:cNvSpPr>
          <p:nvPr/>
        </p:nvSpPr>
        <p:spPr bwMode="auto">
          <a:xfrm>
            <a:off x="971550" y="1773238"/>
            <a:ext cx="7416800" cy="2592387"/>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457200" indent="-457200" defTabSz="1431925"/>
            <a:r>
              <a:rPr lang="es-ES" sz="2000" u="sng">
                <a:solidFill>
                  <a:srgbClr val="FFFF00"/>
                </a:solidFill>
                <a:latin typeface="Arial" charset="0"/>
                <a:cs typeface="Times New Roman" pitchFamily="18" charset="0"/>
              </a:rPr>
              <a:t>LEASING</a:t>
            </a:r>
          </a:p>
          <a:p>
            <a:pPr marL="457200" indent="-457200" defTabSz="1431925"/>
            <a:endParaRPr lang="es-ES" sz="2000">
              <a:solidFill>
                <a:srgbClr val="FFFF00"/>
              </a:solidFill>
              <a:latin typeface="Arial" charset="0"/>
              <a:cs typeface="Times New Roman" pitchFamily="18" charset="0"/>
            </a:endParaRPr>
          </a:p>
          <a:p>
            <a:pPr marL="457200" indent="-457200" defTabSz="1431925"/>
            <a:r>
              <a:rPr lang="es-ES" sz="2000">
                <a:solidFill>
                  <a:srgbClr val="FFFF00"/>
                </a:solidFill>
                <a:latin typeface="Arial" charset="0"/>
              </a:rPr>
              <a:t>Contrato de arrendamiento. Cuando finaliza el plazo, el arrendatario puede optar por:</a:t>
            </a:r>
          </a:p>
          <a:p>
            <a:pPr marL="457200" indent="-457200" defTabSz="1431925"/>
            <a:endParaRPr lang="es-ES" sz="2000">
              <a:solidFill>
                <a:srgbClr val="FFFF00"/>
              </a:solidFill>
              <a:latin typeface="Arial" charset="0"/>
            </a:endParaRPr>
          </a:p>
          <a:p>
            <a:pPr marL="457200" indent="-457200" defTabSz="1431925">
              <a:buFontTx/>
              <a:buAutoNum type="arabicPeriod"/>
            </a:pPr>
            <a:r>
              <a:rPr lang="es-ES" sz="2000">
                <a:solidFill>
                  <a:srgbClr val="FFFF00"/>
                </a:solidFill>
                <a:latin typeface="Arial" charset="0"/>
              </a:rPr>
              <a:t> Comprar el bien por el valor residual.</a:t>
            </a:r>
          </a:p>
          <a:p>
            <a:pPr marL="457200" indent="-457200" defTabSz="1431925">
              <a:buFontTx/>
              <a:buAutoNum type="arabicPeriod"/>
            </a:pPr>
            <a:r>
              <a:rPr lang="es-ES" sz="2000">
                <a:solidFill>
                  <a:srgbClr val="FFFF00"/>
                </a:solidFill>
                <a:latin typeface="Arial" charset="0"/>
              </a:rPr>
              <a:t> Devolverlo al arrendador.</a:t>
            </a:r>
          </a:p>
          <a:p>
            <a:pPr marL="457200" indent="-457200" defTabSz="1431925">
              <a:buFontTx/>
              <a:buAutoNum type="arabicPeriod"/>
            </a:pPr>
            <a:r>
              <a:rPr lang="es-ES" sz="2000">
                <a:solidFill>
                  <a:srgbClr val="FFFF00"/>
                </a:solidFill>
                <a:latin typeface="Arial" charset="0"/>
              </a:rPr>
              <a:t> Un nuevo contrato con un precio inicial igual al valor residual</a:t>
            </a:r>
            <a:r>
              <a:rPr lang="es-ES" sz="2000"/>
              <a:t> </a:t>
            </a:r>
          </a:p>
        </p:txBody>
      </p:sp>
      <p:sp>
        <p:nvSpPr>
          <p:cNvPr id="117769" name="Rectangle 9"/>
          <p:cNvSpPr>
            <a:spLocks noChangeArrowheads="1"/>
          </p:cNvSpPr>
          <p:nvPr/>
        </p:nvSpPr>
        <p:spPr bwMode="auto">
          <a:xfrm>
            <a:off x="1042988" y="4868863"/>
            <a:ext cx="3854450" cy="935037"/>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265113" indent="-265113"/>
            <a:r>
              <a:rPr lang="es-ES" sz="2000">
                <a:solidFill>
                  <a:srgbClr val="FFFF00"/>
                </a:solidFill>
                <a:latin typeface="Arial" charset="0"/>
                <a:cs typeface="Times New Roman" pitchFamily="18" charset="0"/>
              </a:rPr>
              <a:t>Leasing FINANCIERO</a:t>
            </a:r>
          </a:p>
          <a:p>
            <a:pPr marL="265113" indent="-265113"/>
            <a:r>
              <a:rPr lang="es-ES" sz="2000">
                <a:solidFill>
                  <a:srgbClr val="FFFF00"/>
                </a:solidFill>
                <a:latin typeface="Arial" charset="0"/>
                <a:cs typeface="Times New Roman" pitchFamily="18" charset="0"/>
              </a:rPr>
              <a:t>Leasing OPERATIVO</a:t>
            </a: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7768"/>
                                        </p:tgtEl>
                                        <p:attrNameLst>
                                          <p:attrName>style.visibility</p:attrName>
                                        </p:attrNameLst>
                                      </p:cBhvr>
                                      <p:to>
                                        <p:strVal val="visible"/>
                                      </p:to>
                                    </p:set>
                                    <p:anim calcmode="lin" valueType="num">
                                      <p:cBhvr additive="base">
                                        <p:cTn id="7" dur="500" fill="hold"/>
                                        <p:tgtEl>
                                          <p:spTgt spid="117768"/>
                                        </p:tgtEl>
                                        <p:attrNameLst>
                                          <p:attrName>ppt_x</p:attrName>
                                        </p:attrNameLst>
                                      </p:cBhvr>
                                      <p:tavLst>
                                        <p:tav tm="0">
                                          <p:val>
                                            <p:strVal val="#ppt_x"/>
                                          </p:val>
                                        </p:tav>
                                        <p:tav tm="100000">
                                          <p:val>
                                            <p:strVal val="#ppt_x"/>
                                          </p:val>
                                        </p:tav>
                                      </p:tavLst>
                                    </p:anim>
                                    <p:anim calcmode="lin" valueType="num">
                                      <p:cBhvr additive="base">
                                        <p:cTn id="8" dur="500" fill="hold"/>
                                        <p:tgtEl>
                                          <p:spTgt spid="11776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7769"/>
                                        </p:tgtEl>
                                        <p:attrNameLst>
                                          <p:attrName>style.visibility</p:attrName>
                                        </p:attrNameLst>
                                      </p:cBhvr>
                                      <p:to>
                                        <p:strVal val="visible"/>
                                      </p:to>
                                    </p:set>
                                    <p:anim calcmode="lin" valueType="num">
                                      <p:cBhvr additive="base">
                                        <p:cTn id="13" dur="500" fill="hold"/>
                                        <p:tgtEl>
                                          <p:spTgt spid="117769"/>
                                        </p:tgtEl>
                                        <p:attrNameLst>
                                          <p:attrName>ppt_x</p:attrName>
                                        </p:attrNameLst>
                                      </p:cBhvr>
                                      <p:tavLst>
                                        <p:tav tm="0">
                                          <p:val>
                                            <p:strVal val="#ppt_x"/>
                                          </p:val>
                                        </p:tav>
                                        <p:tav tm="100000">
                                          <p:val>
                                            <p:strVal val="#ppt_x"/>
                                          </p:val>
                                        </p:tav>
                                      </p:tavLst>
                                    </p:anim>
                                    <p:anim calcmode="lin" valueType="num">
                                      <p:cBhvr additive="base">
                                        <p:cTn id="14" dur="500" fill="hold"/>
                                        <p:tgtEl>
                                          <p:spTgt spid="1177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8" grpId="0" autoUpdateAnimBg="0"/>
      <p:bldP spid="117769"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idx="4294967295"/>
          </p:nvPr>
        </p:nvSpPr>
        <p:spPr>
          <a:xfrm>
            <a:off x="1066800" y="981075"/>
            <a:ext cx="7466013" cy="533400"/>
          </a:xfrm>
          <a:effectLst>
            <a:outerShdw dist="35921" dir="2700000" algn="ctr" rotWithShape="0">
              <a:schemeClr val="bg2"/>
            </a:outerShdw>
          </a:effectLst>
        </p:spPr>
        <p:txBody>
          <a:bodyPr/>
          <a:lstStyle/>
          <a:p>
            <a:r>
              <a:rPr lang="es-ES_tradnl" sz="2400" b="1">
                <a:solidFill>
                  <a:srgbClr val="FFFF00"/>
                </a:solidFill>
                <a:latin typeface="Arial" charset="0"/>
              </a:rPr>
              <a:t>4.3. Financiación Externa con Recursos Ajenos  </a:t>
            </a:r>
            <a:endParaRPr lang="es-ES" sz="2400" b="1">
              <a:solidFill>
                <a:srgbClr val="FFFF00"/>
              </a:solidFill>
              <a:latin typeface="Arial" charset="0"/>
            </a:endParaRPr>
          </a:p>
        </p:txBody>
      </p:sp>
      <p:sp>
        <p:nvSpPr>
          <p:cNvPr id="118787" name="Line 3"/>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sp>
        <p:nvSpPr>
          <p:cNvPr id="118788" name="Text Box 4"/>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FF00"/>
                </a:solidFill>
                <a:latin typeface="Arial" charset="0"/>
                <a:cs typeface="Times New Roman" pitchFamily="18" charset="0"/>
              </a:rPr>
              <a:t>I.   Introducción a la Empresa.</a:t>
            </a:r>
          </a:p>
          <a:p>
            <a:r>
              <a:rPr lang="es-ES" sz="1000">
                <a:solidFill>
                  <a:srgbClr val="FFFF00"/>
                </a:solidFill>
                <a:latin typeface="Arial" charset="0"/>
                <a:cs typeface="Times New Roman" pitchFamily="18" charset="0"/>
              </a:rPr>
              <a:t>II.  La actividad comercial (Marketing).</a:t>
            </a:r>
          </a:p>
          <a:p>
            <a:r>
              <a:rPr lang="es-ES" sz="1000">
                <a:solidFill>
                  <a:srgbClr val="FF3300"/>
                </a:solidFill>
                <a:latin typeface="Arial" charset="0"/>
                <a:cs typeface="Times New Roman" pitchFamily="18" charset="0"/>
              </a:rPr>
              <a:t>III. El subsistema financiero.</a:t>
            </a:r>
          </a:p>
        </p:txBody>
      </p:sp>
      <p:sp>
        <p:nvSpPr>
          <p:cNvPr id="118789" name="Text Box 5"/>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118790" name="AutoShape 6"/>
          <p:cNvSpPr>
            <a:spLocks noChangeArrowheads="1"/>
          </p:cNvSpPr>
          <p:nvPr/>
        </p:nvSpPr>
        <p:spPr bwMode="auto">
          <a:xfrm rot="5400000">
            <a:off x="609600" y="381000"/>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graphicFrame>
        <p:nvGraphicFramePr>
          <p:cNvPr id="118791" name="Object 7"/>
          <p:cNvGraphicFramePr>
            <a:graphicFrameLocks noChangeAspect="1"/>
          </p:cNvGraphicFramePr>
          <p:nvPr/>
        </p:nvGraphicFramePr>
        <p:xfrm>
          <a:off x="8001000" y="152400"/>
          <a:ext cx="914400" cy="738188"/>
        </p:xfrm>
        <a:graphic>
          <a:graphicData uri="http://schemas.openxmlformats.org/presentationml/2006/ole">
            <p:oleObj spid="_x0000_s118791" name="CorelPhotoPaint.Image.9" r:id="rId3" imgW="1574603" imgH="1269841" progId="">
              <p:embed/>
            </p:oleObj>
          </a:graphicData>
        </a:graphic>
      </p:graphicFrame>
      <p:sp>
        <p:nvSpPr>
          <p:cNvPr id="118792" name="Rectangle 8"/>
          <p:cNvSpPr>
            <a:spLocks noChangeArrowheads="1"/>
          </p:cNvSpPr>
          <p:nvPr/>
        </p:nvSpPr>
        <p:spPr bwMode="auto">
          <a:xfrm>
            <a:off x="539750" y="1700213"/>
            <a:ext cx="7777163" cy="1368425"/>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357188" indent="-357188" defTabSz="1431925"/>
            <a:r>
              <a:rPr lang="es-ES" sz="2000" u="sng">
                <a:solidFill>
                  <a:srgbClr val="FFFF00"/>
                </a:solidFill>
                <a:latin typeface="Arial" charset="0"/>
                <a:cs typeface="Times New Roman" pitchFamily="18" charset="0"/>
              </a:rPr>
              <a:t>FINANCIACIÓN A CORTO PLAZO</a:t>
            </a:r>
          </a:p>
          <a:p>
            <a:pPr marL="357188" indent="-357188" defTabSz="1431925"/>
            <a:endParaRPr lang="es-ES" sz="2000" u="sng">
              <a:solidFill>
                <a:srgbClr val="FFFF00"/>
              </a:solidFill>
              <a:latin typeface="Arial" charset="0"/>
              <a:cs typeface="Times New Roman" pitchFamily="18" charset="0"/>
            </a:endParaRPr>
          </a:p>
          <a:p>
            <a:pPr marL="357188" indent="-357188" defTabSz="1431925"/>
            <a:r>
              <a:rPr lang="es-ES" sz="2000">
                <a:solidFill>
                  <a:srgbClr val="FFFF00"/>
                </a:solidFill>
                <a:latin typeface="Arial" charset="0"/>
                <a:cs typeface="Times New Roman" pitchFamily="18" charset="0"/>
              </a:rPr>
              <a:t>CUENTA DE PROVEEDORES</a:t>
            </a:r>
          </a:p>
          <a:p>
            <a:pPr marL="542925" lvl="1" defTabSz="1431925"/>
            <a:r>
              <a:rPr lang="es-ES" sz="2000">
                <a:solidFill>
                  <a:srgbClr val="FFFF00"/>
                </a:solidFill>
                <a:latin typeface="Arial" charset="0"/>
                <a:cs typeface="Times New Roman" pitchFamily="18" charset="0"/>
              </a:rPr>
              <a:t>Condiciones de pago:   </a:t>
            </a:r>
            <a:r>
              <a:rPr lang="es-ES" sz="2000" i="1">
                <a:solidFill>
                  <a:srgbClr val="FFFF00"/>
                </a:solidFill>
                <a:latin typeface="Arial" charset="0"/>
                <a:cs typeface="Times New Roman" pitchFamily="18" charset="0"/>
              </a:rPr>
              <a:t>d/n neto  m</a:t>
            </a:r>
            <a:endParaRPr lang="es-ES" sz="2000"/>
          </a:p>
        </p:txBody>
      </p:sp>
      <p:sp>
        <p:nvSpPr>
          <p:cNvPr id="118793" name="Rectangle 9"/>
          <p:cNvSpPr>
            <a:spLocks noChangeArrowheads="1"/>
          </p:cNvSpPr>
          <p:nvPr/>
        </p:nvSpPr>
        <p:spPr bwMode="auto">
          <a:xfrm>
            <a:off x="539750" y="3284538"/>
            <a:ext cx="7993063" cy="1657350"/>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r>
              <a:rPr lang="es-ES" sz="2000">
                <a:solidFill>
                  <a:srgbClr val="FFFF00"/>
                </a:solidFill>
                <a:latin typeface="Arial" charset="0"/>
                <a:cs typeface="Times New Roman" pitchFamily="18" charset="0"/>
              </a:rPr>
              <a:t>DESCUENTO COMERCIAL</a:t>
            </a:r>
          </a:p>
          <a:p>
            <a:endParaRPr lang="es-ES" sz="2000">
              <a:solidFill>
                <a:srgbClr val="FFFF00"/>
              </a:solidFill>
              <a:latin typeface="Arial" charset="0"/>
              <a:cs typeface="Times New Roman" pitchFamily="18" charset="0"/>
            </a:endParaRPr>
          </a:p>
          <a:p>
            <a:pPr marL="622300" lvl="1" indent="7938"/>
            <a:r>
              <a:rPr lang="es-ES" sz="2000">
                <a:solidFill>
                  <a:srgbClr val="FFFF00"/>
                </a:solidFill>
                <a:latin typeface="Arial" charset="0"/>
              </a:rPr>
              <a:t>La empresa se pone de acuerdo con un Banco para que le adelante el dinero que le debe un cliente. Si el cliente no paga, la empresa tiene que responder ante el Banco</a:t>
            </a:r>
            <a:r>
              <a:rPr lang="es-ES">
                <a:solidFill>
                  <a:srgbClr val="FFFF00"/>
                </a:solidFill>
              </a:rPr>
              <a:t> </a:t>
            </a:r>
          </a:p>
        </p:txBody>
      </p:sp>
      <p:sp>
        <p:nvSpPr>
          <p:cNvPr id="118794" name="Rectangle 10"/>
          <p:cNvSpPr>
            <a:spLocks noChangeArrowheads="1"/>
          </p:cNvSpPr>
          <p:nvPr/>
        </p:nvSpPr>
        <p:spPr bwMode="auto">
          <a:xfrm>
            <a:off x="539750" y="5084763"/>
            <a:ext cx="8280400" cy="1657350"/>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r>
              <a:rPr lang="es-ES" sz="2000">
                <a:solidFill>
                  <a:srgbClr val="FFFF00"/>
                </a:solidFill>
                <a:latin typeface="Arial" charset="0"/>
                <a:cs typeface="Times New Roman" pitchFamily="18" charset="0"/>
              </a:rPr>
              <a:t>FACTORING</a:t>
            </a:r>
          </a:p>
          <a:p>
            <a:endParaRPr lang="es-ES" sz="2000">
              <a:solidFill>
                <a:srgbClr val="FFFF00"/>
              </a:solidFill>
              <a:latin typeface="Arial" charset="0"/>
              <a:cs typeface="Times New Roman" pitchFamily="18" charset="0"/>
            </a:endParaRPr>
          </a:p>
          <a:p>
            <a:pPr marL="622300" lvl="1" indent="7938"/>
            <a:r>
              <a:rPr lang="es-ES" sz="2000">
                <a:solidFill>
                  <a:srgbClr val="FFFF00"/>
                </a:solidFill>
                <a:latin typeface="Arial" charset="0"/>
              </a:rPr>
              <a:t>Similar al anterior. Ahora el Banco adelanta el dinero a la empresa, pero es el Banco quien asume los riesgos de insolvencia del cliente (por ello cobrará una comisión)</a:t>
            </a: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8792"/>
                                        </p:tgtEl>
                                        <p:attrNameLst>
                                          <p:attrName>style.visibility</p:attrName>
                                        </p:attrNameLst>
                                      </p:cBhvr>
                                      <p:to>
                                        <p:strVal val="visible"/>
                                      </p:to>
                                    </p:set>
                                    <p:anim calcmode="lin" valueType="num">
                                      <p:cBhvr additive="base">
                                        <p:cTn id="7" dur="500" fill="hold"/>
                                        <p:tgtEl>
                                          <p:spTgt spid="118792"/>
                                        </p:tgtEl>
                                        <p:attrNameLst>
                                          <p:attrName>ppt_x</p:attrName>
                                        </p:attrNameLst>
                                      </p:cBhvr>
                                      <p:tavLst>
                                        <p:tav tm="0">
                                          <p:val>
                                            <p:strVal val="#ppt_x"/>
                                          </p:val>
                                        </p:tav>
                                        <p:tav tm="100000">
                                          <p:val>
                                            <p:strVal val="#ppt_x"/>
                                          </p:val>
                                        </p:tav>
                                      </p:tavLst>
                                    </p:anim>
                                    <p:anim calcmode="lin" valueType="num">
                                      <p:cBhvr additive="base">
                                        <p:cTn id="8" dur="500" fill="hold"/>
                                        <p:tgtEl>
                                          <p:spTgt spid="1187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8793"/>
                                        </p:tgtEl>
                                        <p:attrNameLst>
                                          <p:attrName>style.visibility</p:attrName>
                                        </p:attrNameLst>
                                      </p:cBhvr>
                                      <p:to>
                                        <p:strVal val="visible"/>
                                      </p:to>
                                    </p:set>
                                    <p:anim calcmode="lin" valueType="num">
                                      <p:cBhvr additive="base">
                                        <p:cTn id="13" dur="500" fill="hold"/>
                                        <p:tgtEl>
                                          <p:spTgt spid="118793"/>
                                        </p:tgtEl>
                                        <p:attrNameLst>
                                          <p:attrName>ppt_x</p:attrName>
                                        </p:attrNameLst>
                                      </p:cBhvr>
                                      <p:tavLst>
                                        <p:tav tm="0">
                                          <p:val>
                                            <p:strVal val="#ppt_x"/>
                                          </p:val>
                                        </p:tav>
                                        <p:tav tm="100000">
                                          <p:val>
                                            <p:strVal val="#ppt_x"/>
                                          </p:val>
                                        </p:tav>
                                      </p:tavLst>
                                    </p:anim>
                                    <p:anim calcmode="lin" valueType="num">
                                      <p:cBhvr additive="base">
                                        <p:cTn id="14" dur="500" fill="hold"/>
                                        <p:tgtEl>
                                          <p:spTgt spid="11879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8794"/>
                                        </p:tgtEl>
                                        <p:attrNameLst>
                                          <p:attrName>style.visibility</p:attrName>
                                        </p:attrNameLst>
                                      </p:cBhvr>
                                      <p:to>
                                        <p:strVal val="visible"/>
                                      </p:to>
                                    </p:set>
                                    <p:anim calcmode="lin" valueType="num">
                                      <p:cBhvr additive="base">
                                        <p:cTn id="19" dur="500" fill="hold"/>
                                        <p:tgtEl>
                                          <p:spTgt spid="118794"/>
                                        </p:tgtEl>
                                        <p:attrNameLst>
                                          <p:attrName>ppt_x</p:attrName>
                                        </p:attrNameLst>
                                      </p:cBhvr>
                                      <p:tavLst>
                                        <p:tav tm="0">
                                          <p:val>
                                            <p:strVal val="#ppt_x"/>
                                          </p:val>
                                        </p:tav>
                                        <p:tav tm="100000">
                                          <p:val>
                                            <p:strVal val="#ppt_x"/>
                                          </p:val>
                                        </p:tav>
                                      </p:tavLst>
                                    </p:anim>
                                    <p:anim calcmode="lin" valueType="num">
                                      <p:cBhvr additive="base">
                                        <p:cTn id="20" dur="500" fill="hold"/>
                                        <p:tgtEl>
                                          <p:spTgt spid="1187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2" grpId="0" autoUpdateAnimBg="0"/>
      <p:bldP spid="118793" grpId="0" autoUpdateAnimBg="0"/>
      <p:bldP spid="118794"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idx="4294967295"/>
          </p:nvPr>
        </p:nvSpPr>
        <p:spPr>
          <a:xfrm>
            <a:off x="1066800" y="981075"/>
            <a:ext cx="6172200" cy="533400"/>
          </a:xfrm>
          <a:effectLst>
            <a:outerShdw dist="35921" dir="2700000" algn="ctr" rotWithShape="0">
              <a:schemeClr val="bg2"/>
            </a:outerShdw>
          </a:effectLst>
        </p:spPr>
        <p:txBody>
          <a:bodyPr/>
          <a:lstStyle/>
          <a:p>
            <a:r>
              <a:rPr lang="es-ES_tradnl" sz="2800" b="1">
                <a:solidFill>
                  <a:srgbClr val="FFFF00"/>
                </a:solidFill>
                <a:latin typeface="Arial" charset="0"/>
              </a:rPr>
              <a:t>5. La Decisión de Inversión </a:t>
            </a:r>
            <a:endParaRPr lang="es-ES" sz="2800" b="1">
              <a:solidFill>
                <a:srgbClr val="FFFF00"/>
              </a:solidFill>
              <a:latin typeface="Arial" charset="0"/>
            </a:endParaRPr>
          </a:p>
        </p:txBody>
      </p:sp>
      <p:sp>
        <p:nvSpPr>
          <p:cNvPr id="119811" name="Line 3"/>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sp>
        <p:nvSpPr>
          <p:cNvPr id="119812" name="Text Box 4"/>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FF00"/>
                </a:solidFill>
                <a:latin typeface="Arial" charset="0"/>
                <a:cs typeface="Times New Roman" pitchFamily="18" charset="0"/>
              </a:rPr>
              <a:t>I.   Introducción a la Empresa.</a:t>
            </a:r>
          </a:p>
          <a:p>
            <a:r>
              <a:rPr lang="es-ES" sz="1000">
                <a:solidFill>
                  <a:srgbClr val="FFFF00"/>
                </a:solidFill>
                <a:latin typeface="Arial" charset="0"/>
                <a:cs typeface="Times New Roman" pitchFamily="18" charset="0"/>
              </a:rPr>
              <a:t>II.  La actividad comercial (Marketing).</a:t>
            </a:r>
          </a:p>
          <a:p>
            <a:r>
              <a:rPr lang="es-ES" sz="1000">
                <a:solidFill>
                  <a:srgbClr val="FF3300"/>
                </a:solidFill>
                <a:latin typeface="Arial" charset="0"/>
                <a:cs typeface="Times New Roman" pitchFamily="18" charset="0"/>
              </a:rPr>
              <a:t>III. El subsistema financiero.</a:t>
            </a:r>
          </a:p>
        </p:txBody>
      </p:sp>
      <p:sp>
        <p:nvSpPr>
          <p:cNvPr id="119813" name="Text Box 5"/>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119814" name="AutoShape 6"/>
          <p:cNvSpPr>
            <a:spLocks noChangeArrowheads="1"/>
          </p:cNvSpPr>
          <p:nvPr/>
        </p:nvSpPr>
        <p:spPr bwMode="auto">
          <a:xfrm rot="5400000">
            <a:off x="609600" y="381000"/>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graphicFrame>
        <p:nvGraphicFramePr>
          <p:cNvPr id="119815" name="Object 7"/>
          <p:cNvGraphicFramePr>
            <a:graphicFrameLocks noChangeAspect="1"/>
          </p:cNvGraphicFramePr>
          <p:nvPr/>
        </p:nvGraphicFramePr>
        <p:xfrm>
          <a:off x="8001000" y="152400"/>
          <a:ext cx="914400" cy="738188"/>
        </p:xfrm>
        <a:graphic>
          <a:graphicData uri="http://schemas.openxmlformats.org/presentationml/2006/ole">
            <p:oleObj spid="_x0000_s119815" name="CorelPhotoPaint.Image.9" r:id="rId3" imgW="1574603" imgH="1269841" progId="">
              <p:embed/>
            </p:oleObj>
          </a:graphicData>
        </a:graphic>
      </p:graphicFrame>
      <p:sp>
        <p:nvSpPr>
          <p:cNvPr id="119816" name="Rectangle 8"/>
          <p:cNvSpPr>
            <a:spLocks noChangeArrowheads="1"/>
          </p:cNvSpPr>
          <p:nvPr/>
        </p:nvSpPr>
        <p:spPr bwMode="auto">
          <a:xfrm>
            <a:off x="395288" y="1700213"/>
            <a:ext cx="8280400" cy="1657350"/>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r>
              <a:rPr lang="es-ES" sz="2000">
                <a:solidFill>
                  <a:srgbClr val="FFFF00"/>
                </a:solidFill>
                <a:latin typeface="Arial" charset="0"/>
                <a:cs typeface="Times New Roman" pitchFamily="18" charset="0"/>
              </a:rPr>
              <a:t>INVERSIÓN</a:t>
            </a:r>
          </a:p>
          <a:p>
            <a:pPr marL="622300" lvl="1"/>
            <a:r>
              <a:rPr lang="es-ES" sz="2000">
                <a:solidFill>
                  <a:srgbClr val="FFFF00"/>
                </a:solidFill>
                <a:latin typeface="Arial" charset="0"/>
              </a:rPr>
              <a:t>Se trata de colocar el capital en proyectos de los que se espera un beneficio futuro </a:t>
            </a:r>
            <a:r>
              <a:rPr lang="es-ES" sz="2000">
                <a:solidFill>
                  <a:srgbClr val="FFFF00"/>
                </a:solidFill>
                <a:latin typeface="Arial" charset="0"/>
                <a:sym typeface="Wingdings" pitchFamily="2" charset="2"/>
              </a:rPr>
              <a:t> VALOR DEL PROYECTO combinación de costes y beneficios en la actualidad y en el futuro. </a:t>
            </a:r>
            <a:endParaRPr lang="es-ES" sz="2000">
              <a:solidFill>
                <a:srgbClr val="FFFF00"/>
              </a:solidFill>
              <a:latin typeface="Arial" charset="0"/>
            </a:endParaRPr>
          </a:p>
        </p:txBody>
      </p:sp>
      <p:sp>
        <p:nvSpPr>
          <p:cNvPr id="119817" name="Rectangle 9"/>
          <p:cNvSpPr>
            <a:spLocks noChangeArrowheads="1"/>
          </p:cNvSpPr>
          <p:nvPr/>
        </p:nvSpPr>
        <p:spPr bwMode="auto">
          <a:xfrm>
            <a:off x="395288" y="3429000"/>
            <a:ext cx="8280400" cy="2016125"/>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r>
              <a:rPr lang="es-ES" sz="2000">
                <a:solidFill>
                  <a:srgbClr val="FFFF00"/>
                </a:solidFill>
                <a:latin typeface="Arial" charset="0"/>
                <a:cs typeface="Times New Roman" pitchFamily="18" charset="0"/>
              </a:rPr>
              <a:t>CONCEPTO DE “VALOR DEL DINERO EN EL TIEMPO”</a:t>
            </a:r>
          </a:p>
          <a:p>
            <a:pPr marL="622300" lvl="1"/>
            <a:r>
              <a:rPr lang="es-ES" sz="2000">
                <a:solidFill>
                  <a:srgbClr val="FFFF00"/>
                </a:solidFill>
                <a:latin typeface="Arial" charset="0"/>
              </a:rPr>
              <a:t>C</a:t>
            </a:r>
            <a:r>
              <a:rPr lang="es-ES" sz="2000" baseline="-25000">
                <a:solidFill>
                  <a:srgbClr val="FFFF00"/>
                </a:solidFill>
                <a:latin typeface="Arial" charset="0"/>
              </a:rPr>
              <a:t>0</a:t>
            </a:r>
            <a:r>
              <a:rPr lang="es-ES" sz="2000">
                <a:solidFill>
                  <a:srgbClr val="FFFF00"/>
                </a:solidFill>
                <a:latin typeface="Arial" charset="0"/>
              </a:rPr>
              <a:t> – cantidad en el instante actual</a:t>
            </a:r>
          </a:p>
          <a:p>
            <a:pPr marL="622300" lvl="1"/>
            <a:r>
              <a:rPr lang="es-ES" sz="2000">
                <a:solidFill>
                  <a:srgbClr val="FFFF00"/>
                </a:solidFill>
                <a:latin typeface="Arial" charset="0"/>
              </a:rPr>
              <a:t>C</a:t>
            </a:r>
            <a:r>
              <a:rPr lang="es-ES" sz="2000" baseline="-25000">
                <a:solidFill>
                  <a:srgbClr val="FFFF00"/>
                </a:solidFill>
                <a:latin typeface="Arial" charset="0"/>
              </a:rPr>
              <a:t>1</a:t>
            </a:r>
            <a:r>
              <a:rPr lang="es-ES" sz="2000">
                <a:solidFill>
                  <a:srgbClr val="FFFF00"/>
                </a:solidFill>
                <a:latin typeface="Arial" charset="0"/>
              </a:rPr>
              <a:t> – cantidad en el período 1 </a:t>
            </a:r>
            <a:r>
              <a:rPr lang="es-ES" sz="2000">
                <a:solidFill>
                  <a:srgbClr val="FFFF00"/>
                </a:solidFill>
                <a:latin typeface="Arial" charset="0"/>
                <a:sym typeface="Wingdings" pitchFamily="2" charset="2"/>
              </a:rPr>
              <a:t> </a:t>
            </a:r>
            <a:r>
              <a:rPr lang="es-ES" sz="2000">
                <a:solidFill>
                  <a:srgbClr val="FFFF00"/>
                </a:solidFill>
                <a:latin typeface="Arial" charset="0"/>
              </a:rPr>
              <a:t>C</a:t>
            </a:r>
            <a:r>
              <a:rPr lang="es-ES" sz="2000" baseline="-25000">
                <a:solidFill>
                  <a:srgbClr val="FFFF00"/>
                </a:solidFill>
                <a:latin typeface="Arial" charset="0"/>
              </a:rPr>
              <a:t>1</a:t>
            </a:r>
            <a:r>
              <a:rPr lang="es-ES" sz="2000">
                <a:solidFill>
                  <a:srgbClr val="FFFF00"/>
                </a:solidFill>
                <a:latin typeface="Arial" charset="0"/>
              </a:rPr>
              <a:t>=C</a:t>
            </a:r>
            <a:r>
              <a:rPr lang="es-ES" sz="2000" baseline="-25000">
                <a:solidFill>
                  <a:srgbClr val="FFFF00"/>
                </a:solidFill>
                <a:latin typeface="Arial" charset="0"/>
              </a:rPr>
              <a:t>0</a:t>
            </a:r>
            <a:r>
              <a:rPr lang="es-ES" sz="2000">
                <a:solidFill>
                  <a:srgbClr val="FFFF00"/>
                </a:solidFill>
                <a:latin typeface="Arial" charset="0"/>
              </a:rPr>
              <a:t>*(1+i)</a:t>
            </a:r>
          </a:p>
          <a:p>
            <a:pPr marL="622300" lvl="1"/>
            <a:r>
              <a:rPr lang="es-ES" sz="2000">
                <a:solidFill>
                  <a:srgbClr val="FFFF00"/>
                </a:solidFill>
                <a:latin typeface="Arial" charset="0"/>
              </a:rPr>
              <a:t>C</a:t>
            </a:r>
            <a:r>
              <a:rPr lang="es-ES" sz="2000" baseline="-25000">
                <a:solidFill>
                  <a:srgbClr val="FFFF00"/>
                </a:solidFill>
                <a:latin typeface="Arial" charset="0"/>
              </a:rPr>
              <a:t>2</a:t>
            </a:r>
            <a:r>
              <a:rPr lang="es-ES" sz="2000">
                <a:solidFill>
                  <a:srgbClr val="FFFF00"/>
                </a:solidFill>
                <a:latin typeface="Arial" charset="0"/>
              </a:rPr>
              <a:t> – cantidad en el período 2 </a:t>
            </a:r>
            <a:r>
              <a:rPr lang="es-ES" sz="2000">
                <a:solidFill>
                  <a:srgbClr val="FFFF00"/>
                </a:solidFill>
                <a:latin typeface="Arial" charset="0"/>
                <a:sym typeface="Wingdings" pitchFamily="2" charset="2"/>
              </a:rPr>
              <a:t> </a:t>
            </a:r>
            <a:r>
              <a:rPr lang="es-ES" sz="2000">
                <a:solidFill>
                  <a:srgbClr val="FFFF00"/>
                </a:solidFill>
                <a:latin typeface="Arial" charset="0"/>
              </a:rPr>
              <a:t>C</a:t>
            </a:r>
            <a:r>
              <a:rPr lang="es-ES" sz="2000" baseline="-25000">
                <a:solidFill>
                  <a:srgbClr val="FFFF00"/>
                </a:solidFill>
                <a:latin typeface="Arial" charset="0"/>
              </a:rPr>
              <a:t>2</a:t>
            </a:r>
            <a:r>
              <a:rPr lang="es-ES" sz="2000">
                <a:solidFill>
                  <a:srgbClr val="FFFF00"/>
                </a:solidFill>
                <a:latin typeface="Arial" charset="0"/>
              </a:rPr>
              <a:t>=C</a:t>
            </a:r>
            <a:r>
              <a:rPr lang="es-ES" sz="2000" baseline="-25000">
                <a:solidFill>
                  <a:srgbClr val="FFFF00"/>
                </a:solidFill>
                <a:latin typeface="Arial" charset="0"/>
              </a:rPr>
              <a:t>1</a:t>
            </a:r>
            <a:r>
              <a:rPr lang="es-ES" sz="2000">
                <a:solidFill>
                  <a:srgbClr val="FFFF00"/>
                </a:solidFill>
                <a:latin typeface="Arial" charset="0"/>
              </a:rPr>
              <a:t>*(1+i)=C</a:t>
            </a:r>
            <a:r>
              <a:rPr lang="es-ES" sz="2000" baseline="-25000">
                <a:solidFill>
                  <a:srgbClr val="FFFF00"/>
                </a:solidFill>
                <a:latin typeface="Arial" charset="0"/>
              </a:rPr>
              <a:t>0</a:t>
            </a:r>
            <a:r>
              <a:rPr lang="es-ES" sz="2000">
                <a:solidFill>
                  <a:srgbClr val="FFFF00"/>
                </a:solidFill>
                <a:latin typeface="Arial" charset="0"/>
              </a:rPr>
              <a:t>*(1+i)</a:t>
            </a:r>
            <a:r>
              <a:rPr lang="es-ES" sz="2000" baseline="30000">
                <a:solidFill>
                  <a:srgbClr val="FFFF00"/>
                </a:solidFill>
                <a:latin typeface="Arial" charset="0"/>
              </a:rPr>
              <a:t>2</a:t>
            </a:r>
          </a:p>
          <a:p>
            <a:pPr marL="622300" lvl="1"/>
            <a:r>
              <a:rPr lang="es-ES" sz="2000">
                <a:solidFill>
                  <a:srgbClr val="FFFF00"/>
                </a:solidFill>
                <a:latin typeface="Arial" charset="0"/>
              </a:rPr>
              <a:t>                           …   …   …</a:t>
            </a:r>
          </a:p>
          <a:p>
            <a:pPr marL="622300" lvl="1"/>
            <a:r>
              <a:rPr lang="es-ES" sz="2000">
                <a:solidFill>
                  <a:srgbClr val="FFFF00"/>
                </a:solidFill>
                <a:latin typeface="Arial" charset="0"/>
              </a:rPr>
              <a:t>C</a:t>
            </a:r>
            <a:r>
              <a:rPr lang="es-ES" sz="2000" baseline="-25000">
                <a:solidFill>
                  <a:srgbClr val="FFFF00"/>
                </a:solidFill>
                <a:latin typeface="Arial" charset="0"/>
              </a:rPr>
              <a:t>n</a:t>
            </a:r>
            <a:r>
              <a:rPr lang="es-ES" sz="2000">
                <a:solidFill>
                  <a:srgbClr val="FFFF00"/>
                </a:solidFill>
                <a:latin typeface="Arial" charset="0"/>
              </a:rPr>
              <a:t> – cantidad en el período n </a:t>
            </a:r>
            <a:r>
              <a:rPr lang="es-ES" sz="2000">
                <a:solidFill>
                  <a:srgbClr val="FFFF00"/>
                </a:solidFill>
                <a:latin typeface="Arial" charset="0"/>
                <a:sym typeface="Wingdings" pitchFamily="2" charset="2"/>
              </a:rPr>
              <a:t> </a:t>
            </a:r>
            <a:r>
              <a:rPr lang="es-ES" sz="2000">
                <a:solidFill>
                  <a:srgbClr val="FFFF00"/>
                </a:solidFill>
                <a:latin typeface="Arial" charset="0"/>
              </a:rPr>
              <a:t>C</a:t>
            </a:r>
            <a:r>
              <a:rPr lang="es-ES" sz="2000" baseline="-25000">
                <a:solidFill>
                  <a:srgbClr val="FFFF00"/>
                </a:solidFill>
                <a:latin typeface="Arial" charset="0"/>
              </a:rPr>
              <a:t>n</a:t>
            </a:r>
            <a:r>
              <a:rPr lang="es-ES" sz="2000">
                <a:solidFill>
                  <a:srgbClr val="FFFF00"/>
                </a:solidFill>
                <a:latin typeface="Arial" charset="0"/>
              </a:rPr>
              <a:t>=C</a:t>
            </a:r>
            <a:r>
              <a:rPr lang="es-ES" sz="2000" baseline="-25000">
                <a:solidFill>
                  <a:srgbClr val="FFFF00"/>
                </a:solidFill>
                <a:latin typeface="Arial" charset="0"/>
              </a:rPr>
              <a:t>0</a:t>
            </a:r>
            <a:r>
              <a:rPr lang="es-ES" sz="2000">
                <a:solidFill>
                  <a:srgbClr val="FFFF00"/>
                </a:solidFill>
                <a:latin typeface="Arial" charset="0"/>
              </a:rPr>
              <a:t>*(1+i)</a:t>
            </a:r>
            <a:r>
              <a:rPr lang="es-ES" sz="2000" baseline="30000">
                <a:solidFill>
                  <a:srgbClr val="FFFF00"/>
                </a:solidFill>
                <a:latin typeface="Arial" charset="0"/>
              </a:rPr>
              <a:t>n</a:t>
            </a:r>
            <a:endParaRPr lang="es-ES" sz="2000">
              <a:solidFill>
                <a:srgbClr val="FFFF00"/>
              </a:solidFill>
              <a:latin typeface="Arial" charset="0"/>
            </a:endParaRPr>
          </a:p>
        </p:txBody>
      </p:sp>
      <p:sp>
        <p:nvSpPr>
          <p:cNvPr id="119818" name="Rectangle 10"/>
          <p:cNvSpPr>
            <a:spLocks noChangeArrowheads="1"/>
          </p:cNvSpPr>
          <p:nvPr/>
        </p:nvSpPr>
        <p:spPr bwMode="auto">
          <a:xfrm>
            <a:off x="395288" y="5661025"/>
            <a:ext cx="7632700" cy="863600"/>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r>
              <a:rPr lang="es-ES" sz="2000">
                <a:solidFill>
                  <a:srgbClr val="FFFF00"/>
                </a:solidFill>
                <a:latin typeface="Arial" charset="0"/>
              </a:rPr>
              <a:t>CAPITALIZACIÓN</a:t>
            </a:r>
          </a:p>
          <a:p>
            <a:pPr marL="622300" lvl="1"/>
            <a:r>
              <a:rPr lang="es-ES" sz="2000">
                <a:solidFill>
                  <a:srgbClr val="FFFF00"/>
                </a:solidFill>
                <a:latin typeface="Arial" charset="0"/>
              </a:rPr>
              <a:t>Cálculo del valor en el futuro de una cantidad recibida hoy</a:t>
            </a: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19810"/>
                                        </p:tgtEl>
                                        <p:attrNameLst>
                                          <p:attrName>style.visibility</p:attrName>
                                        </p:attrNameLst>
                                      </p:cBhvr>
                                      <p:to>
                                        <p:strVal val="visible"/>
                                      </p:to>
                                    </p:set>
                                    <p:anim calcmode="lin" valueType="num">
                                      <p:cBhvr additive="base">
                                        <p:cTn id="7" dur="500" fill="hold"/>
                                        <p:tgtEl>
                                          <p:spTgt spid="119810"/>
                                        </p:tgtEl>
                                        <p:attrNameLst>
                                          <p:attrName>ppt_x</p:attrName>
                                        </p:attrNameLst>
                                      </p:cBhvr>
                                      <p:tavLst>
                                        <p:tav tm="0">
                                          <p:val>
                                            <p:strVal val="1+#ppt_w/2"/>
                                          </p:val>
                                        </p:tav>
                                        <p:tav tm="100000">
                                          <p:val>
                                            <p:strVal val="#ppt_x"/>
                                          </p:val>
                                        </p:tav>
                                      </p:tavLst>
                                    </p:anim>
                                    <p:anim calcmode="lin" valueType="num">
                                      <p:cBhvr additive="base">
                                        <p:cTn id="8" dur="500" fill="hold"/>
                                        <p:tgtEl>
                                          <p:spTgt spid="1198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19811"/>
                                        </p:tgtEl>
                                        <p:attrNameLst>
                                          <p:attrName>style.visibility</p:attrName>
                                        </p:attrNameLst>
                                      </p:cBhvr>
                                      <p:to>
                                        <p:strVal val="visible"/>
                                      </p:to>
                                    </p:set>
                                    <p:anim calcmode="lin" valueType="num">
                                      <p:cBhvr additive="base">
                                        <p:cTn id="12" dur="500" fill="hold"/>
                                        <p:tgtEl>
                                          <p:spTgt spid="119811"/>
                                        </p:tgtEl>
                                        <p:attrNameLst>
                                          <p:attrName>ppt_x</p:attrName>
                                        </p:attrNameLst>
                                      </p:cBhvr>
                                      <p:tavLst>
                                        <p:tav tm="0">
                                          <p:val>
                                            <p:strVal val="1+#ppt_w/2"/>
                                          </p:val>
                                        </p:tav>
                                        <p:tav tm="100000">
                                          <p:val>
                                            <p:strVal val="#ppt_x"/>
                                          </p:val>
                                        </p:tav>
                                      </p:tavLst>
                                    </p:anim>
                                    <p:anim calcmode="lin" valueType="num">
                                      <p:cBhvr additive="base">
                                        <p:cTn id="13" dur="500" fill="hold"/>
                                        <p:tgtEl>
                                          <p:spTgt spid="1198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9816"/>
                                        </p:tgtEl>
                                        <p:attrNameLst>
                                          <p:attrName>style.visibility</p:attrName>
                                        </p:attrNameLst>
                                      </p:cBhvr>
                                      <p:to>
                                        <p:strVal val="visible"/>
                                      </p:to>
                                    </p:set>
                                    <p:anim calcmode="lin" valueType="num">
                                      <p:cBhvr additive="base">
                                        <p:cTn id="17" dur="500" fill="hold"/>
                                        <p:tgtEl>
                                          <p:spTgt spid="119816"/>
                                        </p:tgtEl>
                                        <p:attrNameLst>
                                          <p:attrName>ppt_x</p:attrName>
                                        </p:attrNameLst>
                                      </p:cBhvr>
                                      <p:tavLst>
                                        <p:tav tm="0">
                                          <p:val>
                                            <p:strVal val="#ppt_x"/>
                                          </p:val>
                                        </p:tav>
                                        <p:tav tm="100000">
                                          <p:val>
                                            <p:strVal val="#ppt_x"/>
                                          </p:val>
                                        </p:tav>
                                      </p:tavLst>
                                    </p:anim>
                                    <p:anim calcmode="lin" valueType="num">
                                      <p:cBhvr additive="base">
                                        <p:cTn id="18" dur="500" fill="hold"/>
                                        <p:tgtEl>
                                          <p:spTgt spid="11981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9817"/>
                                        </p:tgtEl>
                                        <p:attrNameLst>
                                          <p:attrName>style.visibility</p:attrName>
                                        </p:attrNameLst>
                                      </p:cBhvr>
                                      <p:to>
                                        <p:strVal val="visible"/>
                                      </p:to>
                                    </p:set>
                                    <p:anim calcmode="lin" valueType="num">
                                      <p:cBhvr additive="base">
                                        <p:cTn id="23" dur="500" fill="hold"/>
                                        <p:tgtEl>
                                          <p:spTgt spid="119817"/>
                                        </p:tgtEl>
                                        <p:attrNameLst>
                                          <p:attrName>ppt_x</p:attrName>
                                        </p:attrNameLst>
                                      </p:cBhvr>
                                      <p:tavLst>
                                        <p:tav tm="0">
                                          <p:val>
                                            <p:strVal val="#ppt_x"/>
                                          </p:val>
                                        </p:tav>
                                        <p:tav tm="100000">
                                          <p:val>
                                            <p:strVal val="#ppt_x"/>
                                          </p:val>
                                        </p:tav>
                                      </p:tavLst>
                                    </p:anim>
                                    <p:anim calcmode="lin" valueType="num">
                                      <p:cBhvr additive="base">
                                        <p:cTn id="24" dur="500" fill="hold"/>
                                        <p:tgtEl>
                                          <p:spTgt spid="1198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9818"/>
                                        </p:tgtEl>
                                        <p:attrNameLst>
                                          <p:attrName>style.visibility</p:attrName>
                                        </p:attrNameLst>
                                      </p:cBhvr>
                                      <p:to>
                                        <p:strVal val="visible"/>
                                      </p:to>
                                    </p:set>
                                    <p:anim calcmode="lin" valueType="num">
                                      <p:cBhvr additive="base">
                                        <p:cTn id="29" dur="500" fill="hold"/>
                                        <p:tgtEl>
                                          <p:spTgt spid="119818"/>
                                        </p:tgtEl>
                                        <p:attrNameLst>
                                          <p:attrName>ppt_x</p:attrName>
                                        </p:attrNameLst>
                                      </p:cBhvr>
                                      <p:tavLst>
                                        <p:tav tm="0">
                                          <p:val>
                                            <p:strVal val="#ppt_x"/>
                                          </p:val>
                                        </p:tav>
                                        <p:tav tm="100000">
                                          <p:val>
                                            <p:strVal val="#ppt_x"/>
                                          </p:val>
                                        </p:tav>
                                      </p:tavLst>
                                    </p:anim>
                                    <p:anim calcmode="lin" valueType="num">
                                      <p:cBhvr additive="base">
                                        <p:cTn id="30" dur="500" fill="hold"/>
                                        <p:tgtEl>
                                          <p:spTgt spid="1198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autoUpdateAnimBg="0"/>
      <p:bldP spid="119811" grpId="0" animBg="1"/>
      <p:bldP spid="119816" grpId="0" autoUpdateAnimBg="0"/>
      <p:bldP spid="119817" grpId="0" autoUpdateAnimBg="0"/>
      <p:bldP spid="119818"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2"/>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3300"/>
                </a:solidFill>
                <a:latin typeface="Arial" charset="0"/>
                <a:cs typeface="Times New Roman" pitchFamily="18" charset="0"/>
              </a:rPr>
              <a:t>I.   Introducción a la Empresa.</a:t>
            </a:r>
          </a:p>
          <a:p>
            <a:r>
              <a:rPr lang="es-ES" sz="1000">
                <a:solidFill>
                  <a:srgbClr val="FFFF00"/>
                </a:solidFill>
                <a:latin typeface="Arial" charset="0"/>
                <a:cs typeface="Times New Roman" pitchFamily="18" charset="0"/>
              </a:rPr>
              <a:t>II.  La actividad comercial (Marketing).</a:t>
            </a:r>
          </a:p>
          <a:p>
            <a:r>
              <a:rPr lang="es-ES" sz="1000">
                <a:solidFill>
                  <a:srgbClr val="FFFF00"/>
                </a:solidFill>
                <a:latin typeface="Arial" charset="0"/>
                <a:cs typeface="Times New Roman" pitchFamily="18" charset="0"/>
              </a:rPr>
              <a:t>III. El subsistema financiero.</a:t>
            </a:r>
          </a:p>
        </p:txBody>
      </p:sp>
      <p:sp>
        <p:nvSpPr>
          <p:cNvPr id="88067" name="Text Box 3"/>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88068" name="AutoShape 4"/>
          <p:cNvSpPr>
            <a:spLocks noChangeArrowheads="1"/>
          </p:cNvSpPr>
          <p:nvPr/>
        </p:nvSpPr>
        <p:spPr bwMode="auto">
          <a:xfrm rot="5400000">
            <a:off x="609600" y="76200"/>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sp>
        <p:nvSpPr>
          <p:cNvPr id="88070" name="Line 6"/>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graphicFrame>
        <p:nvGraphicFramePr>
          <p:cNvPr id="88073" name="Object 9"/>
          <p:cNvGraphicFramePr>
            <a:graphicFrameLocks noChangeAspect="1"/>
          </p:cNvGraphicFramePr>
          <p:nvPr/>
        </p:nvGraphicFramePr>
        <p:xfrm>
          <a:off x="8001000" y="152400"/>
          <a:ext cx="914400" cy="738188"/>
        </p:xfrm>
        <a:graphic>
          <a:graphicData uri="http://schemas.openxmlformats.org/presentationml/2006/ole">
            <p:oleObj spid="_x0000_s88073" name="CorelPhotoPaint.Image.8" r:id="rId3" imgW="1574603" imgH="1269841" progId="">
              <p:embed/>
            </p:oleObj>
          </a:graphicData>
        </a:graphic>
      </p:graphicFrame>
      <p:sp>
        <p:nvSpPr>
          <p:cNvPr id="88074" name="Rectangle 10"/>
          <p:cNvSpPr>
            <a:spLocks noChangeArrowheads="1"/>
          </p:cNvSpPr>
          <p:nvPr/>
        </p:nvSpPr>
        <p:spPr bwMode="auto">
          <a:xfrm>
            <a:off x="1066800" y="981075"/>
            <a:ext cx="5160963" cy="533400"/>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ctr"/>
          <a:lstStyle/>
          <a:p>
            <a:r>
              <a:rPr lang="es-ES_tradnl" b="1">
                <a:solidFill>
                  <a:srgbClr val="FFFF00"/>
                </a:solidFill>
                <a:latin typeface="Arial" charset="0"/>
              </a:rPr>
              <a:t>1. La Empresa como sistema </a:t>
            </a:r>
            <a:endParaRPr lang="es-ES" b="1">
              <a:solidFill>
                <a:srgbClr val="FFFF00"/>
              </a:solidFill>
              <a:latin typeface="Arial" charset="0"/>
            </a:endParaRPr>
          </a:p>
        </p:txBody>
      </p:sp>
      <p:grpSp>
        <p:nvGrpSpPr>
          <p:cNvPr id="88533" name="Group 469"/>
          <p:cNvGrpSpPr>
            <a:grpSpLocks/>
          </p:cNvGrpSpPr>
          <p:nvPr/>
        </p:nvGrpSpPr>
        <p:grpSpPr bwMode="auto">
          <a:xfrm>
            <a:off x="1476375" y="2781300"/>
            <a:ext cx="2303463" cy="936625"/>
            <a:chOff x="930" y="1888"/>
            <a:chExt cx="1451" cy="590"/>
          </a:xfrm>
        </p:grpSpPr>
        <p:sp>
          <p:nvSpPr>
            <p:cNvPr id="88531" name="Text Box 467"/>
            <p:cNvSpPr txBox="1">
              <a:spLocks noChangeArrowheads="1"/>
            </p:cNvSpPr>
            <p:nvPr/>
          </p:nvSpPr>
          <p:spPr bwMode="auto">
            <a:xfrm>
              <a:off x="1066" y="2024"/>
              <a:ext cx="1151" cy="288"/>
            </a:xfrm>
            <a:prstGeom prst="rect">
              <a:avLst/>
            </a:prstGeom>
            <a:noFill/>
            <a:ln w="9525">
              <a:noFill/>
              <a:miter lim="800000"/>
              <a:headEnd/>
              <a:tailEnd/>
            </a:ln>
            <a:effectLst/>
          </p:spPr>
          <p:txBody>
            <a:bodyPr wrap="none">
              <a:spAutoFit/>
            </a:bodyPr>
            <a:lstStyle/>
            <a:p>
              <a:r>
                <a:rPr lang="es-ES">
                  <a:solidFill>
                    <a:srgbClr val="FFFF00"/>
                  </a:solidFill>
                  <a:latin typeface="Arial Black" pitchFamily="34" charset="0"/>
                </a:rPr>
                <a:t>EMPRESA</a:t>
              </a:r>
            </a:p>
          </p:txBody>
        </p:sp>
        <p:sp>
          <p:nvSpPr>
            <p:cNvPr id="88532" name="Rectangle 468"/>
            <p:cNvSpPr>
              <a:spLocks noChangeArrowheads="1"/>
            </p:cNvSpPr>
            <p:nvPr/>
          </p:nvSpPr>
          <p:spPr bwMode="auto">
            <a:xfrm>
              <a:off x="930" y="1888"/>
              <a:ext cx="1451" cy="590"/>
            </a:xfrm>
            <a:prstGeom prst="rect">
              <a:avLst/>
            </a:prstGeom>
            <a:noFill/>
            <a:ln w="25400">
              <a:solidFill>
                <a:srgbClr val="FFFF00"/>
              </a:solidFill>
              <a:miter lim="800000"/>
              <a:headEnd/>
              <a:tailEnd/>
            </a:ln>
            <a:effectLst/>
          </p:spPr>
          <p:txBody>
            <a:bodyPr wrap="none" anchor="ctr"/>
            <a:lstStyle/>
            <a:p>
              <a:endParaRPr lang="es-ES"/>
            </a:p>
          </p:txBody>
        </p:sp>
      </p:grpSp>
      <p:sp>
        <p:nvSpPr>
          <p:cNvPr id="88535" name="Text Box 471"/>
          <p:cNvSpPr txBox="1">
            <a:spLocks noChangeArrowheads="1"/>
          </p:cNvSpPr>
          <p:nvPr/>
        </p:nvSpPr>
        <p:spPr bwMode="auto">
          <a:xfrm>
            <a:off x="5364163" y="3092450"/>
            <a:ext cx="1504950" cy="336550"/>
          </a:xfrm>
          <a:prstGeom prst="rect">
            <a:avLst/>
          </a:prstGeom>
          <a:noFill/>
          <a:ln w="9525">
            <a:noFill/>
            <a:miter lim="800000"/>
            <a:headEnd/>
            <a:tailEnd/>
          </a:ln>
          <a:effectLst/>
        </p:spPr>
        <p:txBody>
          <a:bodyPr wrap="none">
            <a:spAutoFit/>
          </a:bodyPr>
          <a:lstStyle/>
          <a:p>
            <a:r>
              <a:rPr lang="es-ES" sz="1600">
                <a:solidFill>
                  <a:srgbClr val="FFFF00"/>
                </a:solidFill>
                <a:latin typeface="Arial Black" pitchFamily="34" charset="0"/>
              </a:rPr>
              <a:t>1. Objetivos</a:t>
            </a:r>
          </a:p>
        </p:txBody>
      </p:sp>
      <p:sp>
        <p:nvSpPr>
          <p:cNvPr id="88536" name="Rectangle 472"/>
          <p:cNvSpPr>
            <a:spLocks noChangeArrowheads="1"/>
          </p:cNvSpPr>
          <p:nvPr/>
        </p:nvSpPr>
        <p:spPr bwMode="auto">
          <a:xfrm>
            <a:off x="5148263" y="2781300"/>
            <a:ext cx="1871662" cy="936625"/>
          </a:xfrm>
          <a:prstGeom prst="rect">
            <a:avLst/>
          </a:prstGeom>
          <a:noFill/>
          <a:ln w="25400">
            <a:solidFill>
              <a:srgbClr val="FFFF00"/>
            </a:solidFill>
            <a:miter lim="800000"/>
            <a:headEnd/>
            <a:tailEnd/>
          </a:ln>
          <a:effectLst/>
        </p:spPr>
        <p:txBody>
          <a:bodyPr wrap="none" anchor="ctr"/>
          <a:lstStyle/>
          <a:p>
            <a:endParaRPr lang="es-ES"/>
          </a:p>
        </p:txBody>
      </p:sp>
      <p:sp>
        <p:nvSpPr>
          <p:cNvPr id="88537" name="AutoShape 473"/>
          <p:cNvSpPr>
            <a:spLocks noChangeArrowheads="1"/>
          </p:cNvSpPr>
          <p:nvPr/>
        </p:nvSpPr>
        <p:spPr bwMode="auto">
          <a:xfrm>
            <a:off x="3851275" y="3070225"/>
            <a:ext cx="1225550" cy="287338"/>
          </a:xfrm>
          <a:prstGeom prst="rightArrow">
            <a:avLst>
              <a:gd name="adj1" fmla="val 50000"/>
              <a:gd name="adj2" fmla="val 106630"/>
            </a:avLst>
          </a:prstGeom>
          <a:solidFill>
            <a:srgbClr val="FFFF00"/>
          </a:solidFill>
          <a:ln w="9525">
            <a:solidFill>
              <a:srgbClr val="FFFF00"/>
            </a:solidFill>
            <a:miter lim="800000"/>
            <a:headEnd/>
            <a:tailEnd/>
          </a:ln>
          <a:effectLst/>
        </p:spPr>
        <p:txBody>
          <a:bodyPr wrap="none" anchor="ctr"/>
          <a:lstStyle/>
          <a:p>
            <a:endParaRPr lang="es-ES"/>
          </a:p>
        </p:txBody>
      </p:sp>
      <p:sp>
        <p:nvSpPr>
          <p:cNvPr id="88538" name="AutoShape 474"/>
          <p:cNvSpPr>
            <a:spLocks noChangeArrowheads="1"/>
          </p:cNvSpPr>
          <p:nvPr/>
        </p:nvSpPr>
        <p:spPr bwMode="auto">
          <a:xfrm rot="5400000">
            <a:off x="2015332" y="4258469"/>
            <a:ext cx="1225550" cy="287337"/>
          </a:xfrm>
          <a:prstGeom prst="rightArrow">
            <a:avLst>
              <a:gd name="adj1" fmla="val 50000"/>
              <a:gd name="adj2" fmla="val 106630"/>
            </a:avLst>
          </a:prstGeom>
          <a:solidFill>
            <a:srgbClr val="FFFF00"/>
          </a:solidFill>
          <a:ln w="9525">
            <a:solidFill>
              <a:srgbClr val="FFFF00"/>
            </a:solidFill>
            <a:miter lim="800000"/>
            <a:headEnd/>
            <a:tailEnd/>
          </a:ln>
          <a:effectLst/>
        </p:spPr>
        <p:txBody>
          <a:bodyPr wrap="none" anchor="ctr"/>
          <a:lstStyle/>
          <a:p>
            <a:endParaRPr lang="es-ES"/>
          </a:p>
        </p:txBody>
      </p:sp>
      <p:sp>
        <p:nvSpPr>
          <p:cNvPr id="88539" name="Text Box 475"/>
          <p:cNvSpPr txBox="1">
            <a:spLocks noChangeArrowheads="1"/>
          </p:cNvSpPr>
          <p:nvPr/>
        </p:nvSpPr>
        <p:spPr bwMode="auto">
          <a:xfrm>
            <a:off x="1619250" y="2349500"/>
            <a:ext cx="2000250" cy="336550"/>
          </a:xfrm>
          <a:prstGeom prst="rect">
            <a:avLst/>
          </a:prstGeom>
          <a:noFill/>
          <a:ln w="9525">
            <a:noFill/>
            <a:miter lim="800000"/>
            <a:headEnd/>
            <a:tailEnd/>
          </a:ln>
          <a:effectLst/>
        </p:spPr>
        <p:txBody>
          <a:bodyPr wrap="none">
            <a:spAutoFit/>
          </a:bodyPr>
          <a:lstStyle/>
          <a:p>
            <a:r>
              <a:rPr lang="es-ES" sz="1600">
                <a:solidFill>
                  <a:srgbClr val="FFFF00"/>
                </a:solidFill>
                <a:latin typeface="Arial Black" pitchFamily="34" charset="0"/>
              </a:rPr>
              <a:t>2. Configuración</a:t>
            </a:r>
          </a:p>
        </p:txBody>
      </p:sp>
      <p:sp>
        <p:nvSpPr>
          <p:cNvPr id="88540" name="Text Box 476"/>
          <p:cNvSpPr txBox="1">
            <a:spLocks noChangeArrowheads="1"/>
          </p:cNvSpPr>
          <p:nvPr/>
        </p:nvSpPr>
        <p:spPr bwMode="auto">
          <a:xfrm>
            <a:off x="2771775" y="4149725"/>
            <a:ext cx="1582738" cy="336550"/>
          </a:xfrm>
          <a:prstGeom prst="rect">
            <a:avLst/>
          </a:prstGeom>
          <a:noFill/>
          <a:ln w="9525">
            <a:noFill/>
            <a:miter lim="800000"/>
            <a:headEnd/>
            <a:tailEnd/>
          </a:ln>
          <a:effectLst/>
        </p:spPr>
        <p:txBody>
          <a:bodyPr wrap="none">
            <a:spAutoFit/>
          </a:bodyPr>
          <a:lstStyle/>
          <a:p>
            <a:r>
              <a:rPr lang="es-ES" sz="1600">
                <a:solidFill>
                  <a:srgbClr val="FFFF00"/>
                </a:solidFill>
                <a:latin typeface="Arial Black" pitchFamily="34" charset="0"/>
              </a:rPr>
              <a:t>3. Actuación</a:t>
            </a:r>
          </a:p>
        </p:txBody>
      </p:sp>
      <p:sp>
        <p:nvSpPr>
          <p:cNvPr id="88541" name="Text Box 477"/>
          <p:cNvSpPr txBox="1">
            <a:spLocks noChangeArrowheads="1"/>
          </p:cNvSpPr>
          <p:nvPr/>
        </p:nvSpPr>
        <p:spPr bwMode="auto">
          <a:xfrm>
            <a:off x="4643438" y="6045200"/>
            <a:ext cx="2947987" cy="336550"/>
          </a:xfrm>
          <a:prstGeom prst="rect">
            <a:avLst/>
          </a:prstGeom>
          <a:noFill/>
          <a:ln w="9525">
            <a:noFill/>
            <a:miter lim="800000"/>
            <a:headEnd/>
            <a:tailEnd/>
          </a:ln>
          <a:effectLst/>
        </p:spPr>
        <p:txBody>
          <a:bodyPr wrap="none">
            <a:spAutoFit/>
          </a:bodyPr>
          <a:lstStyle/>
          <a:p>
            <a:r>
              <a:rPr lang="es-ES" sz="1600">
                <a:solidFill>
                  <a:srgbClr val="FFFF00"/>
                </a:solidFill>
                <a:latin typeface="Arial Black" pitchFamily="34" charset="0"/>
              </a:rPr>
              <a:t>Análisis de Desviaciones</a:t>
            </a:r>
          </a:p>
        </p:txBody>
      </p:sp>
      <p:sp>
        <p:nvSpPr>
          <p:cNvPr id="88542" name="Text Box 478"/>
          <p:cNvSpPr txBox="1">
            <a:spLocks noChangeArrowheads="1"/>
          </p:cNvSpPr>
          <p:nvPr/>
        </p:nvSpPr>
        <p:spPr bwMode="auto">
          <a:xfrm>
            <a:off x="1908175" y="5397500"/>
            <a:ext cx="1423988" cy="336550"/>
          </a:xfrm>
          <a:prstGeom prst="rect">
            <a:avLst/>
          </a:prstGeom>
          <a:noFill/>
          <a:ln w="9525">
            <a:noFill/>
            <a:miter lim="800000"/>
            <a:headEnd/>
            <a:tailEnd/>
          </a:ln>
          <a:effectLst/>
        </p:spPr>
        <p:txBody>
          <a:bodyPr wrap="none">
            <a:spAutoFit/>
          </a:bodyPr>
          <a:lstStyle/>
          <a:p>
            <a:r>
              <a:rPr lang="es-ES" sz="1600">
                <a:solidFill>
                  <a:srgbClr val="FFFF00"/>
                </a:solidFill>
                <a:latin typeface="Arial Black" pitchFamily="34" charset="0"/>
              </a:rPr>
              <a:t>Resultados</a:t>
            </a:r>
          </a:p>
        </p:txBody>
      </p:sp>
      <p:sp>
        <p:nvSpPr>
          <p:cNvPr id="88543" name="Rectangle 479"/>
          <p:cNvSpPr>
            <a:spLocks noChangeArrowheads="1"/>
          </p:cNvSpPr>
          <p:nvPr/>
        </p:nvSpPr>
        <p:spPr bwMode="auto">
          <a:xfrm>
            <a:off x="1619250" y="5084763"/>
            <a:ext cx="1871663" cy="936625"/>
          </a:xfrm>
          <a:prstGeom prst="rect">
            <a:avLst/>
          </a:prstGeom>
          <a:noFill/>
          <a:ln w="25400">
            <a:solidFill>
              <a:srgbClr val="FFFF00"/>
            </a:solidFill>
            <a:miter lim="800000"/>
            <a:headEnd/>
            <a:tailEnd/>
          </a:ln>
          <a:effectLst/>
        </p:spPr>
        <p:txBody>
          <a:bodyPr wrap="none" anchor="ctr"/>
          <a:lstStyle/>
          <a:p>
            <a:endParaRPr lang="es-ES"/>
          </a:p>
        </p:txBody>
      </p:sp>
      <p:sp>
        <p:nvSpPr>
          <p:cNvPr id="88544" name="Text Box 480"/>
          <p:cNvSpPr txBox="1">
            <a:spLocks noChangeArrowheads="1"/>
          </p:cNvSpPr>
          <p:nvPr/>
        </p:nvSpPr>
        <p:spPr bwMode="auto">
          <a:xfrm>
            <a:off x="5364163" y="5395913"/>
            <a:ext cx="1268412" cy="336550"/>
          </a:xfrm>
          <a:prstGeom prst="rect">
            <a:avLst/>
          </a:prstGeom>
          <a:noFill/>
          <a:ln w="9525">
            <a:noFill/>
            <a:miter lim="800000"/>
            <a:headEnd/>
            <a:tailEnd/>
          </a:ln>
          <a:effectLst/>
        </p:spPr>
        <p:txBody>
          <a:bodyPr wrap="none">
            <a:spAutoFit/>
          </a:bodyPr>
          <a:lstStyle/>
          <a:p>
            <a:r>
              <a:rPr lang="es-ES" sz="1600">
                <a:solidFill>
                  <a:srgbClr val="FFFF00"/>
                </a:solidFill>
                <a:latin typeface="Arial Black" pitchFamily="34" charset="0"/>
              </a:rPr>
              <a:t>4. Control</a:t>
            </a:r>
          </a:p>
        </p:txBody>
      </p:sp>
      <p:sp>
        <p:nvSpPr>
          <p:cNvPr id="88545" name="Rectangle 481"/>
          <p:cNvSpPr>
            <a:spLocks noChangeArrowheads="1"/>
          </p:cNvSpPr>
          <p:nvPr/>
        </p:nvSpPr>
        <p:spPr bwMode="auto">
          <a:xfrm>
            <a:off x="5148263" y="5084763"/>
            <a:ext cx="1871662" cy="936625"/>
          </a:xfrm>
          <a:prstGeom prst="rect">
            <a:avLst/>
          </a:prstGeom>
          <a:noFill/>
          <a:ln w="25400">
            <a:solidFill>
              <a:srgbClr val="FFFF00"/>
            </a:solidFill>
            <a:miter lim="800000"/>
            <a:headEnd/>
            <a:tailEnd/>
          </a:ln>
          <a:effectLst/>
        </p:spPr>
        <p:txBody>
          <a:bodyPr wrap="none" anchor="ctr"/>
          <a:lstStyle/>
          <a:p>
            <a:endParaRPr lang="es-ES"/>
          </a:p>
        </p:txBody>
      </p:sp>
      <p:sp>
        <p:nvSpPr>
          <p:cNvPr id="88546" name="AutoShape 482"/>
          <p:cNvSpPr>
            <a:spLocks noChangeArrowheads="1"/>
          </p:cNvSpPr>
          <p:nvPr/>
        </p:nvSpPr>
        <p:spPr bwMode="auto">
          <a:xfrm>
            <a:off x="3563938" y="5300663"/>
            <a:ext cx="1439862" cy="5048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a:effectLst/>
        </p:spPr>
        <p:txBody>
          <a:bodyPr wrap="none" anchor="ctr"/>
          <a:lstStyle/>
          <a:p>
            <a:endParaRPr lang="es-ES"/>
          </a:p>
        </p:txBody>
      </p:sp>
      <p:sp>
        <p:nvSpPr>
          <p:cNvPr id="88547" name="AutoShape 483"/>
          <p:cNvSpPr>
            <a:spLocks noChangeArrowheads="1"/>
          </p:cNvSpPr>
          <p:nvPr/>
        </p:nvSpPr>
        <p:spPr bwMode="auto">
          <a:xfrm rot="5400000">
            <a:off x="5615781" y="4112419"/>
            <a:ext cx="1008063" cy="5048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9525">
            <a:solidFill>
              <a:schemeClr val="tx1"/>
            </a:solidFill>
            <a:miter lim="800000"/>
            <a:headEnd/>
            <a:tailEnd/>
          </a:ln>
          <a:effectLst/>
        </p:spPr>
        <p:txBody>
          <a:bodyPr wrap="none" anchor="ctr"/>
          <a:lstStyle/>
          <a:p>
            <a:endParaRPr lang="es-ES"/>
          </a:p>
        </p:txBody>
      </p:sp>
      <p:sp>
        <p:nvSpPr>
          <p:cNvPr id="88548" name="Rectangle 484"/>
          <p:cNvSpPr>
            <a:spLocks noChangeArrowheads="1"/>
          </p:cNvSpPr>
          <p:nvPr/>
        </p:nvSpPr>
        <p:spPr bwMode="auto">
          <a:xfrm>
            <a:off x="755650" y="2205038"/>
            <a:ext cx="7272338" cy="4248150"/>
          </a:xfrm>
          <a:prstGeom prst="rect">
            <a:avLst/>
          </a:prstGeom>
          <a:noFill/>
          <a:ln w="76200">
            <a:solidFill>
              <a:srgbClr val="FFFF00"/>
            </a:solidFill>
            <a:prstDash val="sysDot"/>
            <a:miter lim="800000"/>
            <a:headEnd/>
            <a:tailEnd/>
          </a:ln>
          <a:effectLst/>
        </p:spPr>
        <p:txBody>
          <a:bodyPr wrap="none" anchor="ctr"/>
          <a:lstStyle/>
          <a:p>
            <a:endParaRPr lang="es-ES"/>
          </a:p>
        </p:txBody>
      </p:sp>
      <p:sp>
        <p:nvSpPr>
          <p:cNvPr id="88550" name="Text Box 486"/>
          <p:cNvSpPr txBox="1">
            <a:spLocks noChangeArrowheads="1"/>
          </p:cNvSpPr>
          <p:nvPr/>
        </p:nvSpPr>
        <p:spPr bwMode="auto">
          <a:xfrm>
            <a:off x="6223000" y="1700213"/>
            <a:ext cx="1878013" cy="457200"/>
          </a:xfrm>
          <a:prstGeom prst="rect">
            <a:avLst/>
          </a:prstGeom>
          <a:noFill/>
          <a:ln w="9525">
            <a:noFill/>
            <a:miter lim="800000"/>
            <a:headEnd/>
            <a:tailEnd/>
          </a:ln>
          <a:effectLst/>
        </p:spPr>
        <p:txBody>
          <a:bodyPr wrap="none">
            <a:spAutoFit/>
          </a:bodyPr>
          <a:lstStyle/>
          <a:p>
            <a:r>
              <a:rPr lang="es-ES">
                <a:solidFill>
                  <a:srgbClr val="FFFF00"/>
                </a:solidFill>
                <a:latin typeface="Arial Black" pitchFamily="34" charset="0"/>
              </a:rPr>
              <a:t>ENTORNO</a:t>
            </a:r>
          </a:p>
        </p:txBody>
      </p:sp>
    </p:spTree>
  </p:cSld>
  <p:clrMapOvr>
    <a:masterClrMapping/>
  </p:clrMapOvr>
  <p:transition spd="slow">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idx="4294967295"/>
          </p:nvPr>
        </p:nvSpPr>
        <p:spPr>
          <a:xfrm>
            <a:off x="1066800" y="981075"/>
            <a:ext cx="6172200" cy="533400"/>
          </a:xfrm>
          <a:effectLst>
            <a:outerShdw dist="35921" dir="2700000" algn="ctr" rotWithShape="0">
              <a:schemeClr val="bg2"/>
            </a:outerShdw>
          </a:effectLst>
        </p:spPr>
        <p:txBody>
          <a:bodyPr/>
          <a:lstStyle/>
          <a:p>
            <a:r>
              <a:rPr lang="es-ES_tradnl" sz="2800" b="1">
                <a:solidFill>
                  <a:srgbClr val="FFFF00"/>
                </a:solidFill>
                <a:latin typeface="Arial" charset="0"/>
              </a:rPr>
              <a:t>5. La Decisión de Inversión </a:t>
            </a:r>
            <a:endParaRPr lang="es-ES" sz="2800" b="1">
              <a:solidFill>
                <a:srgbClr val="FFFF00"/>
              </a:solidFill>
              <a:latin typeface="Arial" charset="0"/>
            </a:endParaRPr>
          </a:p>
        </p:txBody>
      </p:sp>
      <p:sp>
        <p:nvSpPr>
          <p:cNvPr id="120835" name="Line 3"/>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sp>
        <p:nvSpPr>
          <p:cNvPr id="120836" name="Text Box 4"/>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FF00"/>
                </a:solidFill>
                <a:latin typeface="Arial" charset="0"/>
                <a:cs typeface="Times New Roman" pitchFamily="18" charset="0"/>
              </a:rPr>
              <a:t>I.   Introducción a la Empresa.</a:t>
            </a:r>
          </a:p>
          <a:p>
            <a:r>
              <a:rPr lang="es-ES" sz="1000">
                <a:solidFill>
                  <a:srgbClr val="FFFF00"/>
                </a:solidFill>
                <a:latin typeface="Arial" charset="0"/>
                <a:cs typeface="Times New Roman" pitchFamily="18" charset="0"/>
              </a:rPr>
              <a:t>II.  La actividad comercial (Marketing).</a:t>
            </a:r>
          </a:p>
          <a:p>
            <a:r>
              <a:rPr lang="es-ES" sz="1000">
                <a:solidFill>
                  <a:srgbClr val="FF3300"/>
                </a:solidFill>
                <a:latin typeface="Arial" charset="0"/>
                <a:cs typeface="Times New Roman" pitchFamily="18" charset="0"/>
              </a:rPr>
              <a:t>III. El subsistema financiero.</a:t>
            </a:r>
          </a:p>
        </p:txBody>
      </p:sp>
      <p:sp>
        <p:nvSpPr>
          <p:cNvPr id="120837" name="Text Box 5"/>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120838" name="AutoShape 6"/>
          <p:cNvSpPr>
            <a:spLocks noChangeArrowheads="1"/>
          </p:cNvSpPr>
          <p:nvPr/>
        </p:nvSpPr>
        <p:spPr bwMode="auto">
          <a:xfrm rot="5400000">
            <a:off x="609600" y="381000"/>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graphicFrame>
        <p:nvGraphicFramePr>
          <p:cNvPr id="120839" name="Object 7"/>
          <p:cNvGraphicFramePr>
            <a:graphicFrameLocks noChangeAspect="1"/>
          </p:cNvGraphicFramePr>
          <p:nvPr/>
        </p:nvGraphicFramePr>
        <p:xfrm>
          <a:off x="8001000" y="152400"/>
          <a:ext cx="914400" cy="738188"/>
        </p:xfrm>
        <a:graphic>
          <a:graphicData uri="http://schemas.openxmlformats.org/presentationml/2006/ole">
            <p:oleObj spid="_x0000_s120839" name="CorelPhotoPaint.Image.9" r:id="rId3" imgW="1574603" imgH="1269841" progId="">
              <p:embed/>
            </p:oleObj>
          </a:graphicData>
        </a:graphic>
      </p:graphicFrame>
      <p:sp>
        <p:nvSpPr>
          <p:cNvPr id="120840" name="Rectangle 8"/>
          <p:cNvSpPr>
            <a:spLocks noChangeArrowheads="1"/>
          </p:cNvSpPr>
          <p:nvPr/>
        </p:nvSpPr>
        <p:spPr bwMode="auto">
          <a:xfrm>
            <a:off x="395288" y="1700213"/>
            <a:ext cx="7129462" cy="1081087"/>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r>
              <a:rPr lang="es-ES" sz="2000">
                <a:solidFill>
                  <a:srgbClr val="FFFF00"/>
                </a:solidFill>
                <a:latin typeface="Arial" charset="0"/>
                <a:cs typeface="Times New Roman" pitchFamily="18" charset="0"/>
              </a:rPr>
              <a:t>DESCONTAR</a:t>
            </a:r>
          </a:p>
          <a:p>
            <a:pPr marL="622300" lvl="1"/>
            <a:r>
              <a:rPr lang="es-ES" sz="2000">
                <a:solidFill>
                  <a:srgbClr val="FFFF00"/>
                </a:solidFill>
                <a:latin typeface="Arial" charset="0"/>
              </a:rPr>
              <a:t>Cálculo del valor actual de una cantidad que se recibirá en el futuro</a:t>
            </a:r>
            <a:r>
              <a:rPr lang="es-ES" sz="2000">
                <a:solidFill>
                  <a:srgbClr val="FFFF00"/>
                </a:solidFill>
                <a:latin typeface="Arial" charset="0"/>
                <a:sym typeface="Wingdings" pitchFamily="2" charset="2"/>
              </a:rPr>
              <a:t>. </a:t>
            </a:r>
            <a:endParaRPr lang="es-ES" sz="2000">
              <a:solidFill>
                <a:srgbClr val="FFFF00"/>
              </a:solidFill>
              <a:latin typeface="Arial" charset="0"/>
            </a:endParaRPr>
          </a:p>
        </p:txBody>
      </p:sp>
      <p:sp>
        <p:nvSpPr>
          <p:cNvPr id="120841" name="Rectangle 9"/>
          <p:cNvSpPr>
            <a:spLocks noChangeArrowheads="1"/>
          </p:cNvSpPr>
          <p:nvPr/>
        </p:nvSpPr>
        <p:spPr bwMode="auto">
          <a:xfrm>
            <a:off x="1185863" y="3789363"/>
            <a:ext cx="7489825" cy="1223962"/>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1789113" indent="-1789113"/>
            <a:r>
              <a:rPr lang="es-ES" sz="2000">
                <a:solidFill>
                  <a:srgbClr val="FFFF00"/>
                </a:solidFill>
                <a:latin typeface="Arial" charset="0"/>
                <a:cs typeface="Times New Roman" pitchFamily="18" charset="0"/>
              </a:rPr>
              <a:t>F</a:t>
            </a:r>
            <a:r>
              <a:rPr lang="es-ES" sz="2000" baseline="-25000">
                <a:solidFill>
                  <a:srgbClr val="FFFF00"/>
                </a:solidFill>
                <a:latin typeface="Arial" charset="0"/>
                <a:cs typeface="Times New Roman" pitchFamily="18" charset="0"/>
              </a:rPr>
              <a:t>1</a:t>
            </a:r>
            <a:r>
              <a:rPr lang="es-ES" sz="2000">
                <a:solidFill>
                  <a:srgbClr val="FFFF00"/>
                </a:solidFill>
                <a:latin typeface="Arial" charset="0"/>
                <a:cs typeface="Times New Roman" pitchFamily="18" charset="0"/>
              </a:rPr>
              <a:t>, F</a:t>
            </a:r>
            <a:r>
              <a:rPr lang="es-ES" sz="2000" baseline="-25000">
                <a:solidFill>
                  <a:srgbClr val="FFFF00"/>
                </a:solidFill>
                <a:latin typeface="Arial" charset="0"/>
                <a:cs typeface="Times New Roman" pitchFamily="18" charset="0"/>
              </a:rPr>
              <a:t>2</a:t>
            </a:r>
            <a:r>
              <a:rPr lang="es-ES" sz="2000">
                <a:solidFill>
                  <a:srgbClr val="FFFF00"/>
                </a:solidFill>
                <a:latin typeface="Arial" charset="0"/>
                <a:cs typeface="Times New Roman" pitchFamily="18" charset="0"/>
              </a:rPr>
              <a:t>, …, F</a:t>
            </a:r>
            <a:r>
              <a:rPr lang="es-ES" sz="2000" baseline="-25000">
                <a:solidFill>
                  <a:srgbClr val="FFFF00"/>
                </a:solidFill>
                <a:latin typeface="Arial" charset="0"/>
                <a:cs typeface="Times New Roman" pitchFamily="18" charset="0"/>
              </a:rPr>
              <a:t>n</a:t>
            </a:r>
            <a:r>
              <a:rPr lang="es-ES" sz="2000">
                <a:solidFill>
                  <a:srgbClr val="FFFF00"/>
                </a:solidFill>
                <a:latin typeface="Arial" charset="0"/>
                <a:cs typeface="Times New Roman" pitchFamily="18" charset="0"/>
              </a:rPr>
              <a:t> </a:t>
            </a:r>
            <a:r>
              <a:rPr lang="es-ES" sz="2000">
                <a:solidFill>
                  <a:srgbClr val="FFFF00"/>
                </a:solidFill>
                <a:latin typeface="Arial" charset="0"/>
                <a:cs typeface="Times New Roman" pitchFamily="18" charset="0"/>
                <a:sym typeface="Wingdings" pitchFamily="2" charset="2"/>
              </a:rPr>
              <a:t> cantidades que se recibirán en los períodos futuros t=1, 2, …, n</a:t>
            </a:r>
          </a:p>
          <a:p>
            <a:pPr marL="1789113" indent="-1789113"/>
            <a:endParaRPr lang="es-ES" sz="2000">
              <a:solidFill>
                <a:srgbClr val="FFFF00"/>
              </a:solidFill>
              <a:latin typeface="Arial" charset="0"/>
              <a:cs typeface="Times New Roman" pitchFamily="18" charset="0"/>
              <a:sym typeface="Wingdings" pitchFamily="2" charset="2"/>
            </a:endParaRPr>
          </a:p>
          <a:p>
            <a:pPr marL="1789113" indent="-1789113"/>
            <a:r>
              <a:rPr lang="es-ES" sz="2000">
                <a:solidFill>
                  <a:srgbClr val="FFFF00"/>
                </a:solidFill>
                <a:latin typeface="Arial" charset="0"/>
                <a:cs typeface="Times New Roman" pitchFamily="18" charset="0"/>
                <a:sym typeface="Wingdings" pitchFamily="2" charset="2"/>
              </a:rPr>
              <a:t>El valor actual de la suma de todos estos flujos será:</a:t>
            </a:r>
            <a:endParaRPr lang="es-ES" sz="2000">
              <a:solidFill>
                <a:srgbClr val="FFFF00"/>
              </a:solidFill>
              <a:latin typeface="Arial" charset="0"/>
            </a:endParaRPr>
          </a:p>
        </p:txBody>
      </p:sp>
      <p:sp>
        <p:nvSpPr>
          <p:cNvPr id="120842" name="Rectangle 10"/>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120843" name="Object 11"/>
          <p:cNvGraphicFramePr>
            <a:graphicFrameLocks noChangeAspect="1"/>
          </p:cNvGraphicFramePr>
          <p:nvPr/>
        </p:nvGraphicFramePr>
        <p:xfrm>
          <a:off x="3203575" y="2852738"/>
          <a:ext cx="1727200" cy="771525"/>
        </p:xfrm>
        <a:graphic>
          <a:graphicData uri="http://schemas.openxmlformats.org/presentationml/2006/ole">
            <p:oleObj spid="_x0000_s120843" name="Ecuación" r:id="rId4" imgW="965160" imgH="431640" progId="Equation.3">
              <p:embed/>
            </p:oleObj>
          </a:graphicData>
        </a:graphic>
      </p:graphicFrame>
      <p:graphicFrame>
        <p:nvGraphicFramePr>
          <p:cNvPr id="120844" name="Object 12"/>
          <p:cNvGraphicFramePr>
            <a:graphicFrameLocks noChangeAspect="1"/>
          </p:cNvGraphicFramePr>
          <p:nvPr/>
        </p:nvGraphicFramePr>
        <p:xfrm>
          <a:off x="1116013" y="5229225"/>
          <a:ext cx="6985000" cy="849313"/>
        </p:xfrm>
        <a:graphic>
          <a:graphicData uri="http://schemas.openxmlformats.org/presentationml/2006/ole">
            <p:oleObj spid="_x0000_s120844" name="Ecuación" r:id="rId5" imgW="3657600" imgH="444240" progId="Equation.3">
              <p:embed/>
            </p:oleObj>
          </a:graphicData>
        </a:graphic>
      </p:graphicFrame>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0840"/>
                                        </p:tgtEl>
                                        <p:attrNameLst>
                                          <p:attrName>style.visibility</p:attrName>
                                        </p:attrNameLst>
                                      </p:cBhvr>
                                      <p:to>
                                        <p:strVal val="visible"/>
                                      </p:to>
                                    </p:set>
                                    <p:anim calcmode="lin" valueType="num">
                                      <p:cBhvr additive="base">
                                        <p:cTn id="7" dur="500" fill="hold"/>
                                        <p:tgtEl>
                                          <p:spTgt spid="120840"/>
                                        </p:tgtEl>
                                        <p:attrNameLst>
                                          <p:attrName>ppt_x</p:attrName>
                                        </p:attrNameLst>
                                      </p:cBhvr>
                                      <p:tavLst>
                                        <p:tav tm="0">
                                          <p:val>
                                            <p:strVal val="#ppt_x"/>
                                          </p:val>
                                        </p:tav>
                                        <p:tav tm="100000">
                                          <p:val>
                                            <p:strVal val="#ppt_x"/>
                                          </p:val>
                                        </p:tav>
                                      </p:tavLst>
                                    </p:anim>
                                    <p:anim calcmode="lin" valueType="num">
                                      <p:cBhvr additive="base">
                                        <p:cTn id="8" dur="500" fill="hold"/>
                                        <p:tgtEl>
                                          <p:spTgt spid="1208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20843"/>
                                        </p:tgtEl>
                                        <p:attrNameLst>
                                          <p:attrName>style.visibility</p:attrName>
                                        </p:attrNameLst>
                                      </p:cBhvr>
                                      <p:to>
                                        <p:strVal val="visible"/>
                                      </p:to>
                                    </p:set>
                                    <p:anim calcmode="lin" valueType="num">
                                      <p:cBhvr additive="base">
                                        <p:cTn id="12" dur="500" fill="hold"/>
                                        <p:tgtEl>
                                          <p:spTgt spid="120843"/>
                                        </p:tgtEl>
                                        <p:attrNameLst>
                                          <p:attrName>ppt_x</p:attrName>
                                        </p:attrNameLst>
                                      </p:cBhvr>
                                      <p:tavLst>
                                        <p:tav tm="0">
                                          <p:val>
                                            <p:strVal val="#ppt_x"/>
                                          </p:val>
                                        </p:tav>
                                        <p:tav tm="100000">
                                          <p:val>
                                            <p:strVal val="#ppt_x"/>
                                          </p:val>
                                        </p:tav>
                                      </p:tavLst>
                                    </p:anim>
                                    <p:anim calcmode="lin" valueType="num">
                                      <p:cBhvr additive="base">
                                        <p:cTn id="13" dur="500" fill="hold"/>
                                        <p:tgtEl>
                                          <p:spTgt spid="12084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20841"/>
                                        </p:tgtEl>
                                        <p:attrNameLst>
                                          <p:attrName>style.visibility</p:attrName>
                                        </p:attrNameLst>
                                      </p:cBhvr>
                                      <p:to>
                                        <p:strVal val="visible"/>
                                      </p:to>
                                    </p:set>
                                    <p:anim calcmode="lin" valueType="num">
                                      <p:cBhvr additive="base">
                                        <p:cTn id="18" dur="500" fill="hold"/>
                                        <p:tgtEl>
                                          <p:spTgt spid="120841"/>
                                        </p:tgtEl>
                                        <p:attrNameLst>
                                          <p:attrName>ppt_x</p:attrName>
                                        </p:attrNameLst>
                                      </p:cBhvr>
                                      <p:tavLst>
                                        <p:tav tm="0">
                                          <p:val>
                                            <p:strVal val="#ppt_x"/>
                                          </p:val>
                                        </p:tav>
                                        <p:tav tm="100000">
                                          <p:val>
                                            <p:strVal val="#ppt_x"/>
                                          </p:val>
                                        </p:tav>
                                      </p:tavLst>
                                    </p:anim>
                                    <p:anim calcmode="lin" valueType="num">
                                      <p:cBhvr additive="base">
                                        <p:cTn id="19" dur="500" fill="hold"/>
                                        <p:tgtEl>
                                          <p:spTgt spid="120841"/>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120844"/>
                                        </p:tgtEl>
                                        <p:attrNameLst>
                                          <p:attrName>style.visibility</p:attrName>
                                        </p:attrNameLst>
                                      </p:cBhvr>
                                      <p:to>
                                        <p:strVal val="visible"/>
                                      </p:to>
                                    </p:set>
                                    <p:anim calcmode="lin" valueType="num">
                                      <p:cBhvr additive="base">
                                        <p:cTn id="23" dur="500" fill="hold"/>
                                        <p:tgtEl>
                                          <p:spTgt spid="120844"/>
                                        </p:tgtEl>
                                        <p:attrNameLst>
                                          <p:attrName>ppt_x</p:attrName>
                                        </p:attrNameLst>
                                      </p:cBhvr>
                                      <p:tavLst>
                                        <p:tav tm="0">
                                          <p:val>
                                            <p:strVal val="#ppt_x"/>
                                          </p:val>
                                        </p:tav>
                                        <p:tav tm="100000">
                                          <p:val>
                                            <p:strVal val="#ppt_x"/>
                                          </p:val>
                                        </p:tav>
                                      </p:tavLst>
                                    </p:anim>
                                    <p:anim calcmode="lin" valueType="num">
                                      <p:cBhvr additive="base">
                                        <p:cTn id="24" dur="500" fill="hold"/>
                                        <p:tgtEl>
                                          <p:spTgt spid="1208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40" grpId="0" autoUpdateAnimBg="0"/>
      <p:bldP spid="120841"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idx="4294967295"/>
          </p:nvPr>
        </p:nvSpPr>
        <p:spPr>
          <a:xfrm>
            <a:off x="1066800" y="981075"/>
            <a:ext cx="6172200" cy="533400"/>
          </a:xfrm>
          <a:effectLst>
            <a:outerShdw dist="35921" dir="2700000" algn="ctr" rotWithShape="0">
              <a:schemeClr val="bg2"/>
            </a:outerShdw>
          </a:effectLst>
        </p:spPr>
        <p:txBody>
          <a:bodyPr/>
          <a:lstStyle/>
          <a:p>
            <a:r>
              <a:rPr lang="es-ES_tradnl" sz="2800" b="1">
                <a:solidFill>
                  <a:srgbClr val="FFFF00"/>
                </a:solidFill>
                <a:latin typeface="Arial" charset="0"/>
              </a:rPr>
              <a:t>5. La Decisión de Inversión </a:t>
            </a:r>
            <a:endParaRPr lang="es-ES" sz="2800" b="1">
              <a:solidFill>
                <a:srgbClr val="FFFF00"/>
              </a:solidFill>
              <a:latin typeface="Arial" charset="0"/>
            </a:endParaRPr>
          </a:p>
        </p:txBody>
      </p:sp>
      <p:sp>
        <p:nvSpPr>
          <p:cNvPr id="121859" name="Line 3"/>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sp>
        <p:nvSpPr>
          <p:cNvPr id="121860" name="Text Box 4"/>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FF00"/>
                </a:solidFill>
                <a:latin typeface="Arial" charset="0"/>
                <a:cs typeface="Times New Roman" pitchFamily="18" charset="0"/>
              </a:rPr>
              <a:t>I.   Introducción a la Empresa.</a:t>
            </a:r>
          </a:p>
          <a:p>
            <a:r>
              <a:rPr lang="es-ES" sz="1000">
                <a:solidFill>
                  <a:srgbClr val="FFFF00"/>
                </a:solidFill>
                <a:latin typeface="Arial" charset="0"/>
                <a:cs typeface="Times New Roman" pitchFamily="18" charset="0"/>
              </a:rPr>
              <a:t>II.  La actividad comercial (Marketing).</a:t>
            </a:r>
          </a:p>
          <a:p>
            <a:r>
              <a:rPr lang="es-ES" sz="1000">
                <a:solidFill>
                  <a:srgbClr val="FF3300"/>
                </a:solidFill>
                <a:latin typeface="Arial" charset="0"/>
                <a:cs typeface="Times New Roman" pitchFamily="18" charset="0"/>
              </a:rPr>
              <a:t>III. El subsistema financiero.</a:t>
            </a:r>
          </a:p>
        </p:txBody>
      </p:sp>
      <p:sp>
        <p:nvSpPr>
          <p:cNvPr id="121861" name="Text Box 5"/>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121862" name="AutoShape 6"/>
          <p:cNvSpPr>
            <a:spLocks noChangeArrowheads="1"/>
          </p:cNvSpPr>
          <p:nvPr/>
        </p:nvSpPr>
        <p:spPr bwMode="auto">
          <a:xfrm rot="5400000">
            <a:off x="609600" y="381000"/>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graphicFrame>
        <p:nvGraphicFramePr>
          <p:cNvPr id="121863" name="Object 7"/>
          <p:cNvGraphicFramePr>
            <a:graphicFrameLocks noChangeAspect="1"/>
          </p:cNvGraphicFramePr>
          <p:nvPr/>
        </p:nvGraphicFramePr>
        <p:xfrm>
          <a:off x="8001000" y="152400"/>
          <a:ext cx="914400" cy="738188"/>
        </p:xfrm>
        <a:graphic>
          <a:graphicData uri="http://schemas.openxmlformats.org/presentationml/2006/ole">
            <p:oleObj spid="_x0000_s121863" name="CorelPhotoPaint.Image.9" r:id="rId3" imgW="1574603" imgH="1269841" progId="">
              <p:embed/>
            </p:oleObj>
          </a:graphicData>
        </a:graphic>
      </p:graphicFrame>
      <p:sp>
        <p:nvSpPr>
          <p:cNvPr id="121864" name="Rectangle 8"/>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es-ES"/>
          </a:p>
        </p:txBody>
      </p:sp>
      <p:sp>
        <p:nvSpPr>
          <p:cNvPr id="121865" name="Rectangle 9"/>
          <p:cNvSpPr>
            <a:spLocks noChangeArrowheads="1"/>
          </p:cNvSpPr>
          <p:nvPr/>
        </p:nvSpPr>
        <p:spPr bwMode="auto">
          <a:xfrm>
            <a:off x="1187450" y="1916113"/>
            <a:ext cx="6769100" cy="431800"/>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r>
              <a:rPr lang="es-ES" sz="2000">
                <a:solidFill>
                  <a:srgbClr val="FFFF00"/>
                </a:solidFill>
                <a:latin typeface="Arial" charset="0"/>
              </a:rPr>
              <a:t>DECISIÓN CONSUMO ACTUAL / CONSUMO FUTURO</a:t>
            </a:r>
          </a:p>
        </p:txBody>
      </p:sp>
      <p:sp>
        <p:nvSpPr>
          <p:cNvPr id="121866" name="Line 10"/>
          <p:cNvSpPr>
            <a:spLocks noChangeShapeType="1"/>
          </p:cNvSpPr>
          <p:nvPr/>
        </p:nvSpPr>
        <p:spPr bwMode="auto">
          <a:xfrm>
            <a:off x="2843213" y="3357563"/>
            <a:ext cx="3529012" cy="2592387"/>
          </a:xfrm>
          <a:prstGeom prst="line">
            <a:avLst/>
          </a:prstGeom>
          <a:noFill/>
          <a:ln w="63500">
            <a:solidFill>
              <a:srgbClr val="FFFF00"/>
            </a:solidFill>
            <a:round/>
            <a:headEnd/>
            <a:tailEnd/>
          </a:ln>
          <a:effectLst/>
        </p:spPr>
        <p:txBody>
          <a:bodyPr wrap="none"/>
          <a:lstStyle/>
          <a:p>
            <a:endParaRPr lang="es-ES"/>
          </a:p>
        </p:txBody>
      </p:sp>
      <p:grpSp>
        <p:nvGrpSpPr>
          <p:cNvPr id="121867" name="Group 11"/>
          <p:cNvGrpSpPr>
            <a:grpSpLocks/>
          </p:cNvGrpSpPr>
          <p:nvPr/>
        </p:nvGrpSpPr>
        <p:grpSpPr bwMode="auto">
          <a:xfrm>
            <a:off x="2843213" y="2565400"/>
            <a:ext cx="5545137" cy="3884613"/>
            <a:chOff x="1791" y="1616"/>
            <a:chExt cx="3493" cy="2447"/>
          </a:xfrm>
        </p:grpSpPr>
        <p:grpSp>
          <p:nvGrpSpPr>
            <p:cNvPr id="121868" name="Group 12"/>
            <p:cNvGrpSpPr>
              <a:grpSpLocks/>
            </p:cNvGrpSpPr>
            <p:nvPr/>
          </p:nvGrpSpPr>
          <p:grpSpPr bwMode="auto">
            <a:xfrm>
              <a:off x="1791" y="1616"/>
              <a:ext cx="3357" cy="2132"/>
              <a:chOff x="1791" y="1616"/>
              <a:chExt cx="3357" cy="2132"/>
            </a:xfrm>
          </p:grpSpPr>
          <p:sp>
            <p:nvSpPr>
              <p:cNvPr id="121869" name="Line 13"/>
              <p:cNvSpPr>
                <a:spLocks noChangeShapeType="1"/>
              </p:cNvSpPr>
              <p:nvPr/>
            </p:nvSpPr>
            <p:spPr bwMode="auto">
              <a:xfrm>
                <a:off x="1791" y="1616"/>
                <a:ext cx="0" cy="2132"/>
              </a:xfrm>
              <a:prstGeom prst="line">
                <a:avLst/>
              </a:prstGeom>
              <a:noFill/>
              <a:ln w="38100">
                <a:solidFill>
                  <a:srgbClr val="FFFF00"/>
                </a:solidFill>
                <a:round/>
                <a:headEnd/>
                <a:tailEnd/>
              </a:ln>
              <a:effectLst/>
            </p:spPr>
            <p:txBody>
              <a:bodyPr wrap="none"/>
              <a:lstStyle/>
              <a:p>
                <a:endParaRPr lang="es-ES"/>
              </a:p>
            </p:txBody>
          </p:sp>
          <p:sp>
            <p:nvSpPr>
              <p:cNvPr id="121870" name="Line 14"/>
              <p:cNvSpPr>
                <a:spLocks noChangeShapeType="1"/>
              </p:cNvSpPr>
              <p:nvPr/>
            </p:nvSpPr>
            <p:spPr bwMode="auto">
              <a:xfrm>
                <a:off x="1791" y="3748"/>
                <a:ext cx="3357" cy="0"/>
              </a:xfrm>
              <a:prstGeom prst="line">
                <a:avLst/>
              </a:prstGeom>
              <a:noFill/>
              <a:ln w="38100">
                <a:solidFill>
                  <a:srgbClr val="FFFF00"/>
                </a:solidFill>
                <a:round/>
                <a:headEnd/>
                <a:tailEnd/>
              </a:ln>
              <a:effectLst/>
            </p:spPr>
            <p:txBody>
              <a:bodyPr wrap="none"/>
              <a:lstStyle/>
              <a:p>
                <a:endParaRPr lang="es-ES"/>
              </a:p>
            </p:txBody>
          </p:sp>
        </p:grpSp>
        <p:sp>
          <p:nvSpPr>
            <p:cNvPr id="121871" name="Text Box 15"/>
            <p:cNvSpPr txBox="1">
              <a:spLocks noChangeArrowheads="1"/>
            </p:cNvSpPr>
            <p:nvPr/>
          </p:nvSpPr>
          <p:spPr bwMode="auto">
            <a:xfrm>
              <a:off x="1791" y="1616"/>
              <a:ext cx="631" cy="326"/>
            </a:xfrm>
            <a:prstGeom prst="rect">
              <a:avLst/>
            </a:prstGeom>
            <a:noFill/>
            <a:ln w="9525">
              <a:noFill/>
              <a:miter lim="800000"/>
              <a:headEnd/>
              <a:tailEnd/>
            </a:ln>
            <a:effectLst/>
          </p:spPr>
          <p:txBody>
            <a:bodyPr wrap="none">
              <a:spAutoFit/>
            </a:bodyPr>
            <a:lstStyle/>
            <a:p>
              <a:r>
                <a:rPr lang="es-ES" sz="1400" b="1">
                  <a:solidFill>
                    <a:srgbClr val="FFFF00"/>
                  </a:solidFill>
                  <a:latin typeface="Arial" charset="0"/>
                </a:rPr>
                <a:t>Consumo</a:t>
              </a:r>
            </a:p>
            <a:p>
              <a:r>
                <a:rPr lang="es-ES" sz="1400" b="1">
                  <a:solidFill>
                    <a:srgbClr val="FFFF00"/>
                  </a:solidFill>
                  <a:latin typeface="Arial" charset="0"/>
                </a:rPr>
                <a:t>Futuro</a:t>
              </a:r>
            </a:p>
          </p:txBody>
        </p:sp>
        <p:sp>
          <p:nvSpPr>
            <p:cNvPr id="121872" name="Text Box 16"/>
            <p:cNvSpPr txBox="1">
              <a:spLocks noChangeArrowheads="1"/>
            </p:cNvSpPr>
            <p:nvPr/>
          </p:nvSpPr>
          <p:spPr bwMode="auto">
            <a:xfrm>
              <a:off x="4331" y="3737"/>
              <a:ext cx="953" cy="326"/>
            </a:xfrm>
            <a:prstGeom prst="rect">
              <a:avLst/>
            </a:prstGeom>
            <a:noFill/>
            <a:ln w="9525">
              <a:noFill/>
              <a:miter lim="800000"/>
              <a:headEnd/>
              <a:tailEnd/>
            </a:ln>
            <a:effectLst/>
          </p:spPr>
          <p:txBody>
            <a:bodyPr>
              <a:spAutoFit/>
            </a:bodyPr>
            <a:lstStyle/>
            <a:p>
              <a:r>
                <a:rPr lang="es-ES" sz="1400" b="1">
                  <a:solidFill>
                    <a:srgbClr val="FFFF00"/>
                  </a:solidFill>
                  <a:latin typeface="Arial" charset="0"/>
                </a:rPr>
                <a:t>Consumo Actual</a:t>
              </a:r>
            </a:p>
          </p:txBody>
        </p:sp>
      </p:grpSp>
      <p:grpSp>
        <p:nvGrpSpPr>
          <p:cNvPr id="121873" name="Group 17"/>
          <p:cNvGrpSpPr>
            <a:grpSpLocks/>
          </p:cNvGrpSpPr>
          <p:nvPr/>
        </p:nvGrpSpPr>
        <p:grpSpPr bwMode="auto">
          <a:xfrm>
            <a:off x="2406650" y="3933825"/>
            <a:ext cx="2028825" cy="2052638"/>
            <a:chOff x="1516" y="2478"/>
            <a:chExt cx="1278" cy="1293"/>
          </a:xfrm>
        </p:grpSpPr>
        <p:sp>
          <p:nvSpPr>
            <p:cNvPr id="121874" name="Line 18"/>
            <p:cNvSpPr>
              <a:spLocks noChangeShapeType="1"/>
            </p:cNvSpPr>
            <p:nvPr/>
          </p:nvSpPr>
          <p:spPr bwMode="auto">
            <a:xfrm flipH="1">
              <a:off x="1791" y="2704"/>
              <a:ext cx="771" cy="0"/>
            </a:xfrm>
            <a:prstGeom prst="line">
              <a:avLst/>
            </a:prstGeom>
            <a:noFill/>
            <a:ln w="25400">
              <a:solidFill>
                <a:schemeClr val="tx1"/>
              </a:solidFill>
              <a:prstDash val="sysDot"/>
              <a:round/>
              <a:headEnd/>
              <a:tailEnd type="triangle" w="med" len="med"/>
            </a:ln>
            <a:effectLst/>
          </p:spPr>
          <p:txBody>
            <a:bodyPr wrap="none"/>
            <a:lstStyle/>
            <a:p>
              <a:endParaRPr lang="es-ES"/>
            </a:p>
          </p:txBody>
        </p:sp>
        <p:sp>
          <p:nvSpPr>
            <p:cNvPr id="121875" name="Line 19"/>
            <p:cNvSpPr>
              <a:spLocks noChangeShapeType="1"/>
            </p:cNvSpPr>
            <p:nvPr/>
          </p:nvSpPr>
          <p:spPr bwMode="auto">
            <a:xfrm>
              <a:off x="2562" y="2704"/>
              <a:ext cx="0" cy="1044"/>
            </a:xfrm>
            <a:prstGeom prst="line">
              <a:avLst/>
            </a:prstGeom>
            <a:noFill/>
            <a:ln w="25400">
              <a:solidFill>
                <a:schemeClr val="tx1"/>
              </a:solidFill>
              <a:prstDash val="sysDot"/>
              <a:round/>
              <a:headEnd/>
              <a:tailEnd type="triangle" w="med" len="med"/>
            </a:ln>
            <a:effectLst/>
          </p:spPr>
          <p:txBody>
            <a:bodyPr wrap="none"/>
            <a:lstStyle/>
            <a:p>
              <a:endParaRPr lang="es-ES"/>
            </a:p>
          </p:txBody>
        </p:sp>
        <p:sp>
          <p:nvSpPr>
            <p:cNvPr id="121876" name="Text Box 20"/>
            <p:cNvSpPr txBox="1">
              <a:spLocks noChangeArrowheads="1"/>
            </p:cNvSpPr>
            <p:nvPr/>
          </p:nvSpPr>
          <p:spPr bwMode="auto">
            <a:xfrm>
              <a:off x="2245" y="3521"/>
              <a:ext cx="321" cy="250"/>
            </a:xfrm>
            <a:prstGeom prst="rect">
              <a:avLst/>
            </a:prstGeom>
            <a:noFill/>
            <a:ln w="9525">
              <a:noFill/>
              <a:miter lim="800000"/>
              <a:headEnd/>
              <a:tailEnd/>
            </a:ln>
            <a:effectLst/>
          </p:spPr>
          <p:txBody>
            <a:bodyPr wrap="none">
              <a:spAutoFit/>
            </a:bodyPr>
            <a:lstStyle/>
            <a:p>
              <a:r>
                <a:rPr lang="es-ES" sz="2000" b="1">
                  <a:solidFill>
                    <a:srgbClr val="FFFF00"/>
                  </a:solidFill>
                  <a:latin typeface="Arial" charset="0"/>
                </a:rPr>
                <a:t>B1</a:t>
              </a:r>
            </a:p>
          </p:txBody>
        </p:sp>
        <p:sp>
          <p:nvSpPr>
            <p:cNvPr id="121877" name="Text Box 21"/>
            <p:cNvSpPr txBox="1">
              <a:spLocks noChangeArrowheads="1"/>
            </p:cNvSpPr>
            <p:nvPr/>
          </p:nvSpPr>
          <p:spPr bwMode="auto">
            <a:xfrm>
              <a:off x="1516" y="2681"/>
              <a:ext cx="321" cy="250"/>
            </a:xfrm>
            <a:prstGeom prst="rect">
              <a:avLst/>
            </a:prstGeom>
            <a:noFill/>
            <a:ln w="9525">
              <a:noFill/>
              <a:miter lim="800000"/>
              <a:headEnd/>
              <a:tailEnd/>
            </a:ln>
            <a:effectLst/>
          </p:spPr>
          <p:txBody>
            <a:bodyPr wrap="none">
              <a:spAutoFit/>
            </a:bodyPr>
            <a:lstStyle/>
            <a:p>
              <a:r>
                <a:rPr lang="es-ES" sz="2000" b="1">
                  <a:solidFill>
                    <a:srgbClr val="FFFF00"/>
                  </a:solidFill>
                  <a:latin typeface="Arial" charset="0"/>
                </a:rPr>
                <a:t>A1</a:t>
              </a:r>
            </a:p>
          </p:txBody>
        </p:sp>
        <p:sp>
          <p:nvSpPr>
            <p:cNvPr id="121878" name="Text Box 22"/>
            <p:cNvSpPr txBox="1">
              <a:spLocks noChangeArrowheads="1"/>
            </p:cNvSpPr>
            <p:nvPr/>
          </p:nvSpPr>
          <p:spPr bwMode="auto">
            <a:xfrm>
              <a:off x="2562" y="2478"/>
              <a:ext cx="232" cy="250"/>
            </a:xfrm>
            <a:prstGeom prst="rect">
              <a:avLst/>
            </a:prstGeom>
            <a:noFill/>
            <a:ln w="9525">
              <a:noFill/>
              <a:miter lim="800000"/>
              <a:headEnd/>
              <a:tailEnd/>
            </a:ln>
            <a:effectLst/>
          </p:spPr>
          <p:txBody>
            <a:bodyPr wrap="none">
              <a:spAutoFit/>
            </a:bodyPr>
            <a:lstStyle/>
            <a:p>
              <a:r>
                <a:rPr lang="es-ES" sz="2000" b="1">
                  <a:solidFill>
                    <a:srgbClr val="FFFF00"/>
                  </a:solidFill>
                  <a:latin typeface="Arial" charset="0"/>
                </a:rPr>
                <a:t>C</a:t>
              </a:r>
            </a:p>
          </p:txBody>
        </p:sp>
      </p:grpSp>
      <p:grpSp>
        <p:nvGrpSpPr>
          <p:cNvPr id="121879" name="Group 23"/>
          <p:cNvGrpSpPr>
            <a:grpSpLocks/>
          </p:cNvGrpSpPr>
          <p:nvPr/>
        </p:nvGrpSpPr>
        <p:grpSpPr bwMode="auto">
          <a:xfrm>
            <a:off x="1420813" y="2997200"/>
            <a:ext cx="1422400" cy="1295400"/>
            <a:chOff x="895" y="1888"/>
            <a:chExt cx="896" cy="816"/>
          </a:xfrm>
        </p:grpSpPr>
        <p:sp>
          <p:nvSpPr>
            <p:cNvPr id="121880" name="Text Box 24"/>
            <p:cNvSpPr txBox="1">
              <a:spLocks noChangeArrowheads="1"/>
            </p:cNvSpPr>
            <p:nvPr/>
          </p:nvSpPr>
          <p:spPr bwMode="auto">
            <a:xfrm>
              <a:off x="1559" y="1888"/>
              <a:ext cx="232" cy="250"/>
            </a:xfrm>
            <a:prstGeom prst="rect">
              <a:avLst/>
            </a:prstGeom>
            <a:noFill/>
            <a:ln w="9525">
              <a:noFill/>
              <a:miter lim="800000"/>
              <a:headEnd/>
              <a:tailEnd/>
            </a:ln>
            <a:effectLst/>
          </p:spPr>
          <p:txBody>
            <a:bodyPr wrap="none">
              <a:spAutoFit/>
            </a:bodyPr>
            <a:lstStyle/>
            <a:p>
              <a:r>
                <a:rPr lang="es-ES" sz="2000" b="1">
                  <a:solidFill>
                    <a:srgbClr val="FFFF00"/>
                  </a:solidFill>
                  <a:latin typeface="Arial" charset="0"/>
                </a:rPr>
                <a:t>A</a:t>
              </a:r>
            </a:p>
          </p:txBody>
        </p:sp>
        <p:sp>
          <p:nvSpPr>
            <p:cNvPr id="121881" name="Text Box 25"/>
            <p:cNvSpPr txBox="1">
              <a:spLocks noChangeArrowheads="1"/>
            </p:cNvSpPr>
            <p:nvPr/>
          </p:nvSpPr>
          <p:spPr bwMode="auto">
            <a:xfrm>
              <a:off x="895" y="2273"/>
              <a:ext cx="715" cy="250"/>
            </a:xfrm>
            <a:prstGeom prst="rect">
              <a:avLst/>
            </a:prstGeom>
            <a:noFill/>
            <a:ln w="9525">
              <a:noFill/>
              <a:miter lim="800000"/>
              <a:headEnd/>
              <a:tailEnd/>
            </a:ln>
            <a:effectLst/>
          </p:spPr>
          <p:txBody>
            <a:bodyPr wrap="none">
              <a:spAutoFit/>
            </a:bodyPr>
            <a:lstStyle/>
            <a:p>
              <a:r>
                <a:rPr lang="es-ES" sz="2000" b="1">
                  <a:solidFill>
                    <a:srgbClr val="FFFF00"/>
                  </a:solidFill>
                  <a:latin typeface="Arial" charset="0"/>
                </a:rPr>
                <a:t>B1*(1+i)</a:t>
              </a:r>
            </a:p>
          </p:txBody>
        </p:sp>
        <p:sp>
          <p:nvSpPr>
            <p:cNvPr id="121882" name="AutoShape 26"/>
            <p:cNvSpPr>
              <a:spLocks/>
            </p:cNvSpPr>
            <p:nvPr/>
          </p:nvSpPr>
          <p:spPr bwMode="auto">
            <a:xfrm>
              <a:off x="1610" y="2115"/>
              <a:ext cx="136" cy="589"/>
            </a:xfrm>
            <a:prstGeom prst="leftBrace">
              <a:avLst>
                <a:gd name="adj1" fmla="val 36091"/>
                <a:gd name="adj2" fmla="val 50000"/>
              </a:avLst>
            </a:prstGeom>
            <a:noFill/>
            <a:ln w="9525">
              <a:solidFill>
                <a:schemeClr val="tx1"/>
              </a:solidFill>
              <a:round/>
              <a:headEnd/>
              <a:tailEnd/>
            </a:ln>
            <a:effectLst/>
          </p:spPr>
          <p:txBody>
            <a:bodyPr wrap="none" anchor="ctr"/>
            <a:lstStyle/>
            <a:p>
              <a:endParaRPr lang="es-ES"/>
            </a:p>
          </p:txBody>
        </p:sp>
      </p:grpSp>
      <p:grpSp>
        <p:nvGrpSpPr>
          <p:cNvPr id="121883" name="Group 27"/>
          <p:cNvGrpSpPr>
            <a:grpSpLocks/>
          </p:cNvGrpSpPr>
          <p:nvPr/>
        </p:nvGrpSpPr>
        <p:grpSpPr bwMode="auto">
          <a:xfrm>
            <a:off x="4068763" y="5589588"/>
            <a:ext cx="2663825" cy="973137"/>
            <a:chOff x="2563" y="3521"/>
            <a:chExt cx="1678" cy="613"/>
          </a:xfrm>
        </p:grpSpPr>
        <p:sp>
          <p:nvSpPr>
            <p:cNvPr id="121884" name="Text Box 28"/>
            <p:cNvSpPr txBox="1">
              <a:spLocks noChangeArrowheads="1"/>
            </p:cNvSpPr>
            <p:nvPr/>
          </p:nvSpPr>
          <p:spPr bwMode="auto">
            <a:xfrm>
              <a:off x="4009" y="3521"/>
              <a:ext cx="232" cy="250"/>
            </a:xfrm>
            <a:prstGeom prst="rect">
              <a:avLst/>
            </a:prstGeom>
            <a:noFill/>
            <a:ln w="9525">
              <a:noFill/>
              <a:miter lim="800000"/>
              <a:headEnd/>
              <a:tailEnd/>
            </a:ln>
            <a:effectLst/>
          </p:spPr>
          <p:txBody>
            <a:bodyPr wrap="none">
              <a:spAutoFit/>
            </a:bodyPr>
            <a:lstStyle/>
            <a:p>
              <a:r>
                <a:rPr lang="es-ES" sz="2000" b="1">
                  <a:solidFill>
                    <a:srgbClr val="FFFF00"/>
                  </a:solidFill>
                  <a:latin typeface="Arial" charset="0"/>
                </a:rPr>
                <a:t>B</a:t>
              </a:r>
            </a:p>
          </p:txBody>
        </p:sp>
        <p:sp>
          <p:nvSpPr>
            <p:cNvPr id="121885" name="Text Box 29"/>
            <p:cNvSpPr txBox="1">
              <a:spLocks noChangeArrowheads="1"/>
            </p:cNvSpPr>
            <p:nvPr/>
          </p:nvSpPr>
          <p:spPr bwMode="auto">
            <a:xfrm>
              <a:off x="2954" y="3884"/>
              <a:ext cx="697" cy="250"/>
            </a:xfrm>
            <a:prstGeom prst="rect">
              <a:avLst/>
            </a:prstGeom>
            <a:noFill/>
            <a:ln w="9525">
              <a:noFill/>
              <a:miter lim="800000"/>
              <a:headEnd/>
              <a:tailEnd/>
            </a:ln>
            <a:effectLst/>
          </p:spPr>
          <p:txBody>
            <a:bodyPr wrap="none">
              <a:spAutoFit/>
            </a:bodyPr>
            <a:lstStyle/>
            <a:p>
              <a:r>
                <a:rPr lang="es-ES" sz="2000" b="1">
                  <a:solidFill>
                    <a:srgbClr val="FFFF00"/>
                  </a:solidFill>
                  <a:latin typeface="Arial" charset="0"/>
                </a:rPr>
                <a:t>A1/(1+i)</a:t>
              </a:r>
            </a:p>
          </p:txBody>
        </p:sp>
        <p:sp>
          <p:nvSpPr>
            <p:cNvPr id="121886" name="AutoShape 30"/>
            <p:cNvSpPr>
              <a:spLocks/>
            </p:cNvSpPr>
            <p:nvPr/>
          </p:nvSpPr>
          <p:spPr bwMode="auto">
            <a:xfrm rot="-5400000">
              <a:off x="3198" y="3113"/>
              <a:ext cx="181" cy="1451"/>
            </a:xfrm>
            <a:prstGeom prst="leftBrace">
              <a:avLst>
                <a:gd name="adj1" fmla="val 66805"/>
                <a:gd name="adj2" fmla="val 50000"/>
              </a:avLst>
            </a:prstGeom>
            <a:noFill/>
            <a:ln w="9525">
              <a:solidFill>
                <a:schemeClr val="tx1"/>
              </a:solidFill>
              <a:round/>
              <a:headEnd/>
              <a:tailEnd/>
            </a:ln>
            <a:effectLst/>
          </p:spPr>
          <p:txBody>
            <a:bodyPr wrap="none" anchor="ctr"/>
            <a:lstStyle/>
            <a:p>
              <a:endParaRPr lang="es-ES"/>
            </a:p>
          </p:txBody>
        </p:sp>
      </p:grpSp>
      <p:sp>
        <p:nvSpPr>
          <p:cNvPr id="121887" name="AutoShape 31"/>
          <p:cNvSpPr>
            <a:spLocks noChangeArrowheads="1"/>
          </p:cNvSpPr>
          <p:nvPr/>
        </p:nvSpPr>
        <p:spPr bwMode="auto">
          <a:xfrm>
            <a:off x="5580063" y="3429000"/>
            <a:ext cx="2160587" cy="865188"/>
          </a:xfrm>
          <a:prstGeom prst="wedgeRoundRectCallout">
            <a:avLst>
              <a:gd name="adj1" fmla="val -73954"/>
              <a:gd name="adj2" fmla="val 119727"/>
              <a:gd name="adj3" fmla="val 16667"/>
            </a:avLst>
          </a:prstGeom>
          <a:noFill/>
          <a:ln w="22225">
            <a:solidFill>
              <a:srgbClr val="FFFF00"/>
            </a:solidFill>
            <a:miter lim="800000"/>
            <a:headEnd/>
            <a:tailEnd/>
          </a:ln>
          <a:effectLst/>
        </p:spPr>
        <p:txBody>
          <a:bodyPr/>
          <a:lstStyle/>
          <a:p>
            <a:pPr algn="ctr"/>
            <a:r>
              <a:rPr lang="es-ES" sz="2000">
                <a:solidFill>
                  <a:srgbClr val="FFFF00"/>
                </a:solidFill>
                <a:latin typeface="Arial" charset="0"/>
              </a:rPr>
              <a:t>RECTA DE</a:t>
            </a:r>
          </a:p>
          <a:p>
            <a:r>
              <a:rPr lang="es-ES" sz="2000">
                <a:solidFill>
                  <a:srgbClr val="FFFF00"/>
                </a:solidFill>
                <a:latin typeface="Arial" charset="0"/>
              </a:rPr>
              <a:t>INDIFERENCIA</a:t>
            </a: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1865"/>
                                        </p:tgtEl>
                                        <p:attrNameLst>
                                          <p:attrName>style.visibility</p:attrName>
                                        </p:attrNameLst>
                                      </p:cBhvr>
                                      <p:to>
                                        <p:strVal val="visible"/>
                                      </p:to>
                                    </p:set>
                                    <p:anim calcmode="lin" valueType="num">
                                      <p:cBhvr additive="base">
                                        <p:cTn id="7" dur="500" fill="hold"/>
                                        <p:tgtEl>
                                          <p:spTgt spid="121865"/>
                                        </p:tgtEl>
                                        <p:attrNameLst>
                                          <p:attrName>ppt_x</p:attrName>
                                        </p:attrNameLst>
                                      </p:cBhvr>
                                      <p:tavLst>
                                        <p:tav tm="0">
                                          <p:val>
                                            <p:strVal val="#ppt_x"/>
                                          </p:val>
                                        </p:tav>
                                        <p:tav tm="100000">
                                          <p:val>
                                            <p:strVal val="#ppt_x"/>
                                          </p:val>
                                        </p:tav>
                                      </p:tavLst>
                                    </p:anim>
                                    <p:anim calcmode="lin" valueType="num">
                                      <p:cBhvr additive="base">
                                        <p:cTn id="8" dur="500" fill="hold"/>
                                        <p:tgtEl>
                                          <p:spTgt spid="12186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1867"/>
                                        </p:tgtEl>
                                        <p:attrNameLst>
                                          <p:attrName>style.visibility</p:attrName>
                                        </p:attrNameLst>
                                      </p:cBhvr>
                                      <p:to>
                                        <p:strVal val="visible"/>
                                      </p:to>
                                    </p:set>
                                    <p:anim calcmode="lin" valueType="num">
                                      <p:cBhvr additive="base">
                                        <p:cTn id="13" dur="500" fill="hold"/>
                                        <p:tgtEl>
                                          <p:spTgt spid="121867"/>
                                        </p:tgtEl>
                                        <p:attrNameLst>
                                          <p:attrName>ppt_x</p:attrName>
                                        </p:attrNameLst>
                                      </p:cBhvr>
                                      <p:tavLst>
                                        <p:tav tm="0">
                                          <p:val>
                                            <p:strVal val="0-#ppt_w/2"/>
                                          </p:val>
                                        </p:tav>
                                        <p:tav tm="100000">
                                          <p:val>
                                            <p:strVal val="#ppt_x"/>
                                          </p:val>
                                        </p:tav>
                                      </p:tavLst>
                                    </p:anim>
                                    <p:anim calcmode="lin" valueType="num">
                                      <p:cBhvr additive="base">
                                        <p:cTn id="14" dur="500" fill="hold"/>
                                        <p:tgtEl>
                                          <p:spTgt spid="12186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21873"/>
                                        </p:tgtEl>
                                        <p:attrNameLst>
                                          <p:attrName>style.visibility</p:attrName>
                                        </p:attrNameLst>
                                      </p:cBhvr>
                                      <p:to>
                                        <p:strVal val="visible"/>
                                      </p:to>
                                    </p:set>
                                    <p:anim calcmode="lin" valueType="num">
                                      <p:cBhvr additive="base">
                                        <p:cTn id="19" dur="500" fill="hold"/>
                                        <p:tgtEl>
                                          <p:spTgt spid="121873"/>
                                        </p:tgtEl>
                                        <p:attrNameLst>
                                          <p:attrName>ppt_x</p:attrName>
                                        </p:attrNameLst>
                                      </p:cBhvr>
                                      <p:tavLst>
                                        <p:tav tm="0">
                                          <p:val>
                                            <p:strVal val="1+#ppt_w/2"/>
                                          </p:val>
                                        </p:tav>
                                        <p:tav tm="100000">
                                          <p:val>
                                            <p:strVal val="#ppt_x"/>
                                          </p:val>
                                        </p:tav>
                                      </p:tavLst>
                                    </p:anim>
                                    <p:anim calcmode="lin" valueType="num">
                                      <p:cBhvr additive="base">
                                        <p:cTn id="20" dur="500" fill="hold"/>
                                        <p:tgtEl>
                                          <p:spTgt spid="12187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21879"/>
                                        </p:tgtEl>
                                        <p:attrNameLst>
                                          <p:attrName>style.visibility</p:attrName>
                                        </p:attrNameLst>
                                      </p:cBhvr>
                                      <p:to>
                                        <p:strVal val="visible"/>
                                      </p:to>
                                    </p:set>
                                    <p:anim calcmode="lin" valueType="num">
                                      <p:cBhvr additive="base">
                                        <p:cTn id="25" dur="500" fill="hold"/>
                                        <p:tgtEl>
                                          <p:spTgt spid="121879"/>
                                        </p:tgtEl>
                                        <p:attrNameLst>
                                          <p:attrName>ppt_x</p:attrName>
                                        </p:attrNameLst>
                                      </p:cBhvr>
                                      <p:tavLst>
                                        <p:tav tm="0">
                                          <p:val>
                                            <p:strVal val="0-#ppt_w/2"/>
                                          </p:val>
                                        </p:tav>
                                        <p:tav tm="100000">
                                          <p:val>
                                            <p:strVal val="#ppt_x"/>
                                          </p:val>
                                        </p:tav>
                                      </p:tavLst>
                                    </p:anim>
                                    <p:anim calcmode="lin" valueType="num">
                                      <p:cBhvr additive="base">
                                        <p:cTn id="26" dur="500" fill="hold"/>
                                        <p:tgtEl>
                                          <p:spTgt spid="12187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1883"/>
                                        </p:tgtEl>
                                        <p:attrNameLst>
                                          <p:attrName>style.visibility</p:attrName>
                                        </p:attrNameLst>
                                      </p:cBhvr>
                                      <p:to>
                                        <p:strVal val="visible"/>
                                      </p:to>
                                    </p:set>
                                    <p:anim calcmode="lin" valueType="num">
                                      <p:cBhvr additive="base">
                                        <p:cTn id="31" dur="500" fill="hold"/>
                                        <p:tgtEl>
                                          <p:spTgt spid="121883"/>
                                        </p:tgtEl>
                                        <p:attrNameLst>
                                          <p:attrName>ppt_x</p:attrName>
                                        </p:attrNameLst>
                                      </p:cBhvr>
                                      <p:tavLst>
                                        <p:tav tm="0">
                                          <p:val>
                                            <p:strVal val="#ppt_x"/>
                                          </p:val>
                                        </p:tav>
                                        <p:tav tm="100000">
                                          <p:val>
                                            <p:strVal val="#ppt_x"/>
                                          </p:val>
                                        </p:tav>
                                      </p:tavLst>
                                    </p:anim>
                                    <p:anim calcmode="lin" valueType="num">
                                      <p:cBhvr additive="base">
                                        <p:cTn id="32" dur="500" fill="hold"/>
                                        <p:tgtEl>
                                          <p:spTgt spid="12188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1866"/>
                                        </p:tgtEl>
                                        <p:attrNameLst>
                                          <p:attrName>style.visibility</p:attrName>
                                        </p:attrNameLst>
                                      </p:cBhvr>
                                      <p:to>
                                        <p:strVal val="visible"/>
                                      </p:to>
                                    </p:set>
                                    <p:anim calcmode="lin" valueType="num">
                                      <p:cBhvr additive="base">
                                        <p:cTn id="37" dur="500" fill="hold"/>
                                        <p:tgtEl>
                                          <p:spTgt spid="121866"/>
                                        </p:tgtEl>
                                        <p:attrNameLst>
                                          <p:attrName>ppt_x</p:attrName>
                                        </p:attrNameLst>
                                      </p:cBhvr>
                                      <p:tavLst>
                                        <p:tav tm="0">
                                          <p:val>
                                            <p:strVal val="#ppt_x"/>
                                          </p:val>
                                        </p:tav>
                                        <p:tav tm="100000">
                                          <p:val>
                                            <p:strVal val="#ppt_x"/>
                                          </p:val>
                                        </p:tav>
                                      </p:tavLst>
                                    </p:anim>
                                    <p:anim calcmode="lin" valueType="num">
                                      <p:cBhvr additive="base">
                                        <p:cTn id="38" dur="500" fill="hold"/>
                                        <p:tgtEl>
                                          <p:spTgt spid="121866"/>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2" presetClass="entr" presetSubtype="2" fill="hold" grpId="0" nodeType="afterEffect">
                                  <p:stCondLst>
                                    <p:cond delay="0"/>
                                  </p:stCondLst>
                                  <p:childTnLst>
                                    <p:set>
                                      <p:cBhvr>
                                        <p:cTn id="41" dur="1" fill="hold">
                                          <p:stCondLst>
                                            <p:cond delay="0"/>
                                          </p:stCondLst>
                                        </p:cTn>
                                        <p:tgtEl>
                                          <p:spTgt spid="121887"/>
                                        </p:tgtEl>
                                        <p:attrNameLst>
                                          <p:attrName>style.visibility</p:attrName>
                                        </p:attrNameLst>
                                      </p:cBhvr>
                                      <p:to>
                                        <p:strVal val="visible"/>
                                      </p:to>
                                    </p:set>
                                    <p:anim calcmode="lin" valueType="num">
                                      <p:cBhvr additive="base">
                                        <p:cTn id="42" dur="500" fill="hold"/>
                                        <p:tgtEl>
                                          <p:spTgt spid="121887"/>
                                        </p:tgtEl>
                                        <p:attrNameLst>
                                          <p:attrName>ppt_x</p:attrName>
                                        </p:attrNameLst>
                                      </p:cBhvr>
                                      <p:tavLst>
                                        <p:tav tm="0">
                                          <p:val>
                                            <p:strVal val="1+#ppt_w/2"/>
                                          </p:val>
                                        </p:tav>
                                        <p:tav tm="100000">
                                          <p:val>
                                            <p:strVal val="#ppt_x"/>
                                          </p:val>
                                        </p:tav>
                                      </p:tavLst>
                                    </p:anim>
                                    <p:anim calcmode="lin" valueType="num">
                                      <p:cBhvr additive="base">
                                        <p:cTn id="43" dur="500" fill="hold"/>
                                        <p:tgtEl>
                                          <p:spTgt spid="1218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5" grpId="0" autoUpdateAnimBg="0"/>
      <p:bldP spid="121866" grpId="0" animBg="1"/>
      <p:bldP spid="121887" grpId="0" animBg="1"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a:xfrm>
            <a:off x="1066800" y="981075"/>
            <a:ext cx="6172200" cy="533400"/>
          </a:xfrm>
          <a:effectLst>
            <a:outerShdw dist="35921" dir="2700000" algn="ctr" rotWithShape="0">
              <a:schemeClr val="bg2"/>
            </a:outerShdw>
          </a:effectLst>
        </p:spPr>
        <p:txBody>
          <a:bodyPr/>
          <a:lstStyle/>
          <a:p>
            <a:r>
              <a:rPr lang="es-ES_tradnl" sz="2800" b="1">
                <a:solidFill>
                  <a:srgbClr val="FFFF00"/>
                </a:solidFill>
                <a:latin typeface="Arial" charset="0"/>
              </a:rPr>
              <a:t>5. La Decisión de Inversión </a:t>
            </a:r>
            <a:endParaRPr lang="es-ES" sz="2800" b="1">
              <a:solidFill>
                <a:srgbClr val="FFFF00"/>
              </a:solidFill>
              <a:latin typeface="Arial" charset="0"/>
            </a:endParaRPr>
          </a:p>
        </p:txBody>
      </p:sp>
      <p:sp>
        <p:nvSpPr>
          <p:cNvPr id="122883" name="Line 3"/>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sp>
        <p:nvSpPr>
          <p:cNvPr id="122884" name="Text Box 4"/>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FF00"/>
                </a:solidFill>
                <a:latin typeface="Arial" charset="0"/>
                <a:cs typeface="Times New Roman" pitchFamily="18" charset="0"/>
              </a:rPr>
              <a:t>I.   Introducción a la Empresa.</a:t>
            </a:r>
          </a:p>
          <a:p>
            <a:r>
              <a:rPr lang="es-ES" sz="1000">
                <a:solidFill>
                  <a:srgbClr val="FFFF00"/>
                </a:solidFill>
                <a:latin typeface="Arial" charset="0"/>
                <a:cs typeface="Times New Roman" pitchFamily="18" charset="0"/>
              </a:rPr>
              <a:t>II.  La actividad comercial (Marketing).</a:t>
            </a:r>
          </a:p>
          <a:p>
            <a:r>
              <a:rPr lang="es-ES" sz="1000">
                <a:solidFill>
                  <a:srgbClr val="FF3300"/>
                </a:solidFill>
                <a:latin typeface="Arial" charset="0"/>
                <a:cs typeface="Times New Roman" pitchFamily="18" charset="0"/>
              </a:rPr>
              <a:t>III. El subsistema financiero.</a:t>
            </a:r>
          </a:p>
        </p:txBody>
      </p:sp>
      <p:sp>
        <p:nvSpPr>
          <p:cNvPr id="122885" name="Text Box 5"/>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122886" name="AutoShape 6"/>
          <p:cNvSpPr>
            <a:spLocks noChangeArrowheads="1"/>
          </p:cNvSpPr>
          <p:nvPr/>
        </p:nvSpPr>
        <p:spPr bwMode="auto">
          <a:xfrm rot="5400000">
            <a:off x="609600" y="381000"/>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graphicFrame>
        <p:nvGraphicFramePr>
          <p:cNvPr id="122887" name="Object 7"/>
          <p:cNvGraphicFramePr>
            <a:graphicFrameLocks noChangeAspect="1"/>
          </p:cNvGraphicFramePr>
          <p:nvPr/>
        </p:nvGraphicFramePr>
        <p:xfrm>
          <a:off x="8001000" y="152400"/>
          <a:ext cx="914400" cy="738188"/>
        </p:xfrm>
        <a:graphic>
          <a:graphicData uri="http://schemas.openxmlformats.org/presentationml/2006/ole">
            <p:oleObj spid="_x0000_s122887" name="CorelPhotoPaint.Image.9" r:id="rId3" imgW="1574603" imgH="1269841" progId="">
              <p:embed/>
            </p:oleObj>
          </a:graphicData>
        </a:graphic>
      </p:graphicFrame>
      <p:sp>
        <p:nvSpPr>
          <p:cNvPr id="122888" name="Rectangle 8"/>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es-ES"/>
          </a:p>
        </p:txBody>
      </p:sp>
      <p:sp>
        <p:nvSpPr>
          <p:cNvPr id="122889" name="Rectangle 9"/>
          <p:cNvSpPr>
            <a:spLocks noChangeArrowheads="1"/>
          </p:cNvSpPr>
          <p:nvPr/>
        </p:nvSpPr>
        <p:spPr bwMode="auto">
          <a:xfrm>
            <a:off x="1187450" y="1628775"/>
            <a:ext cx="6769100" cy="431800"/>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r>
              <a:rPr lang="es-ES" sz="2000">
                <a:solidFill>
                  <a:srgbClr val="FFFF00"/>
                </a:solidFill>
                <a:latin typeface="Arial" charset="0"/>
              </a:rPr>
              <a:t>DECISIÓN CONSUMO ACTUAL / CONSUMO FUTURO</a:t>
            </a:r>
          </a:p>
        </p:txBody>
      </p:sp>
      <p:grpSp>
        <p:nvGrpSpPr>
          <p:cNvPr id="122890" name="Group 10"/>
          <p:cNvGrpSpPr>
            <a:grpSpLocks/>
          </p:cNvGrpSpPr>
          <p:nvPr/>
        </p:nvGrpSpPr>
        <p:grpSpPr bwMode="auto">
          <a:xfrm>
            <a:off x="1763713" y="2398713"/>
            <a:ext cx="5545137" cy="4343400"/>
            <a:chOff x="1791" y="1616"/>
            <a:chExt cx="3493" cy="2408"/>
          </a:xfrm>
        </p:grpSpPr>
        <p:grpSp>
          <p:nvGrpSpPr>
            <p:cNvPr id="122891" name="Group 11"/>
            <p:cNvGrpSpPr>
              <a:grpSpLocks/>
            </p:cNvGrpSpPr>
            <p:nvPr/>
          </p:nvGrpSpPr>
          <p:grpSpPr bwMode="auto">
            <a:xfrm>
              <a:off x="1791" y="1616"/>
              <a:ext cx="3357" cy="2132"/>
              <a:chOff x="1791" y="1616"/>
              <a:chExt cx="3357" cy="2132"/>
            </a:xfrm>
          </p:grpSpPr>
          <p:sp>
            <p:nvSpPr>
              <p:cNvPr id="122892" name="Line 12"/>
              <p:cNvSpPr>
                <a:spLocks noChangeShapeType="1"/>
              </p:cNvSpPr>
              <p:nvPr/>
            </p:nvSpPr>
            <p:spPr bwMode="auto">
              <a:xfrm>
                <a:off x="1791" y="1616"/>
                <a:ext cx="0" cy="2132"/>
              </a:xfrm>
              <a:prstGeom prst="line">
                <a:avLst/>
              </a:prstGeom>
              <a:noFill/>
              <a:ln w="38100">
                <a:solidFill>
                  <a:srgbClr val="FFFF00"/>
                </a:solidFill>
                <a:round/>
                <a:headEnd/>
                <a:tailEnd/>
              </a:ln>
              <a:effectLst/>
            </p:spPr>
            <p:txBody>
              <a:bodyPr wrap="none"/>
              <a:lstStyle/>
              <a:p>
                <a:endParaRPr lang="es-ES"/>
              </a:p>
            </p:txBody>
          </p:sp>
          <p:sp>
            <p:nvSpPr>
              <p:cNvPr id="122893" name="Line 13"/>
              <p:cNvSpPr>
                <a:spLocks noChangeShapeType="1"/>
              </p:cNvSpPr>
              <p:nvPr/>
            </p:nvSpPr>
            <p:spPr bwMode="auto">
              <a:xfrm>
                <a:off x="1791" y="3748"/>
                <a:ext cx="3357" cy="0"/>
              </a:xfrm>
              <a:prstGeom prst="line">
                <a:avLst/>
              </a:prstGeom>
              <a:noFill/>
              <a:ln w="38100">
                <a:solidFill>
                  <a:srgbClr val="FFFF00"/>
                </a:solidFill>
                <a:round/>
                <a:headEnd/>
                <a:tailEnd/>
              </a:ln>
              <a:effectLst/>
            </p:spPr>
            <p:txBody>
              <a:bodyPr wrap="none"/>
              <a:lstStyle/>
              <a:p>
                <a:endParaRPr lang="es-ES"/>
              </a:p>
            </p:txBody>
          </p:sp>
        </p:grpSp>
        <p:sp>
          <p:nvSpPr>
            <p:cNvPr id="122894" name="Text Box 14"/>
            <p:cNvSpPr txBox="1">
              <a:spLocks noChangeArrowheads="1"/>
            </p:cNvSpPr>
            <p:nvPr/>
          </p:nvSpPr>
          <p:spPr bwMode="auto">
            <a:xfrm>
              <a:off x="1791" y="1616"/>
              <a:ext cx="631" cy="287"/>
            </a:xfrm>
            <a:prstGeom prst="rect">
              <a:avLst/>
            </a:prstGeom>
            <a:noFill/>
            <a:ln w="9525">
              <a:noFill/>
              <a:miter lim="800000"/>
              <a:headEnd/>
              <a:tailEnd/>
            </a:ln>
            <a:effectLst/>
          </p:spPr>
          <p:txBody>
            <a:bodyPr wrap="none">
              <a:spAutoFit/>
            </a:bodyPr>
            <a:lstStyle/>
            <a:p>
              <a:r>
                <a:rPr lang="es-ES" sz="1400" b="1">
                  <a:solidFill>
                    <a:srgbClr val="FFFF00"/>
                  </a:solidFill>
                  <a:latin typeface="Arial" charset="0"/>
                </a:rPr>
                <a:t>Consumo</a:t>
              </a:r>
            </a:p>
            <a:p>
              <a:r>
                <a:rPr lang="es-ES" sz="1400" b="1">
                  <a:solidFill>
                    <a:srgbClr val="FFFF00"/>
                  </a:solidFill>
                  <a:latin typeface="Arial" charset="0"/>
                </a:rPr>
                <a:t>Futuro</a:t>
              </a:r>
            </a:p>
          </p:txBody>
        </p:sp>
        <p:sp>
          <p:nvSpPr>
            <p:cNvPr id="122895" name="Text Box 15"/>
            <p:cNvSpPr txBox="1">
              <a:spLocks noChangeArrowheads="1"/>
            </p:cNvSpPr>
            <p:nvPr/>
          </p:nvSpPr>
          <p:spPr bwMode="auto">
            <a:xfrm>
              <a:off x="4331" y="3737"/>
              <a:ext cx="953" cy="287"/>
            </a:xfrm>
            <a:prstGeom prst="rect">
              <a:avLst/>
            </a:prstGeom>
            <a:noFill/>
            <a:ln w="9525">
              <a:noFill/>
              <a:miter lim="800000"/>
              <a:headEnd/>
              <a:tailEnd/>
            </a:ln>
            <a:effectLst/>
          </p:spPr>
          <p:txBody>
            <a:bodyPr>
              <a:spAutoFit/>
            </a:bodyPr>
            <a:lstStyle/>
            <a:p>
              <a:r>
                <a:rPr lang="es-ES" sz="1400" b="1">
                  <a:solidFill>
                    <a:srgbClr val="FFFF00"/>
                  </a:solidFill>
                  <a:latin typeface="Arial" charset="0"/>
                </a:rPr>
                <a:t>Consumo Actual</a:t>
              </a:r>
            </a:p>
          </p:txBody>
        </p:sp>
      </p:grpSp>
      <p:sp>
        <p:nvSpPr>
          <p:cNvPr id="122896" name="Line 16"/>
          <p:cNvSpPr>
            <a:spLocks noChangeShapeType="1"/>
          </p:cNvSpPr>
          <p:nvPr/>
        </p:nvSpPr>
        <p:spPr bwMode="auto">
          <a:xfrm>
            <a:off x="1763713" y="3500438"/>
            <a:ext cx="3095625" cy="2736850"/>
          </a:xfrm>
          <a:prstGeom prst="line">
            <a:avLst/>
          </a:prstGeom>
          <a:noFill/>
          <a:ln w="63500">
            <a:solidFill>
              <a:srgbClr val="FFFF00"/>
            </a:solidFill>
            <a:round/>
            <a:headEnd/>
            <a:tailEnd/>
          </a:ln>
          <a:effectLst/>
        </p:spPr>
        <p:txBody>
          <a:bodyPr wrap="none"/>
          <a:lstStyle/>
          <a:p>
            <a:endParaRPr lang="es-ES"/>
          </a:p>
        </p:txBody>
      </p:sp>
      <p:grpSp>
        <p:nvGrpSpPr>
          <p:cNvPr id="122897" name="Group 17"/>
          <p:cNvGrpSpPr>
            <a:grpSpLocks/>
          </p:cNvGrpSpPr>
          <p:nvPr/>
        </p:nvGrpSpPr>
        <p:grpSpPr bwMode="auto">
          <a:xfrm>
            <a:off x="1116013" y="4222750"/>
            <a:ext cx="2160587" cy="2519363"/>
            <a:chOff x="703" y="2660"/>
            <a:chExt cx="1361" cy="1587"/>
          </a:xfrm>
        </p:grpSpPr>
        <p:sp>
          <p:nvSpPr>
            <p:cNvPr id="122898" name="Line 18"/>
            <p:cNvSpPr>
              <a:spLocks noChangeShapeType="1"/>
            </p:cNvSpPr>
            <p:nvPr/>
          </p:nvSpPr>
          <p:spPr bwMode="auto">
            <a:xfrm>
              <a:off x="1111" y="2886"/>
              <a:ext cx="771" cy="0"/>
            </a:xfrm>
            <a:prstGeom prst="line">
              <a:avLst/>
            </a:prstGeom>
            <a:noFill/>
            <a:ln w="25400">
              <a:solidFill>
                <a:schemeClr val="tx1"/>
              </a:solidFill>
              <a:prstDash val="sysDot"/>
              <a:round/>
              <a:headEnd/>
              <a:tailEnd type="triangle" w="med" len="med"/>
            </a:ln>
            <a:effectLst/>
          </p:spPr>
          <p:txBody>
            <a:bodyPr wrap="none"/>
            <a:lstStyle/>
            <a:p>
              <a:endParaRPr lang="es-ES"/>
            </a:p>
          </p:txBody>
        </p:sp>
        <p:sp>
          <p:nvSpPr>
            <p:cNvPr id="122899" name="Line 19"/>
            <p:cNvSpPr>
              <a:spLocks noChangeShapeType="1"/>
            </p:cNvSpPr>
            <p:nvPr/>
          </p:nvSpPr>
          <p:spPr bwMode="auto">
            <a:xfrm flipV="1">
              <a:off x="1882" y="2886"/>
              <a:ext cx="0" cy="1044"/>
            </a:xfrm>
            <a:prstGeom prst="line">
              <a:avLst/>
            </a:prstGeom>
            <a:noFill/>
            <a:ln w="25400">
              <a:solidFill>
                <a:schemeClr val="tx1"/>
              </a:solidFill>
              <a:prstDash val="sysDot"/>
              <a:round/>
              <a:headEnd/>
              <a:tailEnd type="triangle" w="med" len="med"/>
            </a:ln>
            <a:effectLst/>
          </p:spPr>
          <p:txBody>
            <a:bodyPr wrap="none"/>
            <a:lstStyle/>
            <a:p>
              <a:endParaRPr lang="es-ES"/>
            </a:p>
          </p:txBody>
        </p:sp>
        <p:sp>
          <p:nvSpPr>
            <p:cNvPr id="122900" name="Text Box 20"/>
            <p:cNvSpPr txBox="1">
              <a:spLocks noChangeArrowheads="1"/>
            </p:cNvSpPr>
            <p:nvPr/>
          </p:nvSpPr>
          <p:spPr bwMode="auto">
            <a:xfrm>
              <a:off x="1681" y="3997"/>
              <a:ext cx="383" cy="250"/>
            </a:xfrm>
            <a:prstGeom prst="rect">
              <a:avLst/>
            </a:prstGeom>
            <a:noFill/>
            <a:ln w="9525">
              <a:noFill/>
              <a:miter lim="800000"/>
              <a:headEnd/>
              <a:tailEnd/>
            </a:ln>
            <a:effectLst/>
          </p:spPr>
          <p:txBody>
            <a:bodyPr wrap="none">
              <a:spAutoFit/>
            </a:bodyPr>
            <a:lstStyle/>
            <a:p>
              <a:r>
                <a:rPr lang="es-ES" sz="2000" b="1">
                  <a:solidFill>
                    <a:srgbClr val="FFFF00"/>
                  </a:solidFill>
                  <a:latin typeface="Arial" charset="0"/>
                </a:rPr>
                <a:t>600</a:t>
              </a:r>
            </a:p>
          </p:txBody>
        </p:sp>
        <p:sp>
          <p:nvSpPr>
            <p:cNvPr id="122901" name="Text Box 21"/>
            <p:cNvSpPr txBox="1">
              <a:spLocks noChangeArrowheads="1"/>
            </p:cNvSpPr>
            <p:nvPr/>
          </p:nvSpPr>
          <p:spPr bwMode="auto">
            <a:xfrm>
              <a:off x="703" y="2750"/>
              <a:ext cx="383" cy="250"/>
            </a:xfrm>
            <a:prstGeom prst="rect">
              <a:avLst/>
            </a:prstGeom>
            <a:noFill/>
            <a:ln w="9525">
              <a:noFill/>
              <a:miter lim="800000"/>
              <a:headEnd/>
              <a:tailEnd/>
            </a:ln>
            <a:effectLst/>
          </p:spPr>
          <p:txBody>
            <a:bodyPr wrap="none">
              <a:spAutoFit/>
            </a:bodyPr>
            <a:lstStyle/>
            <a:p>
              <a:pPr algn="r"/>
              <a:r>
                <a:rPr lang="es-ES" sz="2000" b="1">
                  <a:solidFill>
                    <a:srgbClr val="FFFF00"/>
                  </a:solidFill>
                  <a:latin typeface="Arial" charset="0"/>
                </a:rPr>
                <a:t>800</a:t>
              </a:r>
            </a:p>
          </p:txBody>
        </p:sp>
        <p:sp>
          <p:nvSpPr>
            <p:cNvPr id="122902" name="Text Box 22"/>
            <p:cNvSpPr txBox="1">
              <a:spLocks noChangeArrowheads="1"/>
            </p:cNvSpPr>
            <p:nvPr/>
          </p:nvSpPr>
          <p:spPr bwMode="auto">
            <a:xfrm>
              <a:off x="1882" y="2660"/>
              <a:ext cx="116" cy="250"/>
            </a:xfrm>
            <a:prstGeom prst="rect">
              <a:avLst/>
            </a:prstGeom>
            <a:noFill/>
            <a:ln w="9525">
              <a:noFill/>
              <a:miter lim="800000"/>
              <a:headEnd/>
              <a:tailEnd/>
            </a:ln>
            <a:effectLst/>
          </p:spPr>
          <p:txBody>
            <a:bodyPr wrap="none">
              <a:spAutoFit/>
            </a:bodyPr>
            <a:lstStyle/>
            <a:p>
              <a:endParaRPr lang="es-ES" sz="2000" b="1">
                <a:solidFill>
                  <a:srgbClr val="FFFF00"/>
                </a:solidFill>
                <a:latin typeface="Arial" charset="0"/>
              </a:endParaRPr>
            </a:p>
          </p:txBody>
        </p:sp>
        <p:sp>
          <p:nvSpPr>
            <p:cNvPr id="122903" name="Text Box 23"/>
            <p:cNvSpPr txBox="1">
              <a:spLocks noChangeArrowheads="1"/>
            </p:cNvSpPr>
            <p:nvPr/>
          </p:nvSpPr>
          <p:spPr bwMode="auto">
            <a:xfrm>
              <a:off x="1655" y="2886"/>
              <a:ext cx="232" cy="250"/>
            </a:xfrm>
            <a:prstGeom prst="rect">
              <a:avLst/>
            </a:prstGeom>
            <a:noFill/>
            <a:ln w="9525">
              <a:noFill/>
              <a:miter lim="800000"/>
              <a:headEnd/>
              <a:tailEnd/>
            </a:ln>
            <a:effectLst/>
          </p:spPr>
          <p:txBody>
            <a:bodyPr wrap="none">
              <a:spAutoFit/>
            </a:bodyPr>
            <a:lstStyle/>
            <a:p>
              <a:r>
                <a:rPr lang="es-ES" sz="2000" b="1">
                  <a:solidFill>
                    <a:srgbClr val="FFFF00"/>
                  </a:solidFill>
                  <a:latin typeface="Arial" charset="0"/>
                </a:rPr>
                <a:t>C</a:t>
              </a:r>
            </a:p>
          </p:txBody>
        </p:sp>
      </p:grpSp>
      <p:grpSp>
        <p:nvGrpSpPr>
          <p:cNvPr id="122904" name="Group 24"/>
          <p:cNvGrpSpPr>
            <a:grpSpLocks/>
          </p:cNvGrpSpPr>
          <p:nvPr/>
        </p:nvGrpSpPr>
        <p:grpSpPr bwMode="auto">
          <a:xfrm>
            <a:off x="1014413" y="3284538"/>
            <a:ext cx="4891087" cy="1296987"/>
            <a:chOff x="639" y="2069"/>
            <a:chExt cx="3081" cy="817"/>
          </a:xfrm>
        </p:grpSpPr>
        <p:sp>
          <p:nvSpPr>
            <p:cNvPr id="122905" name="Text Box 25"/>
            <p:cNvSpPr txBox="1">
              <a:spLocks noChangeArrowheads="1"/>
            </p:cNvSpPr>
            <p:nvPr/>
          </p:nvSpPr>
          <p:spPr bwMode="auto">
            <a:xfrm>
              <a:off x="2018" y="2251"/>
              <a:ext cx="1702" cy="250"/>
            </a:xfrm>
            <a:prstGeom prst="rect">
              <a:avLst/>
            </a:prstGeom>
            <a:noFill/>
            <a:ln w="9525">
              <a:noFill/>
              <a:miter lim="800000"/>
              <a:headEnd/>
              <a:tailEnd/>
            </a:ln>
            <a:effectLst/>
          </p:spPr>
          <p:txBody>
            <a:bodyPr wrap="none">
              <a:spAutoFit/>
            </a:bodyPr>
            <a:lstStyle/>
            <a:p>
              <a:r>
                <a:rPr lang="es-ES" sz="2000" b="1">
                  <a:solidFill>
                    <a:srgbClr val="FFFF00"/>
                  </a:solidFill>
                  <a:latin typeface="Arial" charset="0"/>
                </a:rPr>
                <a:t>800+600(1+0,1)=1460</a:t>
              </a:r>
            </a:p>
          </p:txBody>
        </p:sp>
        <p:sp>
          <p:nvSpPr>
            <p:cNvPr id="122906" name="Text Box 26"/>
            <p:cNvSpPr txBox="1">
              <a:spLocks noChangeArrowheads="1"/>
            </p:cNvSpPr>
            <p:nvPr/>
          </p:nvSpPr>
          <p:spPr bwMode="auto">
            <a:xfrm>
              <a:off x="639" y="2069"/>
              <a:ext cx="472" cy="250"/>
            </a:xfrm>
            <a:prstGeom prst="rect">
              <a:avLst/>
            </a:prstGeom>
            <a:noFill/>
            <a:ln w="9525">
              <a:noFill/>
              <a:miter lim="800000"/>
              <a:headEnd/>
              <a:tailEnd/>
            </a:ln>
            <a:effectLst/>
          </p:spPr>
          <p:txBody>
            <a:bodyPr wrap="none">
              <a:spAutoFit/>
            </a:bodyPr>
            <a:lstStyle/>
            <a:p>
              <a:r>
                <a:rPr lang="es-ES" sz="2000" b="1">
                  <a:solidFill>
                    <a:srgbClr val="FFFF00"/>
                  </a:solidFill>
                  <a:latin typeface="Arial" charset="0"/>
                </a:rPr>
                <a:t>1460</a:t>
              </a:r>
            </a:p>
          </p:txBody>
        </p:sp>
        <p:sp>
          <p:nvSpPr>
            <p:cNvPr id="122907" name="AutoShape 27"/>
            <p:cNvSpPr>
              <a:spLocks/>
            </p:cNvSpPr>
            <p:nvPr/>
          </p:nvSpPr>
          <p:spPr bwMode="auto">
            <a:xfrm>
              <a:off x="1111" y="2205"/>
              <a:ext cx="862" cy="681"/>
            </a:xfrm>
            <a:prstGeom prst="rightBrace">
              <a:avLst>
                <a:gd name="adj1" fmla="val 3380"/>
                <a:gd name="adj2" fmla="val 28046"/>
              </a:avLst>
            </a:prstGeom>
            <a:noFill/>
            <a:ln w="9525">
              <a:solidFill>
                <a:schemeClr val="tx1"/>
              </a:solidFill>
              <a:round/>
              <a:headEnd/>
              <a:tailEnd/>
            </a:ln>
            <a:effectLst/>
          </p:spPr>
          <p:txBody>
            <a:bodyPr wrap="none" anchor="ctr"/>
            <a:lstStyle/>
            <a:p>
              <a:endParaRPr lang="es-ES"/>
            </a:p>
          </p:txBody>
        </p:sp>
      </p:grpSp>
      <p:grpSp>
        <p:nvGrpSpPr>
          <p:cNvPr id="122908" name="Group 28"/>
          <p:cNvGrpSpPr>
            <a:grpSpLocks/>
          </p:cNvGrpSpPr>
          <p:nvPr/>
        </p:nvGrpSpPr>
        <p:grpSpPr bwMode="auto">
          <a:xfrm>
            <a:off x="2987675" y="4221163"/>
            <a:ext cx="3419475" cy="2520950"/>
            <a:chOff x="1882" y="2659"/>
            <a:chExt cx="2154" cy="1588"/>
          </a:xfrm>
        </p:grpSpPr>
        <p:sp>
          <p:nvSpPr>
            <p:cNvPr id="122909" name="Text Box 29"/>
            <p:cNvSpPr txBox="1">
              <a:spLocks noChangeArrowheads="1"/>
            </p:cNvSpPr>
            <p:nvPr/>
          </p:nvSpPr>
          <p:spPr bwMode="auto">
            <a:xfrm>
              <a:off x="2290" y="2659"/>
              <a:ext cx="1746" cy="250"/>
            </a:xfrm>
            <a:prstGeom prst="rect">
              <a:avLst/>
            </a:prstGeom>
            <a:noFill/>
            <a:ln w="9525">
              <a:noFill/>
              <a:miter lim="800000"/>
              <a:headEnd/>
              <a:tailEnd/>
            </a:ln>
            <a:effectLst/>
          </p:spPr>
          <p:txBody>
            <a:bodyPr wrap="none">
              <a:spAutoFit/>
            </a:bodyPr>
            <a:lstStyle/>
            <a:p>
              <a:r>
                <a:rPr lang="es-ES" sz="2000" b="1">
                  <a:solidFill>
                    <a:srgbClr val="FFFF00"/>
                  </a:solidFill>
                  <a:latin typeface="Arial" charset="0"/>
                </a:rPr>
                <a:t>600+800/(1+0,1)=1327</a:t>
              </a:r>
            </a:p>
          </p:txBody>
        </p:sp>
        <p:sp>
          <p:nvSpPr>
            <p:cNvPr id="122910" name="Text Box 30"/>
            <p:cNvSpPr txBox="1">
              <a:spLocks noChangeArrowheads="1"/>
            </p:cNvSpPr>
            <p:nvPr/>
          </p:nvSpPr>
          <p:spPr bwMode="auto">
            <a:xfrm>
              <a:off x="3107" y="3997"/>
              <a:ext cx="472" cy="250"/>
            </a:xfrm>
            <a:prstGeom prst="rect">
              <a:avLst/>
            </a:prstGeom>
            <a:noFill/>
            <a:ln w="9525">
              <a:noFill/>
              <a:miter lim="800000"/>
              <a:headEnd/>
              <a:tailEnd/>
            </a:ln>
            <a:effectLst/>
          </p:spPr>
          <p:txBody>
            <a:bodyPr wrap="none">
              <a:spAutoFit/>
            </a:bodyPr>
            <a:lstStyle/>
            <a:p>
              <a:r>
                <a:rPr lang="es-ES" sz="2000" b="1">
                  <a:solidFill>
                    <a:srgbClr val="FFFF00"/>
                  </a:solidFill>
                  <a:latin typeface="Arial" charset="0"/>
                </a:rPr>
                <a:t>1327</a:t>
              </a:r>
            </a:p>
          </p:txBody>
        </p:sp>
        <p:sp>
          <p:nvSpPr>
            <p:cNvPr id="122911" name="AutoShape 31"/>
            <p:cNvSpPr>
              <a:spLocks/>
            </p:cNvSpPr>
            <p:nvPr/>
          </p:nvSpPr>
          <p:spPr bwMode="auto">
            <a:xfrm rot="5400000">
              <a:off x="1995" y="2863"/>
              <a:ext cx="953" cy="1179"/>
            </a:xfrm>
            <a:prstGeom prst="leftBrace">
              <a:avLst>
                <a:gd name="adj1" fmla="val 10310"/>
                <a:gd name="adj2" fmla="val 27986"/>
              </a:avLst>
            </a:prstGeom>
            <a:noFill/>
            <a:ln w="9525">
              <a:solidFill>
                <a:schemeClr val="tx1"/>
              </a:solidFill>
              <a:round/>
              <a:headEnd/>
              <a:tailEnd/>
            </a:ln>
            <a:effectLst/>
          </p:spPr>
          <p:txBody>
            <a:bodyPr wrap="none" anchor="ctr"/>
            <a:lstStyle/>
            <a:p>
              <a:endParaRPr lang="es-ES"/>
            </a:p>
          </p:txBody>
        </p:sp>
      </p:gr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2890"/>
                                        </p:tgtEl>
                                        <p:attrNameLst>
                                          <p:attrName>style.visibility</p:attrName>
                                        </p:attrNameLst>
                                      </p:cBhvr>
                                      <p:to>
                                        <p:strVal val="visible"/>
                                      </p:to>
                                    </p:set>
                                    <p:anim calcmode="lin" valueType="num">
                                      <p:cBhvr additive="base">
                                        <p:cTn id="7" dur="500" fill="hold"/>
                                        <p:tgtEl>
                                          <p:spTgt spid="122890"/>
                                        </p:tgtEl>
                                        <p:attrNameLst>
                                          <p:attrName>ppt_x</p:attrName>
                                        </p:attrNameLst>
                                      </p:cBhvr>
                                      <p:tavLst>
                                        <p:tav tm="0">
                                          <p:val>
                                            <p:strVal val="#ppt_x"/>
                                          </p:val>
                                        </p:tav>
                                        <p:tav tm="100000">
                                          <p:val>
                                            <p:strVal val="#ppt_x"/>
                                          </p:val>
                                        </p:tav>
                                      </p:tavLst>
                                    </p:anim>
                                    <p:anim calcmode="lin" valueType="num">
                                      <p:cBhvr additive="base">
                                        <p:cTn id="8" dur="500" fill="hold"/>
                                        <p:tgtEl>
                                          <p:spTgt spid="1228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897"/>
                                        </p:tgtEl>
                                        <p:attrNameLst>
                                          <p:attrName>style.visibility</p:attrName>
                                        </p:attrNameLst>
                                      </p:cBhvr>
                                      <p:to>
                                        <p:strVal val="visible"/>
                                      </p:to>
                                    </p:set>
                                    <p:anim calcmode="lin" valueType="num">
                                      <p:cBhvr additive="base">
                                        <p:cTn id="13" dur="500" fill="hold"/>
                                        <p:tgtEl>
                                          <p:spTgt spid="122897"/>
                                        </p:tgtEl>
                                        <p:attrNameLst>
                                          <p:attrName>ppt_x</p:attrName>
                                        </p:attrNameLst>
                                      </p:cBhvr>
                                      <p:tavLst>
                                        <p:tav tm="0">
                                          <p:val>
                                            <p:strVal val="#ppt_x"/>
                                          </p:val>
                                        </p:tav>
                                        <p:tav tm="100000">
                                          <p:val>
                                            <p:strVal val="#ppt_x"/>
                                          </p:val>
                                        </p:tav>
                                      </p:tavLst>
                                    </p:anim>
                                    <p:anim calcmode="lin" valueType="num">
                                      <p:cBhvr additive="base">
                                        <p:cTn id="14" dur="500" fill="hold"/>
                                        <p:tgtEl>
                                          <p:spTgt spid="12289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2904"/>
                                        </p:tgtEl>
                                        <p:attrNameLst>
                                          <p:attrName>style.visibility</p:attrName>
                                        </p:attrNameLst>
                                      </p:cBhvr>
                                      <p:to>
                                        <p:strVal val="visible"/>
                                      </p:to>
                                    </p:set>
                                    <p:anim calcmode="lin" valueType="num">
                                      <p:cBhvr additive="base">
                                        <p:cTn id="19" dur="500" fill="hold"/>
                                        <p:tgtEl>
                                          <p:spTgt spid="122904"/>
                                        </p:tgtEl>
                                        <p:attrNameLst>
                                          <p:attrName>ppt_x</p:attrName>
                                        </p:attrNameLst>
                                      </p:cBhvr>
                                      <p:tavLst>
                                        <p:tav tm="0">
                                          <p:val>
                                            <p:strVal val="#ppt_x"/>
                                          </p:val>
                                        </p:tav>
                                        <p:tav tm="100000">
                                          <p:val>
                                            <p:strVal val="#ppt_x"/>
                                          </p:val>
                                        </p:tav>
                                      </p:tavLst>
                                    </p:anim>
                                    <p:anim calcmode="lin" valueType="num">
                                      <p:cBhvr additive="base">
                                        <p:cTn id="20" dur="500" fill="hold"/>
                                        <p:tgtEl>
                                          <p:spTgt spid="12290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2908"/>
                                        </p:tgtEl>
                                        <p:attrNameLst>
                                          <p:attrName>style.visibility</p:attrName>
                                        </p:attrNameLst>
                                      </p:cBhvr>
                                      <p:to>
                                        <p:strVal val="visible"/>
                                      </p:to>
                                    </p:set>
                                    <p:anim calcmode="lin" valueType="num">
                                      <p:cBhvr additive="base">
                                        <p:cTn id="25" dur="500" fill="hold"/>
                                        <p:tgtEl>
                                          <p:spTgt spid="122908"/>
                                        </p:tgtEl>
                                        <p:attrNameLst>
                                          <p:attrName>ppt_x</p:attrName>
                                        </p:attrNameLst>
                                      </p:cBhvr>
                                      <p:tavLst>
                                        <p:tav tm="0">
                                          <p:val>
                                            <p:strVal val="#ppt_x"/>
                                          </p:val>
                                        </p:tav>
                                        <p:tav tm="100000">
                                          <p:val>
                                            <p:strVal val="#ppt_x"/>
                                          </p:val>
                                        </p:tav>
                                      </p:tavLst>
                                    </p:anim>
                                    <p:anim calcmode="lin" valueType="num">
                                      <p:cBhvr additive="base">
                                        <p:cTn id="26" dur="500" fill="hold"/>
                                        <p:tgtEl>
                                          <p:spTgt spid="122908"/>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122896"/>
                                        </p:tgtEl>
                                        <p:attrNameLst>
                                          <p:attrName>style.visibility</p:attrName>
                                        </p:attrNameLst>
                                      </p:cBhvr>
                                      <p:to>
                                        <p:strVal val="visible"/>
                                      </p:to>
                                    </p:set>
                                    <p:anim calcmode="lin" valueType="num">
                                      <p:cBhvr additive="base">
                                        <p:cTn id="30" dur="500" fill="hold"/>
                                        <p:tgtEl>
                                          <p:spTgt spid="122896"/>
                                        </p:tgtEl>
                                        <p:attrNameLst>
                                          <p:attrName>ppt_x</p:attrName>
                                        </p:attrNameLst>
                                      </p:cBhvr>
                                      <p:tavLst>
                                        <p:tav tm="0">
                                          <p:val>
                                            <p:strVal val="#ppt_x"/>
                                          </p:val>
                                        </p:tav>
                                        <p:tav tm="100000">
                                          <p:val>
                                            <p:strVal val="#ppt_x"/>
                                          </p:val>
                                        </p:tav>
                                      </p:tavLst>
                                    </p:anim>
                                    <p:anim calcmode="lin" valueType="num">
                                      <p:cBhvr additive="base">
                                        <p:cTn id="31" dur="500" fill="hold"/>
                                        <p:tgtEl>
                                          <p:spTgt spid="1228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idx="4294967295"/>
          </p:nvPr>
        </p:nvSpPr>
        <p:spPr>
          <a:xfrm>
            <a:off x="1066800" y="981075"/>
            <a:ext cx="6172200" cy="533400"/>
          </a:xfrm>
          <a:effectLst>
            <a:outerShdw dist="35921" dir="2700000" algn="ctr" rotWithShape="0">
              <a:schemeClr val="bg2"/>
            </a:outerShdw>
          </a:effectLst>
        </p:spPr>
        <p:txBody>
          <a:bodyPr/>
          <a:lstStyle/>
          <a:p>
            <a:r>
              <a:rPr lang="es-ES_tradnl" sz="2800" b="1">
                <a:solidFill>
                  <a:srgbClr val="FFFF00"/>
                </a:solidFill>
                <a:latin typeface="Arial" charset="0"/>
              </a:rPr>
              <a:t>5. La Decisión de Inversión </a:t>
            </a:r>
            <a:endParaRPr lang="es-ES" sz="2800" b="1">
              <a:solidFill>
                <a:srgbClr val="FFFF00"/>
              </a:solidFill>
              <a:latin typeface="Arial" charset="0"/>
            </a:endParaRPr>
          </a:p>
        </p:txBody>
      </p:sp>
      <p:sp>
        <p:nvSpPr>
          <p:cNvPr id="123907" name="Line 3"/>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sp>
        <p:nvSpPr>
          <p:cNvPr id="123908" name="Text Box 4"/>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FF00"/>
                </a:solidFill>
                <a:latin typeface="Arial" charset="0"/>
                <a:cs typeface="Times New Roman" pitchFamily="18" charset="0"/>
              </a:rPr>
              <a:t>I.   Introducción a la Empresa.</a:t>
            </a:r>
          </a:p>
          <a:p>
            <a:r>
              <a:rPr lang="es-ES" sz="1000">
                <a:solidFill>
                  <a:srgbClr val="FFFF00"/>
                </a:solidFill>
                <a:latin typeface="Arial" charset="0"/>
                <a:cs typeface="Times New Roman" pitchFamily="18" charset="0"/>
              </a:rPr>
              <a:t>II.  La actividad comercial (Marketing).</a:t>
            </a:r>
          </a:p>
          <a:p>
            <a:r>
              <a:rPr lang="es-ES" sz="1000">
                <a:solidFill>
                  <a:srgbClr val="FF3300"/>
                </a:solidFill>
                <a:latin typeface="Arial" charset="0"/>
                <a:cs typeface="Times New Roman" pitchFamily="18" charset="0"/>
              </a:rPr>
              <a:t>III. El subsistema financiero.</a:t>
            </a:r>
          </a:p>
        </p:txBody>
      </p:sp>
      <p:sp>
        <p:nvSpPr>
          <p:cNvPr id="123909" name="Text Box 5"/>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123910" name="AutoShape 6"/>
          <p:cNvSpPr>
            <a:spLocks noChangeArrowheads="1"/>
          </p:cNvSpPr>
          <p:nvPr/>
        </p:nvSpPr>
        <p:spPr bwMode="auto">
          <a:xfrm rot="5400000">
            <a:off x="609600" y="381000"/>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graphicFrame>
        <p:nvGraphicFramePr>
          <p:cNvPr id="123911" name="Object 7"/>
          <p:cNvGraphicFramePr>
            <a:graphicFrameLocks noChangeAspect="1"/>
          </p:cNvGraphicFramePr>
          <p:nvPr/>
        </p:nvGraphicFramePr>
        <p:xfrm>
          <a:off x="8001000" y="152400"/>
          <a:ext cx="914400" cy="738188"/>
        </p:xfrm>
        <a:graphic>
          <a:graphicData uri="http://schemas.openxmlformats.org/presentationml/2006/ole">
            <p:oleObj spid="_x0000_s123911" name="CorelPhotoPaint.Image.9" r:id="rId3" imgW="1574603" imgH="1269841" progId="">
              <p:embed/>
            </p:oleObj>
          </a:graphicData>
        </a:graphic>
      </p:graphicFrame>
      <p:sp>
        <p:nvSpPr>
          <p:cNvPr id="123912" name="Rectangle 8"/>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es-ES"/>
          </a:p>
        </p:txBody>
      </p:sp>
      <p:sp>
        <p:nvSpPr>
          <p:cNvPr id="123913" name="Text Box 9"/>
          <p:cNvSpPr txBox="1">
            <a:spLocks noChangeArrowheads="1"/>
          </p:cNvSpPr>
          <p:nvPr/>
        </p:nvSpPr>
        <p:spPr bwMode="auto">
          <a:xfrm>
            <a:off x="4427538" y="2565400"/>
            <a:ext cx="4246562" cy="701675"/>
          </a:xfrm>
          <a:prstGeom prst="rect">
            <a:avLst/>
          </a:prstGeom>
          <a:noFill/>
          <a:ln w="9525">
            <a:noFill/>
            <a:miter lim="800000"/>
            <a:headEnd/>
            <a:tailEnd/>
          </a:ln>
          <a:effectLst/>
        </p:spPr>
        <p:txBody>
          <a:bodyPr wrap="none">
            <a:spAutoFit/>
          </a:bodyPr>
          <a:lstStyle/>
          <a:p>
            <a:r>
              <a:rPr lang="es-ES" sz="2000" b="1">
                <a:solidFill>
                  <a:srgbClr val="FFFF00"/>
                </a:solidFill>
                <a:latin typeface="Arial" charset="0"/>
              </a:rPr>
              <a:t>Inversión: Terreno valorado en</a:t>
            </a:r>
          </a:p>
          <a:p>
            <a:r>
              <a:rPr lang="es-ES" sz="2000" b="1">
                <a:solidFill>
                  <a:srgbClr val="FFFF00"/>
                </a:solidFill>
                <a:latin typeface="Arial" charset="0"/>
              </a:rPr>
              <a:t>500 que el próximo año serán 530</a:t>
            </a:r>
          </a:p>
        </p:txBody>
      </p:sp>
      <p:grpSp>
        <p:nvGrpSpPr>
          <p:cNvPr id="123914" name="Group 10"/>
          <p:cNvGrpSpPr>
            <a:grpSpLocks/>
          </p:cNvGrpSpPr>
          <p:nvPr/>
        </p:nvGrpSpPr>
        <p:grpSpPr bwMode="auto">
          <a:xfrm>
            <a:off x="1014413" y="2398713"/>
            <a:ext cx="6294437" cy="4343400"/>
            <a:chOff x="639" y="1511"/>
            <a:chExt cx="3965" cy="2736"/>
          </a:xfrm>
        </p:grpSpPr>
        <p:sp>
          <p:nvSpPr>
            <p:cNvPr id="123915" name="Line 11"/>
            <p:cNvSpPr>
              <a:spLocks noChangeShapeType="1"/>
            </p:cNvSpPr>
            <p:nvPr/>
          </p:nvSpPr>
          <p:spPr bwMode="auto">
            <a:xfrm>
              <a:off x="1111" y="2205"/>
              <a:ext cx="1950" cy="1724"/>
            </a:xfrm>
            <a:prstGeom prst="line">
              <a:avLst/>
            </a:prstGeom>
            <a:noFill/>
            <a:ln w="63500">
              <a:solidFill>
                <a:srgbClr val="FFFF00"/>
              </a:solidFill>
              <a:round/>
              <a:headEnd/>
              <a:tailEnd/>
            </a:ln>
            <a:effectLst/>
          </p:spPr>
          <p:txBody>
            <a:bodyPr wrap="none"/>
            <a:lstStyle/>
            <a:p>
              <a:endParaRPr lang="es-ES"/>
            </a:p>
          </p:txBody>
        </p:sp>
        <p:sp>
          <p:nvSpPr>
            <p:cNvPr id="123916" name="Line 12"/>
            <p:cNvSpPr>
              <a:spLocks noChangeShapeType="1"/>
            </p:cNvSpPr>
            <p:nvPr/>
          </p:nvSpPr>
          <p:spPr bwMode="auto">
            <a:xfrm>
              <a:off x="1111" y="2886"/>
              <a:ext cx="2132" cy="0"/>
            </a:xfrm>
            <a:prstGeom prst="line">
              <a:avLst/>
            </a:prstGeom>
            <a:noFill/>
            <a:ln w="9525">
              <a:solidFill>
                <a:schemeClr val="tx1"/>
              </a:solidFill>
              <a:round/>
              <a:headEnd/>
              <a:tailEnd/>
            </a:ln>
            <a:effectLst/>
          </p:spPr>
          <p:txBody>
            <a:bodyPr wrap="none"/>
            <a:lstStyle/>
            <a:p>
              <a:endParaRPr lang="es-ES"/>
            </a:p>
          </p:txBody>
        </p:sp>
        <p:sp>
          <p:nvSpPr>
            <p:cNvPr id="123917" name="Line 13"/>
            <p:cNvSpPr>
              <a:spLocks noChangeShapeType="1"/>
            </p:cNvSpPr>
            <p:nvPr/>
          </p:nvSpPr>
          <p:spPr bwMode="auto">
            <a:xfrm flipV="1">
              <a:off x="1882" y="2886"/>
              <a:ext cx="0" cy="1044"/>
            </a:xfrm>
            <a:prstGeom prst="line">
              <a:avLst/>
            </a:prstGeom>
            <a:noFill/>
            <a:ln w="9525">
              <a:solidFill>
                <a:schemeClr val="tx1"/>
              </a:solidFill>
              <a:round/>
              <a:headEnd/>
              <a:tailEnd/>
            </a:ln>
            <a:effectLst/>
          </p:spPr>
          <p:txBody>
            <a:bodyPr wrap="none"/>
            <a:lstStyle/>
            <a:p>
              <a:endParaRPr lang="es-ES"/>
            </a:p>
          </p:txBody>
        </p:sp>
        <p:grpSp>
          <p:nvGrpSpPr>
            <p:cNvPr id="123918" name="Group 14"/>
            <p:cNvGrpSpPr>
              <a:grpSpLocks/>
            </p:cNvGrpSpPr>
            <p:nvPr/>
          </p:nvGrpSpPr>
          <p:grpSpPr bwMode="auto">
            <a:xfrm>
              <a:off x="1111" y="1511"/>
              <a:ext cx="3493" cy="2736"/>
              <a:chOff x="1791" y="1616"/>
              <a:chExt cx="3493" cy="2408"/>
            </a:xfrm>
          </p:grpSpPr>
          <p:grpSp>
            <p:nvGrpSpPr>
              <p:cNvPr id="123919" name="Group 15"/>
              <p:cNvGrpSpPr>
                <a:grpSpLocks/>
              </p:cNvGrpSpPr>
              <p:nvPr/>
            </p:nvGrpSpPr>
            <p:grpSpPr bwMode="auto">
              <a:xfrm>
                <a:off x="1791" y="1616"/>
                <a:ext cx="3357" cy="2132"/>
                <a:chOff x="1791" y="1616"/>
                <a:chExt cx="3357" cy="2132"/>
              </a:xfrm>
            </p:grpSpPr>
            <p:sp>
              <p:nvSpPr>
                <p:cNvPr id="123920" name="Line 16"/>
                <p:cNvSpPr>
                  <a:spLocks noChangeShapeType="1"/>
                </p:cNvSpPr>
                <p:nvPr/>
              </p:nvSpPr>
              <p:spPr bwMode="auto">
                <a:xfrm>
                  <a:off x="1791" y="1616"/>
                  <a:ext cx="0" cy="2132"/>
                </a:xfrm>
                <a:prstGeom prst="line">
                  <a:avLst/>
                </a:prstGeom>
                <a:noFill/>
                <a:ln w="38100">
                  <a:solidFill>
                    <a:srgbClr val="FFFF00"/>
                  </a:solidFill>
                  <a:round/>
                  <a:headEnd/>
                  <a:tailEnd/>
                </a:ln>
                <a:effectLst/>
              </p:spPr>
              <p:txBody>
                <a:bodyPr wrap="none"/>
                <a:lstStyle/>
                <a:p>
                  <a:endParaRPr lang="es-ES"/>
                </a:p>
              </p:txBody>
            </p:sp>
            <p:sp>
              <p:nvSpPr>
                <p:cNvPr id="123921" name="Line 17"/>
                <p:cNvSpPr>
                  <a:spLocks noChangeShapeType="1"/>
                </p:cNvSpPr>
                <p:nvPr/>
              </p:nvSpPr>
              <p:spPr bwMode="auto">
                <a:xfrm>
                  <a:off x="1791" y="3748"/>
                  <a:ext cx="3357" cy="0"/>
                </a:xfrm>
                <a:prstGeom prst="line">
                  <a:avLst/>
                </a:prstGeom>
                <a:noFill/>
                <a:ln w="38100">
                  <a:solidFill>
                    <a:srgbClr val="FFFF00"/>
                  </a:solidFill>
                  <a:round/>
                  <a:headEnd/>
                  <a:tailEnd/>
                </a:ln>
                <a:effectLst/>
              </p:spPr>
              <p:txBody>
                <a:bodyPr wrap="none"/>
                <a:lstStyle/>
                <a:p>
                  <a:endParaRPr lang="es-ES"/>
                </a:p>
              </p:txBody>
            </p:sp>
          </p:grpSp>
          <p:sp>
            <p:nvSpPr>
              <p:cNvPr id="123922" name="Text Box 18"/>
              <p:cNvSpPr txBox="1">
                <a:spLocks noChangeArrowheads="1"/>
              </p:cNvSpPr>
              <p:nvPr/>
            </p:nvSpPr>
            <p:spPr bwMode="auto">
              <a:xfrm>
                <a:off x="1791" y="1616"/>
                <a:ext cx="631" cy="287"/>
              </a:xfrm>
              <a:prstGeom prst="rect">
                <a:avLst/>
              </a:prstGeom>
              <a:noFill/>
              <a:ln w="9525">
                <a:noFill/>
                <a:miter lim="800000"/>
                <a:headEnd/>
                <a:tailEnd/>
              </a:ln>
              <a:effectLst/>
            </p:spPr>
            <p:txBody>
              <a:bodyPr wrap="none">
                <a:spAutoFit/>
              </a:bodyPr>
              <a:lstStyle/>
              <a:p>
                <a:r>
                  <a:rPr lang="es-ES" sz="1400" b="1">
                    <a:solidFill>
                      <a:srgbClr val="FFFF00"/>
                    </a:solidFill>
                    <a:latin typeface="Arial" charset="0"/>
                  </a:rPr>
                  <a:t>Consumo</a:t>
                </a:r>
              </a:p>
              <a:p>
                <a:r>
                  <a:rPr lang="es-ES" sz="1400" b="1">
                    <a:solidFill>
                      <a:srgbClr val="FFFF00"/>
                    </a:solidFill>
                    <a:latin typeface="Arial" charset="0"/>
                  </a:rPr>
                  <a:t>Futuro</a:t>
                </a:r>
              </a:p>
            </p:txBody>
          </p:sp>
          <p:sp>
            <p:nvSpPr>
              <p:cNvPr id="123923" name="Text Box 19"/>
              <p:cNvSpPr txBox="1">
                <a:spLocks noChangeArrowheads="1"/>
              </p:cNvSpPr>
              <p:nvPr/>
            </p:nvSpPr>
            <p:spPr bwMode="auto">
              <a:xfrm>
                <a:off x="4331" y="3737"/>
                <a:ext cx="953" cy="287"/>
              </a:xfrm>
              <a:prstGeom prst="rect">
                <a:avLst/>
              </a:prstGeom>
              <a:noFill/>
              <a:ln w="9525">
                <a:noFill/>
                <a:miter lim="800000"/>
                <a:headEnd/>
                <a:tailEnd/>
              </a:ln>
              <a:effectLst/>
            </p:spPr>
            <p:txBody>
              <a:bodyPr>
                <a:spAutoFit/>
              </a:bodyPr>
              <a:lstStyle/>
              <a:p>
                <a:r>
                  <a:rPr lang="es-ES" sz="1400" b="1">
                    <a:solidFill>
                      <a:srgbClr val="FFFF00"/>
                    </a:solidFill>
                    <a:latin typeface="Arial" charset="0"/>
                  </a:rPr>
                  <a:t>Consumo Actual</a:t>
                </a:r>
              </a:p>
            </p:txBody>
          </p:sp>
        </p:grpSp>
        <p:sp>
          <p:nvSpPr>
            <p:cNvPr id="123924" name="Text Box 20"/>
            <p:cNvSpPr txBox="1">
              <a:spLocks noChangeArrowheads="1"/>
            </p:cNvSpPr>
            <p:nvPr/>
          </p:nvSpPr>
          <p:spPr bwMode="auto">
            <a:xfrm>
              <a:off x="1681" y="3997"/>
              <a:ext cx="383" cy="250"/>
            </a:xfrm>
            <a:prstGeom prst="rect">
              <a:avLst/>
            </a:prstGeom>
            <a:noFill/>
            <a:ln w="9525">
              <a:noFill/>
              <a:miter lim="800000"/>
              <a:headEnd/>
              <a:tailEnd/>
            </a:ln>
            <a:effectLst/>
          </p:spPr>
          <p:txBody>
            <a:bodyPr wrap="none">
              <a:spAutoFit/>
            </a:bodyPr>
            <a:lstStyle/>
            <a:p>
              <a:r>
                <a:rPr lang="es-ES" sz="2000" b="1">
                  <a:solidFill>
                    <a:srgbClr val="FFFF00"/>
                  </a:solidFill>
                  <a:latin typeface="Arial" charset="0"/>
                </a:rPr>
                <a:t>600</a:t>
              </a:r>
            </a:p>
          </p:txBody>
        </p:sp>
        <p:sp>
          <p:nvSpPr>
            <p:cNvPr id="123925" name="Text Box 21"/>
            <p:cNvSpPr txBox="1">
              <a:spLocks noChangeArrowheads="1"/>
            </p:cNvSpPr>
            <p:nvPr/>
          </p:nvSpPr>
          <p:spPr bwMode="auto">
            <a:xfrm>
              <a:off x="703" y="2750"/>
              <a:ext cx="383" cy="250"/>
            </a:xfrm>
            <a:prstGeom prst="rect">
              <a:avLst/>
            </a:prstGeom>
            <a:noFill/>
            <a:ln w="9525">
              <a:noFill/>
              <a:miter lim="800000"/>
              <a:headEnd/>
              <a:tailEnd/>
            </a:ln>
            <a:effectLst/>
          </p:spPr>
          <p:txBody>
            <a:bodyPr wrap="none">
              <a:spAutoFit/>
            </a:bodyPr>
            <a:lstStyle/>
            <a:p>
              <a:pPr algn="r"/>
              <a:r>
                <a:rPr lang="es-ES" sz="2000" b="1">
                  <a:solidFill>
                    <a:srgbClr val="FFFF00"/>
                  </a:solidFill>
                  <a:latin typeface="Arial" charset="0"/>
                </a:rPr>
                <a:t>800</a:t>
              </a:r>
            </a:p>
          </p:txBody>
        </p:sp>
        <p:sp>
          <p:nvSpPr>
            <p:cNvPr id="123926" name="Text Box 22"/>
            <p:cNvSpPr txBox="1">
              <a:spLocks noChangeArrowheads="1"/>
            </p:cNvSpPr>
            <p:nvPr/>
          </p:nvSpPr>
          <p:spPr bwMode="auto">
            <a:xfrm>
              <a:off x="639" y="2069"/>
              <a:ext cx="472" cy="250"/>
            </a:xfrm>
            <a:prstGeom prst="rect">
              <a:avLst/>
            </a:prstGeom>
            <a:noFill/>
            <a:ln w="9525">
              <a:noFill/>
              <a:miter lim="800000"/>
              <a:headEnd/>
              <a:tailEnd/>
            </a:ln>
            <a:effectLst/>
          </p:spPr>
          <p:txBody>
            <a:bodyPr wrap="none">
              <a:spAutoFit/>
            </a:bodyPr>
            <a:lstStyle/>
            <a:p>
              <a:r>
                <a:rPr lang="es-ES" sz="2000" b="1">
                  <a:solidFill>
                    <a:srgbClr val="FFFF00"/>
                  </a:solidFill>
                  <a:latin typeface="Arial" charset="0"/>
                </a:rPr>
                <a:t>1460</a:t>
              </a:r>
            </a:p>
          </p:txBody>
        </p:sp>
        <p:sp>
          <p:nvSpPr>
            <p:cNvPr id="123927" name="Text Box 23"/>
            <p:cNvSpPr txBox="1">
              <a:spLocks noChangeArrowheads="1"/>
            </p:cNvSpPr>
            <p:nvPr/>
          </p:nvSpPr>
          <p:spPr bwMode="auto">
            <a:xfrm>
              <a:off x="1655" y="2886"/>
              <a:ext cx="232" cy="250"/>
            </a:xfrm>
            <a:prstGeom prst="rect">
              <a:avLst/>
            </a:prstGeom>
            <a:noFill/>
            <a:ln w="9525">
              <a:noFill/>
              <a:miter lim="800000"/>
              <a:headEnd/>
              <a:tailEnd/>
            </a:ln>
            <a:effectLst/>
          </p:spPr>
          <p:txBody>
            <a:bodyPr wrap="none">
              <a:spAutoFit/>
            </a:bodyPr>
            <a:lstStyle/>
            <a:p>
              <a:r>
                <a:rPr lang="es-ES" sz="2000" b="1">
                  <a:solidFill>
                    <a:srgbClr val="FFFF00"/>
                  </a:solidFill>
                  <a:latin typeface="Arial" charset="0"/>
                </a:rPr>
                <a:t>C</a:t>
              </a:r>
            </a:p>
          </p:txBody>
        </p:sp>
        <p:sp>
          <p:nvSpPr>
            <p:cNvPr id="123928" name="Text Box 24"/>
            <p:cNvSpPr txBox="1">
              <a:spLocks noChangeArrowheads="1"/>
            </p:cNvSpPr>
            <p:nvPr/>
          </p:nvSpPr>
          <p:spPr bwMode="auto">
            <a:xfrm>
              <a:off x="3107" y="3997"/>
              <a:ext cx="472" cy="250"/>
            </a:xfrm>
            <a:prstGeom prst="rect">
              <a:avLst/>
            </a:prstGeom>
            <a:noFill/>
            <a:ln w="9525">
              <a:noFill/>
              <a:miter lim="800000"/>
              <a:headEnd/>
              <a:tailEnd/>
            </a:ln>
            <a:effectLst/>
          </p:spPr>
          <p:txBody>
            <a:bodyPr wrap="none">
              <a:spAutoFit/>
            </a:bodyPr>
            <a:lstStyle/>
            <a:p>
              <a:r>
                <a:rPr lang="es-ES" sz="2000" b="1">
                  <a:solidFill>
                    <a:srgbClr val="FFFF00"/>
                  </a:solidFill>
                  <a:latin typeface="Arial" charset="0"/>
                </a:rPr>
                <a:t>1327</a:t>
              </a:r>
            </a:p>
          </p:txBody>
        </p:sp>
      </p:grpSp>
      <p:grpSp>
        <p:nvGrpSpPr>
          <p:cNvPr id="123929" name="Group 25"/>
          <p:cNvGrpSpPr>
            <a:grpSpLocks/>
          </p:cNvGrpSpPr>
          <p:nvPr/>
        </p:nvGrpSpPr>
        <p:grpSpPr bwMode="auto">
          <a:xfrm>
            <a:off x="1014413" y="3357563"/>
            <a:ext cx="5716587" cy="1223962"/>
            <a:chOff x="639" y="2115"/>
            <a:chExt cx="3601" cy="771"/>
          </a:xfrm>
        </p:grpSpPr>
        <p:sp>
          <p:nvSpPr>
            <p:cNvPr id="123930" name="Text Box 26"/>
            <p:cNvSpPr txBox="1">
              <a:spLocks noChangeArrowheads="1"/>
            </p:cNvSpPr>
            <p:nvPr/>
          </p:nvSpPr>
          <p:spPr bwMode="auto">
            <a:xfrm>
              <a:off x="2925" y="2523"/>
              <a:ext cx="1315" cy="250"/>
            </a:xfrm>
            <a:prstGeom prst="rect">
              <a:avLst/>
            </a:prstGeom>
            <a:noFill/>
            <a:ln w="9525">
              <a:noFill/>
              <a:miter lim="800000"/>
              <a:headEnd/>
              <a:tailEnd/>
            </a:ln>
            <a:effectLst/>
          </p:spPr>
          <p:txBody>
            <a:bodyPr wrap="none">
              <a:spAutoFit/>
            </a:bodyPr>
            <a:lstStyle/>
            <a:p>
              <a:r>
                <a:rPr lang="es-ES" sz="2000" b="1">
                  <a:solidFill>
                    <a:srgbClr val="FFFF00"/>
                  </a:solidFill>
                  <a:latin typeface="Arial" charset="0"/>
                </a:rPr>
                <a:t>500*(1+0,1)=550</a:t>
              </a:r>
            </a:p>
          </p:txBody>
        </p:sp>
        <p:sp>
          <p:nvSpPr>
            <p:cNvPr id="123931" name="Line 27"/>
            <p:cNvSpPr>
              <a:spLocks noChangeShapeType="1"/>
            </p:cNvSpPr>
            <p:nvPr/>
          </p:nvSpPr>
          <p:spPr bwMode="auto">
            <a:xfrm flipH="1">
              <a:off x="1111" y="2341"/>
              <a:ext cx="2177" cy="0"/>
            </a:xfrm>
            <a:prstGeom prst="line">
              <a:avLst/>
            </a:prstGeom>
            <a:noFill/>
            <a:ln w="9525">
              <a:solidFill>
                <a:schemeClr val="tx1"/>
              </a:solidFill>
              <a:round/>
              <a:headEnd/>
              <a:tailEnd/>
            </a:ln>
            <a:effectLst/>
          </p:spPr>
          <p:txBody>
            <a:bodyPr wrap="none"/>
            <a:lstStyle/>
            <a:p>
              <a:endParaRPr lang="es-ES"/>
            </a:p>
          </p:txBody>
        </p:sp>
        <p:sp>
          <p:nvSpPr>
            <p:cNvPr id="123932" name="Text Box 28"/>
            <p:cNvSpPr txBox="1">
              <a:spLocks noChangeArrowheads="1"/>
            </p:cNvSpPr>
            <p:nvPr/>
          </p:nvSpPr>
          <p:spPr bwMode="auto">
            <a:xfrm>
              <a:off x="639" y="2251"/>
              <a:ext cx="472" cy="250"/>
            </a:xfrm>
            <a:prstGeom prst="rect">
              <a:avLst/>
            </a:prstGeom>
            <a:noFill/>
            <a:ln w="9525">
              <a:noFill/>
              <a:miter lim="800000"/>
              <a:headEnd/>
              <a:tailEnd/>
            </a:ln>
            <a:effectLst/>
          </p:spPr>
          <p:txBody>
            <a:bodyPr wrap="none">
              <a:spAutoFit/>
            </a:bodyPr>
            <a:lstStyle/>
            <a:p>
              <a:r>
                <a:rPr lang="es-ES" sz="2000" b="1">
                  <a:solidFill>
                    <a:srgbClr val="FFFF00"/>
                  </a:solidFill>
                  <a:latin typeface="Arial" charset="0"/>
                </a:rPr>
                <a:t>1350</a:t>
              </a:r>
            </a:p>
          </p:txBody>
        </p:sp>
        <p:sp>
          <p:nvSpPr>
            <p:cNvPr id="123933" name="Line 29"/>
            <p:cNvSpPr>
              <a:spLocks noChangeShapeType="1"/>
            </p:cNvSpPr>
            <p:nvPr/>
          </p:nvSpPr>
          <p:spPr bwMode="auto">
            <a:xfrm rot="-5400000">
              <a:off x="2607" y="2614"/>
              <a:ext cx="545" cy="0"/>
            </a:xfrm>
            <a:prstGeom prst="line">
              <a:avLst/>
            </a:prstGeom>
            <a:noFill/>
            <a:ln w="9525">
              <a:solidFill>
                <a:schemeClr val="tx1"/>
              </a:solidFill>
              <a:round/>
              <a:headEnd type="triangle" w="lg" len="lg"/>
              <a:tailEnd type="triangle" w="lg" len="lg"/>
            </a:ln>
            <a:effectLst/>
          </p:spPr>
          <p:txBody>
            <a:bodyPr wrap="none"/>
            <a:lstStyle/>
            <a:p>
              <a:endParaRPr lang="es-ES"/>
            </a:p>
          </p:txBody>
        </p:sp>
        <p:sp>
          <p:nvSpPr>
            <p:cNvPr id="123934" name="Text Box 30"/>
            <p:cNvSpPr txBox="1">
              <a:spLocks noChangeArrowheads="1"/>
            </p:cNvSpPr>
            <p:nvPr/>
          </p:nvSpPr>
          <p:spPr bwMode="auto">
            <a:xfrm>
              <a:off x="1242" y="2115"/>
              <a:ext cx="232" cy="250"/>
            </a:xfrm>
            <a:prstGeom prst="rect">
              <a:avLst/>
            </a:prstGeom>
            <a:noFill/>
            <a:ln w="9525">
              <a:noFill/>
              <a:miter lim="800000"/>
              <a:headEnd/>
              <a:tailEnd/>
            </a:ln>
            <a:effectLst/>
          </p:spPr>
          <p:txBody>
            <a:bodyPr wrap="none">
              <a:spAutoFit/>
            </a:bodyPr>
            <a:lstStyle/>
            <a:p>
              <a:r>
                <a:rPr lang="es-ES" sz="2000" b="1">
                  <a:solidFill>
                    <a:srgbClr val="FFFF00"/>
                  </a:solidFill>
                  <a:latin typeface="Arial" charset="0"/>
                </a:rPr>
                <a:t>D</a:t>
              </a:r>
            </a:p>
          </p:txBody>
        </p:sp>
      </p:grpSp>
      <p:grpSp>
        <p:nvGrpSpPr>
          <p:cNvPr id="123935" name="Group 31"/>
          <p:cNvGrpSpPr>
            <a:grpSpLocks/>
          </p:cNvGrpSpPr>
          <p:nvPr/>
        </p:nvGrpSpPr>
        <p:grpSpPr bwMode="auto">
          <a:xfrm>
            <a:off x="1014413" y="3357563"/>
            <a:ext cx="2981325" cy="3384550"/>
            <a:chOff x="639" y="2115"/>
            <a:chExt cx="1878" cy="2132"/>
          </a:xfrm>
        </p:grpSpPr>
        <p:sp>
          <p:nvSpPr>
            <p:cNvPr id="123936" name="Line 32"/>
            <p:cNvSpPr>
              <a:spLocks noChangeShapeType="1"/>
            </p:cNvSpPr>
            <p:nvPr/>
          </p:nvSpPr>
          <p:spPr bwMode="auto">
            <a:xfrm flipV="1">
              <a:off x="1247" y="2115"/>
              <a:ext cx="0" cy="1814"/>
            </a:xfrm>
            <a:prstGeom prst="line">
              <a:avLst/>
            </a:prstGeom>
            <a:noFill/>
            <a:ln w="9525">
              <a:solidFill>
                <a:schemeClr val="tx1"/>
              </a:solidFill>
              <a:round/>
              <a:headEnd/>
              <a:tailEnd/>
            </a:ln>
            <a:effectLst/>
          </p:spPr>
          <p:txBody>
            <a:bodyPr wrap="none"/>
            <a:lstStyle/>
            <a:p>
              <a:endParaRPr lang="es-ES"/>
            </a:p>
          </p:txBody>
        </p:sp>
        <p:sp>
          <p:nvSpPr>
            <p:cNvPr id="123937" name="Text Box 33"/>
            <p:cNvSpPr txBox="1">
              <a:spLocks noChangeArrowheads="1"/>
            </p:cNvSpPr>
            <p:nvPr/>
          </p:nvSpPr>
          <p:spPr bwMode="auto">
            <a:xfrm>
              <a:off x="1020" y="3997"/>
              <a:ext cx="383" cy="250"/>
            </a:xfrm>
            <a:prstGeom prst="rect">
              <a:avLst/>
            </a:prstGeom>
            <a:noFill/>
            <a:ln w="9525">
              <a:noFill/>
              <a:miter lim="800000"/>
              <a:headEnd/>
              <a:tailEnd/>
            </a:ln>
            <a:effectLst/>
          </p:spPr>
          <p:txBody>
            <a:bodyPr wrap="none">
              <a:spAutoFit/>
            </a:bodyPr>
            <a:lstStyle/>
            <a:p>
              <a:r>
                <a:rPr lang="es-ES" sz="2000" b="1">
                  <a:solidFill>
                    <a:srgbClr val="FF0000"/>
                  </a:solidFill>
                  <a:latin typeface="Arial" charset="0"/>
                </a:rPr>
                <a:t>100</a:t>
              </a:r>
            </a:p>
          </p:txBody>
        </p:sp>
        <p:sp>
          <p:nvSpPr>
            <p:cNvPr id="123938" name="Text Box 34"/>
            <p:cNvSpPr txBox="1">
              <a:spLocks noChangeArrowheads="1"/>
            </p:cNvSpPr>
            <p:nvPr/>
          </p:nvSpPr>
          <p:spPr bwMode="auto">
            <a:xfrm>
              <a:off x="639" y="2409"/>
              <a:ext cx="472" cy="250"/>
            </a:xfrm>
            <a:prstGeom prst="rect">
              <a:avLst/>
            </a:prstGeom>
            <a:noFill/>
            <a:ln w="9525">
              <a:noFill/>
              <a:miter lim="800000"/>
              <a:headEnd/>
              <a:tailEnd/>
            </a:ln>
            <a:effectLst/>
          </p:spPr>
          <p:txBody>
            <a:bodyPr wrap="none">
              <a:spAutoFit/>
            </a:bodyPr>
            <a:lstStyle/>
            <a:p>
              <a:r>
                <a:rPr lang="es-ES" sz="2000" b="1">
                  <a:solidFill>
                    <a:srgbClr val="FF0000"/>
                  </a:solidFill>
                  <a:latin typeface="Arial" charset="0"/>
                </a:rPr>
                <a:t>1330</a:t>
              </a:r>
            </a:p>
          </p:txBody>
        </p:sp>
        <p:sp>
          <p:nvSpPr>
            <p:cNvPr id="123939" name="Line 35"/>
            <p:cNvSpPr>
              <a:spLocks noChangeShapeType="1"/>
            </p:cNvSpPr>
            <p:nvPr/>
          </p:nvSpPr>
          <p:spPr bwMode="auto">
            <a:xfrm flipH="1">
              <a:off x="1111" y="2478"/>
              <a:ext cx="1043" cy="0"/>
            </a:xfrm>
            <a:prstGeom prst="line">
              <a:avLst/>
            </a:prstGeom>
            <a:noFill/>
            <a:ln w="9525">
              <a:solidFill>
                <a:schemeClr val="tx1"/>
              </a:solidFill>
              <a:round/>
              <a:headEnd/>
              <a:tailEnd/>
            </a:ln>
            <a:effectLst/>
          </p:spPr>
          <p:txBody>
            <a:bodyPr wrap="none"/>
            <a:lstStyle/>
            <a:p>
              <a:endParaRPr lang="es-ES"/>
            </a:p>
          </p:txBody>
        </p:sp>
        <p:sp>
          <p:nvSpPr>
            <p:cNvPr id="123940" name="Text Box 36"/>
            <p:cNvSpPr txBox="1">
              <a:spLocks noChangeArrowheads="1"/>
            </p:cNvSpPr>
            <p:nvPr/>
          </p:nvSpPr>
          <p:spPr bwMode="auto">
            <a:xfrm>
              <a:off x="2134" y="2568"/>
              <a:ext cx="383" cy="250"/>
            </a:xfrm>
            <a:prstGeom prst="rect">
              <a:avLst/>
            </a:prstGeom>
            <a:noFill/>
            <a:ln w="9525">
              <a:noFill/>
              <a:miter lim="800000"/>
              <a:headEnd/>
              <a:tailEnd/>
            </a:ln>
            <a:effectLst/>
          </p:spPr>
          <p:txBody>
            <a:bodyPr wrap="none">
              <a:spAutoFit/>
            </a:bodyPr>
            <a:lstStyle/>
            <a:p>
              <a:r>
                <a:rPr lang="es-ES" sz="2000" b="1">
                  <a:solidFill>
                    <a:srgbClr val="FF0000"/>
                  </a:solidFill>
                  <a:latin typeface="Arial" charset="0"/>
                </a:rPr>
                <a:t>530</a:t>
              </a:r>
            </a:p>
          </p:txBody>
        </p:sp>
        <p:sp>
          <p:nvSpPr>
            <p:cNvPr id="123941" name="Line 37"/>
            <p:cNvSpPr>
              <a:spLocks noChangeShapeType="1"/>
            </p:cNvSpPr>
            <p:nvPr/>
          </p:nvSpPr>
          <p:spPr bwMode="auto">
            <a:xfrm>
              <a:off x="1247" y="3748"/>
              <a:ext cx="635" cy="0"/>
            </a:xfrm>
            <a:prstGeom prst="line">
              <a:avLst/>
            </a:prstGeom>
            <a:noFill/>
            <a:ln w="9525">
              <a:solidFill>
                <a:schemeClr val="tx1"/>
              </a:solidFill>
              <a:round/>
              <a:headEnd type="triangle" w="lg" len="lg"/>
              <a:tailEnd type="triangle" w="lg" len="lg"/>
            </a:ln>
            <a:effectLst/>
          </p:spPr>
          <p:txBody>
            <a:bodyPr wrap="none"/>
            <a:lstStyle/>
            <a:p>
              <a:endParaRPr lang="es-ES"/>
            </a:p>
          </p:txBody>
        </p:sp>
        <p:sp>
          <p:nvSpPr>
            <p:cNvPr id="123942" name="Line 38"/>
            <p:cNvSpPr>
              <a:spLocks noChangeShapeType="1"/>
            </p:cNvSpPr>
            <p:nvPr/>
          </p:nvSpPr>
          <p:spPr bwMode="auto">
            <a:xfrm rot="-5400000">
              <a:off x="1904" y="2682"/>
              <a:ext cx="409" cy="0"/>
            </a:xfrm>
            <a:prstGeom prst="line">
              <a:avLst/>
            </a:prstGeom>
            <a:noFill/>
            <a:ln w="9525">
              <a:solidFill>
                <a:schemeClr val="tx1"/>
              </a:solidFill>
              <a:round/>
              <a:headEnd type="triangle" w="lg" len="lg"/>
              <a:tailEnd type="triangle" w="lg" len="lg"/>
            </a:ln>
            <a:effectLst/>
          </p:spPr>
          <p:txBody>
            <a:bodyPr wrap="none"/>
            <a:lstStyle/>
            <a:p>
              <a:endParaRPr lang="es-ES"/>
            </a:p>
          </p:txBody>
        </p:sp>
        <p:sp>
          <p:nvSpPr>
            <p:cNvPr id="123943" name="Text Box 39"/>
            <p:cNvSpPr txBox="1">
              <a:spLocks noChangeArrowheads="1"/>
            </p:cNvSpPr>
            <p:nvPr/>
          </p:nvSpPr>
          <p:spPr bwMode="auto">
            <a:xfrm>
              <a:off x="1383" y="3498"/>
              <a:ext cx="383" cy="250"/>
            </a:xfrm>
            <a:prstGeom prst="rect">
              <a:avLst/>
            </a:prstGeom>
            <a:noFill/>
            <a:ln w="9525">
              <a:noFill/>
              <a:miter lim="800000"/>
              <a:headEnd/>
              <a:tailEnd/>
            </a:ln>
            <a:effectLst/>
          </p:spPr>
          <p:txBody>
            <a:bodyPr wrap="none">
              <a:spAutoFit/>
            </a:bodyPr>
            <a:lstStyle/>
            <a:p>
              <a:r>
                <a:rPr lang="es-ES" sz="2000" b="1">
                  <a:solidFill>
                    <a:srgbClr val="FFFF00"/>
                  </a:solidFill>
                  <a:latin typeface="Arial" charset="0"/>
                </a:rPr>
                <a:t>500</a:t>
              </a:r>
            </a:p>
          </p:txBody>
        </p:sp>
        <p:sp>
          <p:nvSpPr>
            <p:cNvPr id="123944" name="Text Box 40"/>
            <p:cNvSpPr txBox="1">
              <a:spLocks noChangeArrowheads="1"/>
            </p:cNvSpPr>
            <p:nvPr/>
          </p:nvSpPr>
          <p:spPr bwMode="auto">
            <a:xfrm>
              <a:off x="1066" y="2500"/>
              <a:ext cx="276" cy="250"/>
            </a:xfrm>
            <a:prstGeom prst="rect">
              <a:avLst/>
            </a:prstGeom>
            <a:noFill/>
            <a:ln w="9525">
              <a:noFill/>
              <a:miter lim="800000"/>
              <a:headEnd/>
              <a:tailEnd/>
            </a:ln>
            <a:effectLst/>
          </p:spPr>
          <p:txBody>
            <a:bodyPr wrap="none">
              <a:spAutoFit/>
            </a:bodyPr>
            <a:lstStyle/>
            <a:p>
              <a:r>
                <a:rPr lang="es-ES" sz="2000" b="1">
                  <a:solidFill>
                    <a:srgbClr val="FF0000"/>
                  </a:solidFill>
                  <a:latin typeface="Arial" charset="0"/>
                </a:rPr>
                <a:t>D’</a:t>
              </a:r>
            </a:p>
          </p:txBody>
        </p:sp>
        <p:sp>
          <p:nvSpPr>
            <p:cNvPr id="123945" name="Line 41"/>
            <p:cNvSpPr>
              <a:spLocks noChangeShapeType="1"/>
            </p:cNvSpPr>
            <p:nvPr/>
          </p:nvSpPr>
          <p:spPr bwMode="auto">
            <a:xfrm>
              <a:off x="1111" y="2341"/>
              <a:ext cx="408" cy="363"/>
            </a:xfrm>
            <a:prstGeom prst="line">
              <a:avLst/>
            </a:prstGeom>
            <a:noFill/>
            <a:ln w="25400">
              <a:solidFill>
                <a:srgbClr val="FF0000"/>
              </a:solidFill>
              <a:round/>
              <a:headEnd/>
              <a:tailEnd/>
            </a:ln>
            <a:effectLst/>
          </p:spPr>
          <p:txBody>
            <a:bodyPr wrap="none"/>
            <a:lstStyle/>
            <a:p>
              <a:endParaRPr lang="es-ES"/>
            </a:p>
          </p:txBody>
        </p:sp>
      </p:grpSp>
      <p:sp>
        <p:nvSpPr>
          <p:cNvPr id="123946" name="Rectangle 42"/>
          <p:cNvSpPr>
            <a:spLocks noChangeArrowheads="1"/>
          </p:cNvSpPr>
          <p:nvPr/>
        </p:nvSpPr>
        <p:spPr bwMode="auto">
          <a:xfrm>
            <a:off x="1187450" y="1628775"/>
            <a:ext cx="6769100" cy="431800"/>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r>
              <a:rPr lang="es-ES" sz="2000">
                <a:solidFill>
                  <a:srgbClr val="FFFF00"/>
                </a:solidFill>
                <a:latin typeface="Arial" charset="0"/>
              </a:rPr>
              <a:t>DECISIÓN CONSUMO ACTUAL / CONSUMO FUTURO</a:t>
            </a: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23913"/>
                                        </p:tgtEl>
                                        <p:attrNameLst>
                                          <p:attrName>style.visibility</p:attrName>
                                        </p:attrNameLst>
                                      </p:cBhvr>
                                      <p:to>
                                        <p:strVal val="visible"/>
                                      </p:to>
                                    </p:set>
                                    <p:anim calcmode="lin" valueType="num">
                                      <p:cBhvr additive="base">
                                        <p:cTn id="7" dur="500" fill="hold"/>
                                        <p:tgtEl>
                                          <p:spTgt spid="123913"/>
                                        </p:tgtEl>
                                        <p:attrNameLst>
                                          <p:attrName>ppt_x</p:attrName>
                                        </p:attrNameLst>
                                      </p:cBhvr>
                                      <p:tavLst>
                                        <p:tav tm="0">
                                          <p:val>
                                            <p:strVal val="1+#ppt_w/2"/>
                                          </p:val>
                                        </p:tav>
                                        <p:tav tm="100000">
                                          <p:val>
                                            <p:strVal val="#ppt_x"/>
                                          </p:val>
                                        </p:tav>
                                      </p:tavLst>
                                    </p:anim>
                                    <p:anim calcmode="lin" valueType="num">
                                      <p:cBhvr additive="base">
                                        <p:cTn id="8" dur="500" fill="hold"/>
                                        <p:tgtEl>
                                          <p:spTgt spid="1239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3935"/>
                                        </p:tgtEl>
                                        <p:attrNameLst>
                                          <p:attrName>style.visibility</p:attrName>
                                        </p:attrNameLst>
                                      </p:cBhvr>
                                      <p:to>
                                        <p:strVal val="visible"/>
                                      </p:to>
                                    </p:set>
                                    <p:anim calcmode="lin" valueType="num">
                                      <p:cBhvr additive="base">
                                        <p:cTn id="13" dur="500" fill="hold"/>
                                        <p:tgtEl>
                                          <p:spTgt spid="123935"/>
                                        </p:tgtEl>
                                        <p:attrNameLst>
                                          <p:attrName>ppt_x</p:attrName>
                                        </p:attrNameLst>
                                      </p:cBhvr>
                                      <p:tavLst>
                                        <p:tav tm="0">
                                          <p:val>
                                            <p:strVal val="#ppt_x"/>
                                          </p:val>
                                        </p:tav>
                                        <p:tav tm="100000">
                                          <p:val>
                                            <p:strVal val="#ppt_x"/>
                                          </p:val>
                                        </p:tav>
                                      </p:tavLst>
                                    </p:anim>
                                    <p:anim calcmode="lin" valueType="num">
                                      <p:cBhvr additive="base">
                                        <p:cTn id="14" dur="500" fill="hold"/>
                                        <p:tgtEl>
                                          <p:spTgt spid="1239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3929"/>
                                        </p:tgtEl>
                                        <p:attrNameLst>
                                          <p:attrName>style.visibility</p:attrName>
                                        </p:attrNameLst>
                                      </p:cBhvr>
                                      <p:to>
                                        <p:strVal val="visible"/>
                                      </p:to>
                                    </p:set>
                                    <p:anim calcmode="lin" valueType="num">
                                      <p:cBhvr additive="base">
                                        <p:cTn id="19" dur="500" fill="hold"/>
                                        <p:tgtEl>
                                          <p:spTgt spid="123929"/>
                                        </p:tgtEl>
                                        <p:attrNameLst>
                                          <p:attrName>ppt_x</p:attrName>
                                        </p:attrNameLst>
                                      </p:cBhvr>
                                      <p:tavLst>
                                        <p:tav tm="0">
                                          <p:val>
                                            <p:strVal val="#ppt_x"/>
                                          </p:val>
                                        </p:tav>
                                        <p:tav tm="100000">
                                          <p:val>
                                            <p:strVal val="#ppt_x"/>
                                          </p:val>
                                        </p:tav>
                                      </p:tavLst>
                                    </p:anim>
                                    <p:anim calcmode="lin" valueType="num">
                                      <p:cBhvr additive="base">
                                        <p:cTn id="20" dur="500" fill="hold"/>
                                        <p:tgtEl>
                                          <p:spTgt spid="1239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3"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idx="4294967295"/>
          </p:nvPr>
        </p:nvSpPr>
        <p:spPr>
          <a:xfrm>
            <a:off x="1066800" y="981075"/>
            <a:ext cx="6172200" cy="533400"/>
          </a:xfrm>
          <a:effectLst>
            <a:outerShdw dist="35921" dir="2700000" algn="ctr" rotWithShape="0">
              <a:schemeClr val="bg2"/>
            </a:outerShdw>
          </a:effectLst>
        </p:spPr>
        <p:txBody>
          <a:bodyPr/>
          <a:lstStyle/>
          <a:p>
            <a:r>
              <a:rPr lang="es-ES_tradnl" sz="2800" b="1">
                <a:solidFill>
                  <a:srgbClr val="FFFF00"/>
                </a:solidFill>
                <a:latin typeface="Arial" charset="0"/>
              </a:rPr>
              <a:t>5. La Decisión de Inversión </a:t>
            </a:r>
            <a:endParaRPr lang="es-ES" sz="2800" b="1">
              <a:solidFill>
                <a:srgbClr val="FFFF00"/>
              </a:solidFill>
              <a:latin typeface="Arial" charset="0"/>
            </a:endParaRPr>
          </a:p>
        </p:txBody>
      </p:sp>
      <p:sp>
        <p:nvSpPr>
          <p:cNvPr id="124931" name="Line 3"/>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sp>
        <p:nvSpPr>
          <p:cNvPr id="124932" name="Text Box 4"/>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FF00"/>
                </a:solidFill>
                <a:latin typeface="Arial" charset="0"/>
                <a:cs typeface="Times New Roman" pitchFamily="18" charset="0"/>
              </a:rPr>
              <a:t>I.   Introducción a la Empresa.</a:t>
            </a:r>
          </a:p>
          <a:p>
            <a:r>
              <a:rPr lang="es-ES" sz="1000">
                <a:solidFill>
                  <a:srgbClr val="FFFF00"/>
                </a:solidFill>
                <a:latin typeface="Arial" charset="0"/>
                <a:cs typeface="Times New Roman" pitchFamily="18" charset="0"/>
              </a:rPr>
              <a:t>II.  La actividad comercial (Marketing).</a:t>
            </a:r>
          </a:p>
          <a:p>
            <a:r>
              <a:rPr lang="es-ES" sz="1000">
                <a:solidFill>
                  <a:srgbClr val="FF3300"/>
                </a:solidFill>
                <a:latin typeface="Arial" charset="0"/>
                <a:cs typeface="Times New Roman" pitchFamily="18" charset="0"/>
              </a:rPr>
              <a:t>III. El subsistema financiero.</a:t>
            </a:r>
          </a:p>
        </p:txBody>
      </p:sp>
      <p:sp>
        <p:nvSpPr>
          <p:cNvPr id="124933" name="Text Box 5"/>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124934" name="AutoShape 6"/>
          <p:cNvSpPr>
            <a:spLocks noChangeArrowheads="1"/>
          </p:cNvSpPr>
          <p:nvPr/>
        </p:nvSpPr>
        <p:spPr bwMode="auto">
          <a:xfrm rot="5400000">
            <a:off x="609600" y="381000"/>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graphicFrame>
        <p:nvGraphicFramePr>
          <p:cNvPr id="124935" name="Object 7"/>
          <p:cNvGraphicFramePr>
            <a:graphicFrameLocks noChangeAspect="1"/>
          </p:cNvGraphicFramePr>
          <p:nvPr/>
        </p:nvGraphicFramePr>
        <p:xfrm>
          <a:off x="8001000" y="152400"/>
          <a:ext cx="914400" cy="738188"/>
        </p:xfrm>
        <a:graphic>
          <a:graphicData uri="http://schemas.openxmlformats.org/presentationml/2006/ole">
            <p:oleObj spid="_x0000_s124935" name="CorelPhotoPaint.Image.9" r:id="rId3" imgW="1574603" imgH="1269841" progId="">
              <p:embed/>
            </p:oleObj>
          </a:graphicData>
        </a:graphic>
      </p:graphicFrame>
      <p:sp>
        <p:nvSpPr>
          <p:cNvPr id="124936" name="Text Box 8"/>
          <p:cNvSpPr txBox="1">
            <a:spLocks noChangeArrowheads="1"/>
          </p:cNvSpPr>
          <p:nvPr/>
        </p:nvSpPr>
        <p:spPr bwMode="auto">
          <a:xfrm>
            <a:off x="4427538" y="2565400"/>
            <a:ext cx="4246562" cy="701675"/>
          </a:xfrm>
          <a:prstGeom prst="rect">
            <a:avLst/>
          </a:prstGeom>
          <a:noFill/>
          <a:ln w="9525">
            <a:noFill/>
            <a:miter lim="800000"/>
            <a:headEnd/>
            <a:tailEnd/>
          </a:ln>
          <a:effectLst/>
        </p:spPr>
        <p:txBody>
          <a:bodyPr wrap="none">
            <a:spAutoFit/>
          </a:bodyPr>
          <a:lstStyle/>
          <a:p>
            <a:r>
              <a:rPr lang="es-ES" sz="2000" b="1">
                <a:solidFill>
                  <a:srgbClr val="FFFF00"/>
                </a:solidFill>
                <a:latin typeface="Arial" charset="0"/>
              </a:rPr>
              <a:t>Inversión: Terreno valorado en</a:t>
            </a:r>
          </a:p>
          <a:p>
            <a:r>
              <a:rPr lang="es-ES" sz="2000" b="1">
                <a:solidFill>
                  <a:srgbClr val="FFFF00"/>
                </a:solidFill>
                <a:latin typeface="Arial" charset="0"/>
              </a:rPr>
              <a:t>500 que el próximo año serán 600</a:t>
            </a:r>
          </a:p>
        </p:txBody>
      </p:sp>
      <p:grpSp>
        <p:nvGrpSpPr>
          <p:cNvPr id="124937" name="Group 9"/>
          <p:cNvGrpSpPr>
            <a:grpSpLocks/>
          </p:cNvGrpSpPr>
          <p:nvPr/>
        </p:nvGrpSpPr>
        <p:grpSpPr bwMode="auto">
          <a:xfrm>
            <a:off x="1014413" y="2960688"/>
            <a:ext cx="5534025" cy="1620837"/>
            <a:chOff x="639" y="1865"/>
            <a:chExt cx="3486" cy="1021"/>
          </a:xfrm>
        </p:grpSpPr>
        <p:sp>
          <p:nvSpPr>
            <p:cNvPr id="124938" name="Text Box 10"/>
            <p:cNvSpPr txBox="1">
              <a:spLocks noChangeArrowheads="1"/>
            </p:cNvSpPr>
            <p:nvPr/>
          </p:nvSpPr>
          <p:spPr bwMode="auto">
            <a:xfrm>
              <a:off x="639" y="2137"/>
              <a:ext cx="472" cy="250"/>
            </a:xfrm>
            <a:prstGeom prst="rect">
              <a:avLst/>
            </a:prstGeom>
            <a:noFill/>
            <a:ln w="9525">
              <a:noFill/>
              <a:miter lim="800000"/>
              <a:headEnd/>
              <a:tailEnd/>
            </a:ln>
            <a:effectLst/>
          </p:spPr>
          <p:txBody>
            <a:bodyPr wrap="none">
              <a:spAutoFit/>
            </a:bodyPr>
            <a:lstStyle/>
            <a:p>
              <a:r>
                <a:rPr lang="es-ES" sz="2000" b="1">
                  <a:solidFill>
                    <a:srgbClr val="00FF00"/>
                  </a:solidFill>
                  <a:latin typeface="Arial" charset="0"/>
                </a:rPr>
                <a:t>1400</a:t>
              </a:r>
            </a:p>
          </p:txBody>
        </p:sp>
        <p:sp>
          <p:nvSpPr>
            <p:cNvPr id="124939" name="Text Box 11"/>
            <p:cNvSpPr txBox="1">
              <a:spLocks noChangeArrowheads="1"/>
            </p:cNvSpPr>
            <p:nvPr/>
          </p:nvSpPr>
          <p:spPr bwMode="auto">
            <a:xfrm>
              <a:off x="3742" y="2387"/>
              <a:ext cx="383" cy="250"/>
            </a:xfrm>
            <a:prstGeom prst="rect">
              <a:avLst/>
            </a:prstGeom>
            <a:noFill/>
            <a:ln w="9525">
              <a:noFill/>
              <a:miter lim="800000"/>
              <a:headEnd/>
              <a:tailEnd/>
            </a:ln>
            <a:effectLst/>
          </p:spPr>
          <p:txBody>
            <a:bodyPr wrap="none">
              <a:spAutoFit/>
            </a:bodyPr>
            <a:lstStyle/>
            <a:p>
              <a:r>
                <a:rPr lang="es-ES" sz="2000" b="1">
                  <a:solidFill>
                    <a:srgbClr val="00FF00"/>
                  </a:solidFill>
                  <a:latin typeface="Arial" charset="0"/>
                </a:rPr>
                <a:t>600</a:t>
              </a:r>
            </a:p>
          </p:txBody>
        </p:sp>
        <p:sp>
          <p:nvSpPr>
            <p:cNvPr id="124940" name="Line 12"/>
            <p:cNvSpPr>
              <a:spLocks noChangeShapeType="1"/>
            </p:cNvSpPr>
            <p:nvPr/>
          </p:nvSpPr>
          <p:spPr bwMode="auto">
            <a:xfrm rot="-5400000">
              <a:off x="3401" y="2546"/>
              <a:ext cx="681" cy="0"/>
            </a:xfrm>
            <a:prstGeom prst="line">
              <a:avLst/>
            </a:prstGeom>
            <a:noFill/>
            <a:ln w="9525">
              <a:solidFill>
                <a:schemeClr val="tx1"/>
              </a:solidFill>
              <a:round/>
              <a:headEnd type="triangle" w="lg" len="lg"/>
              <a:tailEnd type="triangle" w="lg" len="lg"/>
            </a:ln>
            <a:effectLst/>
          </p:spPr>
          <p:txBody>
            <a:bodyPr wrap="none"/>
            <a:lstStyle/>
            <a:p>
              <a:endParaRPr lang="es-ES"/>
            </a:p>
          </p:txBody>
        </p:sp>
        <p:sp>
          <p:nvSpPr>
            <p:cNvPr id="124941" name="Line 13"/>
            <p:cNvSpPr>
              <a:spLocks noChangeShapeType="1"/>
            </p:cNvSpPr>
            <p:nvPr/>
          </p:nvSpPr>
          <p:spPr bwMode="auto">
            <a:xfrm>
              <a:off x="1111" y="2205"/>
              <a:ext cx="2858" cy="0"/>
            </a:xfrm>
            <a:prstGeom prst="line">
              <a:avLst/>
            </a:prstGeom>
            <a:noFill/>
            <a:ln w="9525">
              <a:solidFill>
                <a:schemeClr val="tx1"/>
              </a:solidFill>
              <a:round/>
              <a:headEnd/>
              <a:tailEnd/>
            </a:ln>
            <a:effectLst/>
          </p:spPr>
          <p:txBody>
            <a:bodyPr wrap="none"/>
            <a:lstStyle/>
            <a:p>
              <a:endParaRPr lang="es-ES"/>
            </a:p>
          </p:txBody>
        </p:sp>
        <p:sp>
          <p:nvSpPr>
            <p:cNvPr id="124942" name="Line 14"/>
            <p:cNvSpPr>
              <a:spLocks noChangeShapeType="1"/>
            </p:cNvSpPr>
            <p:nvPr/>
          </p:nvSpPr>
          <p:spPr bwMode="auto">
            <a:xfrm>
              <a:off x="1111" y="2069"/>
              <a:ext cx="408" cy="363"/>
            </a:xfrm>
            <a:prstGeom prst="line">
              <a:avLst/>
            </a:prstGeom>
            <a:noFill/>
            <a:ln w="25400">
              <a:solidFill>
                <a:srgbClr val="00FF00"/>
              </a:solidFill>
              <a:round/>
              <a:headEnd/>
              <a:tailEnd/>
            </a:ln>
            <a:effectLst/>
          </p:spPr>
          <p:txBody>
            <a:bodyPr wrap="none"/>
            <a:lstStyle/>
            <a:p>
              <a:endParaRPr lang="es-ES"/>
            </a:p>
          </p:txBody>
        </p:sp>
        <p:sp>
          <p:nvSpPr>
            <p:cNvPr id="124943" name="Text Box 15"/>
            <p:cNvSpPr txBox="1">
              <a:spLocks noChangeArrowheads="1"/>
            </p:cNvSpPr>
            <p:nvPr/>
          </p:nvSpPr>
          <p:spPr bwMode="auto">
            <a:xfrm>
              <a:off x="1202" y="1955"/>
              <a:ext cx="320" cy="250"/>
            </a:xfrm>
            <a:prstGeom prst="rect">
              <a:avLst/>
            </a:prstGeom>
            <a:noFill/>
            <a:ln w="9525">
              <a:noFill/>
              <a:miter lim="800000"/>
              <a:headEnd/>
              <a:tailEnd/>
            </a:ln>
            <a:effectLst/>
          </p:spPr>
          <p:txBody>
            <a:bodyPr wrap="none">
              <a:spAutoFit/>
            </a:bodyPr>
            <a:lstStyle/>
            <a:p>
              <a:r>
                <a:rPr lang="es-ES" sz="2000" b="1">
                  <a:solidFill>
                    <a:srgbClr val="00FF00"/>
                  </a:solidFill>
                  <a:latin typeface="Arial" charset="0"/>
                </a:rPr>
                <a:t>D’’</a:t>
              </a:r>
            </a:p>
          </p:txBody>
        </p:sp>
        <p:sp>
          <p:nvSpPr>
            <p:cNvPr id="124944" name="Text Box 16"/>
            <p:cNvSpPr txBox="1">
              <a:spLocks noChangeArrowheads="1"/>
            </p:cNvSpPr>
            <p:nvPr/>
          </p:nvSpPr>
          <p:spPr bwMode="auto">
            <a:xfrm>
              <a:off x="639" y="1865"/>
              <a:ext cx="472" cy="250"/>
            </a:xfrm>
            <a:prstGeom prst="rect">
              <a:avLst/>
            </a:prstGeom>
            <a:noFill/>
            <a:ln w="9525">
              <a:noFill/>
              <a:miter lim="800000"/>
              <a:headEnd/>
              <a:tailEnd/>
            </a:ln>
            <a:effectLst/>
          </p:spPr>
          <p:txBody>
            <a:bodyPr wrap="none">
              <a:spAutoFit/>
            </a:bodyPr>
            <a:lstStyle/>
            <a:p>
              <a:r>
                <a:rPr lang="es-ES" sz="2000" b="1">
                  <a:solidFill>
                    <a:srgbClr val="00FF00"/>
                  </a:solidFill>
                  <a:latin typeface="Arial" charset="0"/>
                </a:rPr>
                <a:t>1510</a:t>
              </a:r>
            </a:p>
          </p:txBody>
        </p:sp>
      </p:grpSp>
      <p:grpSp>
        <p:nvGrpSpPr>
          <p:cNvPr id="124945" name="Group 17"/>
          <p:cNvGrpSpPr>
            <a:grpSpLocks/>
          </p:cNvGrpSpPr>
          <p:nvPr/>
        </p:nvGrpSpPr>
        <p:grpSpPr bwMode="auto">
          <a:xfrm>
            <a:off x="1014413" y="2398713"/>
            <a:ext cx="6294437" cy="4343400"/>
            <a:chOff x="639" y="1511"/>
            <a:chExt cx="3965" cy="2736"/>
          </a:xfrm>
        </p:grpSpPr>
        <p:sp>
          <p:nvSpPr>
            <p:cNvPr id="124946" name="Line 18"/>
            <p:cNvSpPr>
              <a:spLocks noChangeShapeType="1"/>
            </p:cNvSpPr>
            <p:nvPr/>
          </p:nvSpPr>
          <p:spPr bwMode="auto">
            <a:xfrm>
              <a:off x="1111" y="2205"/>
              <a:ext cx="1950" cy="1724"/>
            </a:xfrm>
            <a:prstGeom prst="line">
              <a:avLst/>
            </a:prstGeom>
            <a:noFill/>
            <a:ln w="63500">
              <a:solidFill>
                <a:srgbClr val="FFFF00"/>
              </a:solidFill>
              <a:round/>
              <a:headEnd/>
              <a:tailEnd/>
            </a:ln>
            <a:effectLst/>
          </p:spPr>
          <p:txBody>
            <a:bodyPr wrap="none"/>
            <a:lstStyle/>
            <a:p>
              <a:endParaRPr lang="es-ES"/>
            </a:p>
          </p:txBody>
        </p:sp>
        <p:sp>
          <p:nvSpPr>
            <p:cNvPr id="124947" name="Line 19"/>
            <p:cNvSpPr>
              <a:spLocks noChangeShapeType="1"/>
            </p:cNvSpPr>
            <p:nvPr/>
          </p:nvSpPr>
          <p:spPr bwMode="auto">
            <a:xfrm>
              <a:off x="1111" y="2886"/>
              <a:ext cx="2858" cy="0"/>
            </a:xfrm>
            <a:prstGeom prst="line">
              <a:avLst/>
            </a:prstGeom>
            <a:noFill/>
            <a:ln w="9525">
              <a:solidFill>
                <a:schemeClr val="tx1"/>
              </a:solidFill>
              <a:round/>
              <a:headEnd/>
              <a:tailEnd/>
            </a:ln>
            <a:effectLst/>
          </p:spPr>
          <p:txBody>
            <a:bodyPr wrap="none"/>
            <a:lstStyle/>
            <a:p>
              <a:endParaRPr lang="es-ES"/>
            </a:p>
          </p:txBody>
        </p:sp>
        <p:sp>
          <p:nvSpPr>
            <p:cNvPr id="124948" name="Line 20"/>
            <p:cNvSpPr>
              <a:spLocks noChangeShapeType="1"/>
            </p:cNvSpPr>
            <p:nvPr/>
          </p:nvSpPr>
          <p:spPr bwMode="auto">
            <a:xfrm flipV="1">
              <a:off x="1882" y="2886"/>
              <a:ext cx="0" cy="1044"/>
            </a:xfrm>
            <a:prstGeom prst="line">
              <a:avLst/>
            </a:prstGeom>
            <a:noFill/>
            <a:ln w="9525">
              <a:solidFill>
                <a:schemeClr val="tx1"/>
              </a:solidFill>
              <a:round/>
              <a:headEnd/>
              <a:tailEnd/>
            </a:ln>
            <a:effectLst/>
          </p:spPr>
          <p:txBody>
            <a:bodyPr wrap="none"/>
            <a:lstStyle/>
            <a:p>
              <a:endParaRPr lang="es-ES"/>
            </a:p>
          </p:txBody>
        </p:sp>
        <p:grpSp>
          <p:nvGrpSpPr>
            <p:cNvPr id="124949" name="Group 21"/>
            <p:cNvGrpSpPr>
              <a:grpSpLocks/>
            </p:cNvGrpSpPr>
            <p:nvPr/>
          </p:nvGrpSpPr>
          <p:grpSpPr bwMode="auto">
            <a:xfrm>
              <a:off x="1111" y="1511"/>
              <a:ext cx="3493" cy="2736"/>
              <a:chOff x="1791" y="1616"/>
              <a:chExt cx="3493" cy="2408"/>
            </a:xfrm>
          </p:grpSpPr>
          <p:grpSp>
            <p:nvGrpSpPr>
              <p:cNvPr id="124950" name="Group 22"/>
              <p:cNvGrpSpPr>
                <a:grpSpLocks/>
              </p:cNvGrpSpPr>
              <p:nvPr/>
            </p:nvGrpSpPr>
            <p:grpSpPr bwMode="auto">
              <a:xfrm>
                <a:off x="1791" y="1616"/>
                <a:ext cx="3357" cy="2132"/>
                <a:chOff x="1791" y="1616"/>
                <a:chExt cx="3357" cy="2132"/>
              </a:xfrm>
            </p:grpSpPr>
            <p:sp>
              <p:nvSpPr>
                <p:cNvPr id="124951" name="Line 23"/>
                <p:cNvSpPr>
                  <a:spLocks noChangeShapeType="1"/>
                </p:cNvSpPr>
                <p:nvPr/>
              </p:nvSpPr>
              <p:spPr bwMode="auto">
                <a:xfrm>
                  <a:off x="1791" y="1616"/>
                  <a:ext cx="0" cy="2132"/>
                </a:xfrm>
                <a:prstGeom prst="line">
                  <a:avLst/>
                </a:prstGeom>
                <a:noFill/>
                <a:ln w="38100">
                  <a:solidFill>
                    <a:srgbClr val="FFFF00"/>
                  </a:solidFill>
                  <a:round/>
                  <a:headEnd/>
                  <a:tailEnd/>
                </a:ln>
                <a:effectLst/>
              </p:spPr>
              <p:txBody>
                <a:bodyPr wrap="none"/>
                <a:lstStyle/>
                <a:p>
                  <a:endParaRPr lang="es-ES"/>
                </a:p>
              </p:txBody>
            </p:sp>
            <p:sp>
              <p:nvSpPr>
                <p:cNvPr id="124952" name="Line 24"/>
                <p:cNvSpPr>
                  <a:spLocks noChangeShapeType="1"/>
                </p:cNvSpPr>
                <p:nvPr/>
              </p:nvSpPr>
              <p:spPr bwMode="auto">
                <a:xfrm>
                  <a:off x="1791" y="3748"/>
                  <a:ext cx="3357" cy="0"/>
                </a:xfrm>
                <a:prstGeom prst="line">
                  <a:avLst/>
                </a:prstGeom>
                <a:noFill/>
                <a:ln w="38100">
                  <a:solidFill>
                    <a:srgbClr val="FFFF00"/>
                  </a:solidFill>
                  <a:round/>
                  <a:headEnd/>
                  <a:tailEnd/>
                </a:ln>
                <a:effectLst/>
              </p:spPr>
              <p:txBody>
                <a:bodyPr wrap="none"/>
                <a:lstStyle/>
                <a:p>
                  <a:endParaRPr lang="es-ES"/>
                </a:p>
              </p:txBody>
            </p:sp>
          </p:grpSp>
          <p:sp>
            <p:nvSpPr>
              <p:cNvPr id="124953" name="Text Box 25"/>
              <p:cNvSpPr txBox="1">
                <a:spLocks noChangeArrowheads="1"/>
              </p:cNvSpPr>
              <p:nvPr/>
            </p:nvSpPr>
            <p:spPr bwMode="auto">
              <a:xfrm>
                <a:off x="1791" y="1616"/>
                <a:ext cx="631" cy="287"/>
              </a:xfrm>
              <a:prstGeom prst="rect">
                <a:avLst/>
              </a:prstGeom>
              <a:noFill/>
              <a:ln w="9525">
                <a:noFill/>
                <a:miter lim="800000"/>
                <a:headEnd/>
                <a:tailEnd/>
              </a:ln>
              <a:effectLst/>
            </p:spPr>
            <p:txBody>
              <a:bodyPr wrap="none">
                <a:spAutoFit/>
              </a:bodyPr>
              <a:lstStyle/>
              <a:p>
                <a:r>
                  <a:rPr lang="es-ES" sz="1400" b="1">
                    <a:solidFill>
                      <a:srgbClr val="FFFF00"/>
                    </a:solidFill>
                    <a:latin typeface="Arial" charset="0"/>
                  </a:rPr>
                  <a:t>Consumo</a:t>
                </a:r>
              </a:p>
              <a:p>
                <a:r>
                  <a:rPr lang="es-ES" sz="1400" b="1">
                    <a:solidFill>
                      <a:srgbClr val="FFFF00"/>
                    </a:solidFill>
                    <a:latin typeface="Arial" charset="0"/>
                  </a:rPr>
                  <a:t>Futuro</a:t>
                </a:r>
              </a:p>
            </p:txBody>
          </p:sp>
          <p:sp>
            <p:nvSpPr>
              <p:cNvPr id="124954" name="Text Box 26"/>
              <p:cNvSpPr txBox="1">
                <a:spLocks noChangeArrowheads="1"/>
              </p:cNvSpPr>
              <p:nvPr/>
            </p:nvSpPr>
            <p:spPr bwMode="auto">
              <a:xfrm>
                <a:off x="4331" y="3737"/>
                <a:ext cx="953" cy="287"/>
              </a:xfrm>
              <a:prstGeom prst="rect">
                <a:avLst/>
              </a:prstGeom>
              <a:noFill/>
              <a:ln w="9525">
                <a:noFill/>
                <a:miter lim="800000"/>
                <a:headEnd/>
                <a:tailEnd/>
              </a:ln>
              <a:effectLst/>
            </p:spPr>
            <p:txBody>
              <a:bodyPr>
                <a:spAutoFit/>
              </a:bodyPr>
              <a:lstStyle/>
              <a:p>
                <a:r>
                  <a:rPr lang="es-ES" sz="1400" b="1">
                    <a:solidFill>
                      <a:srgbClr val="FFFF00"/>
                    </a:solidFill>
                    <a:latin typeface="Arial" charset="0"/>
                  </a:rPr>
                  <a:t>Consumo Actual</a:t>
                </a:r>
              </a:p>
            </p:txBody>
          </p:sp>
        </p:grpSp>
        <p:sp>
          <p:nvSpPr>
            <p:cNvPr id="124955" name="Text Box 27"/>
            <p:cNvSpPr txBox="1">
              <a:spLocks noChangeArrowheads="1"/>
            </p:cNvSpPr>
            <p:nvPr/>
          </p:nvSpPr>
          <p:spPr bwMode="auto">
            <a:xfrm>
              <a:off x="1681" y="3997"/>
              <a:ext cx="383" cy="250"/>
            </a:xfrm>
            <a:prstGeom prst="rect">
              <a:avLst/>
            </a:prstGeom>
            <a:noFill/>
            <a:ln w="9525">
              <a:noFill/>
              <a:miter lim="800000"/>
              <a:headEnd/>
              <a:tailEnd/>
            </a:ln>
            <a:effectLst/>
          </p:spPr>
          <p:txBody>
            <a:bodyPr wrap="none">
              <a:spAutoFit/>
            </a:bodyPr>
            <a:lstStyle/>
            <a:p>
              <a:r>
                <a:rPr lang="es-ES" sz="2000" b="1">
                  <a:solidFill>
                    <a:srgbClr val="FFFF00"/>
                  </a:solidFill>
                  <a:latin typeface="Arial" charset="0"/>
                </a:rPr>
                <a:t>600</a:t>
              </a:r>
            </a:p>
          </p:txBody>
        </p:sp>
        <p:sp>
          <p:nvSpPr>
            <p:cNvPr id="124956" name="Text Box 28"/>
            <p:cNvSpPr txBox="1">
              <a:spLocks noChangeArrowheads="1"/>
            </p:cNvSpPr>
            <p:nvPr/>
          </p:nvSpPr>
          <p:spPr bwMode="auto">
            <a:xfrm>
              <a:off x="703" y="2750"/>
              <a:ext cx="383" cy="250"/>
            </a:xfrm>
            <a:prstGeom prst="rect">
              <a:avLst/>
            </a:prstGeom>
            <a:noFill/>
            <a:ln w="9525">
              <a:noFill/>
              <a:miter lim="800000"/>
              <a:headEnd/>
              <a:tailEnd/>
            </a:ln>
            <a:effectLst/>
          </p:spPr>
          <p:txBody>
            <a:bodyPr wrap="none">
              <a:spAutoFit/>
            </a:bodyPr>
            <a:lstStyle/>
            <a:p>
              <a:pPr algn="r"/>
              <a:r>
                <a:rPr lang="es-ES" sz="2000" b="1">
                  <a:solidFill>
                    <a:srgbClr val="FFFF00"/>
                  </a:solidFill>
                  <a:latin typeface="Arial" charset="0"/>
                </a:rPr>
                <a:t>800</a:t>
              </a:r>
            </a:p>
          </p:txBody>
        </p:sp>
        <p:sp>
          <p:nvSpPr>
            <p:cNvPr id="124957" name="Text Box 29"/>
            <p:cNvSpPr txBox="1">
              <a:spLocks noChangeArrowheads="1"/>
            </p:cNvSpPr>
            <p:nvPr/>
          </p:nvSpPr>
          <p:spPr bwMode="auto">
            <a:xfrm>
              <a:off x="1655" y="2886"/>
              <a:ext cx="232" cy="250"/>
            </a:xfrm>
            <a:prstGeom prst="rect">
              <a:avLst/>
            </a:prstGeom>
            <a:noFill/>
            <a:ln w="9525">
              <a:noFill/>
              <a:miter lim="800000"/>
              <a:headEnd/>
              <a:tailEnd/>
            </a:ln>
            <a:effectLst/>
          </p:spPr>
          <p:txBody>
            <a:bodyPr wrap="none">
              <a:spAutoFit/>
            </a:bodyPr>
            <a:lstStyle/>
            <a:p>
              <a:r>
                <a:rPr lang="es-ES" sz="2000" b="1">
                  <a:solidFill>
                    <a:srgbClr val="FFFF00"/>
                  </a:solidFill>
                  <a:latin typeface="Arial" charset="0"/>
                </a:rPr>
                <a:t>C</a:t>
              </a:r>
            </a:p>
          </p:txBody>
        </p:sp>
        <p:sp>
          <p:nvSpPr>
            <p:cNvPr id="124958" name="Text Box 30"/>
            <p:cNvSpPr txBox="1">
              <a:spLocks noChangeArrowheads="1"/>
            </p:cNvSpPr>
            <p:nvPr/>
          </p:nvSpPr>
          <p:spPr bwMode="auto">
            <a:xfrm>
              <a:off x="2200" y="2478"/>
              <a:ext cx="1315" cy="250"/>
            </a:xfrm>
            <a:prstGeom prst="rect">
              <a:avLst/>
            </a:prstGeom>
            <a:noFill/>
            <a:ln w="9525">
              <a:noFill/>
              <a:miter lim="800000"/>
              <a:headEnd/>
              <a:tailEnd/>
            </a:ln>
            <a:effectLst/>
          </p:spPr>
          <p:txBody>
            <a:bodyPr wrap="none">
              <a:spAutoFit/>
            </a:bodyPr>
            <a:lstStyle/>
            <a:p>
              <a:r>
                <a:rPr lang="es-ES" sz="2000" b="1">
                  <a:solidFill>
                    <a:srgbClr val="FFFF00"/>
                  </a:solidFill>
                  <a:latin typeface="Arial" charset="0"/>
                </a:rPr>
                <a:t>500*(1+0,1)=550</a:t>
              </a:r>
            </a:p>
          </p:txBody>
        </p:sp>
        <p:sp>
          <p:nvSpPr>
            <p:cNvPr id="124959" name="Text Box 31"/>
            <p:cNvSpPr txBox="1">
              <a:spLocks noChangeArrowheads="1"/>
            </p:cNvSpPr>
            <p:nvPr/>
          </p:nvSpPr>
          <p:spPr bwMode="auto">
            <a:xfrm>
              <a:off x="3107" y="3997"/>
              <a:ext cx="472" cy="250"/>
            </a:xfrm>
            <a:prstGeom prst="rect">
              <a:avLst/>
            </a:prstGeom>
            <a:noFill/>
            <a:ln w="9525">
              <a:noFill/>
              <a:miter lim="800000"/>
              <a:headEnd/>
              <a:tailEnd/>
            </a:ln>
            <a:effectLst/>
          </p:spPr>
          <p:txBody>
            <a:bodyPr wrap="none">
              <a:spAutoFit/>
            </a:bodyPr>
            <a:lstStyle/>
            <a:p>
              <a:r>
                <a:rPr lang="es-ES" sz="2000" b="1">
                  <a:solidFill>
                    <a:srgbClr val="FFFF00"/>
                  </a:solidFill>
                  <a:latin typeface="Arial" charset="0"/>
                </a:rPr>
                <a:t>1327</a:t>
              </a:r>
            </a:p>
          </p:txBody>
        </p:sp>
        <p:sp>
          <p:nvSpPr>
            <p:cNvPr id="124960" name="Line 32"/>
            <p:cNvSpPr>
              <a:spLocks noChangeShapeType="1"/>
            </p:cNvSpPr>
            <p:nvPr/>
          </p:nvSpPr>
          <p:spPr bwMode="auto">
            <a:xfrm flipV="1">
              <a:off x="1247" y="2115"/>
              <a:ext cx="0" cy="1814"/>
            </a:xfrm>
            <a:prstGeom prst="line">
              <a:avLst/>
            </a:prstGeom>
            <a:noFill/>
            <a:ln w="9525">
              <a:solidFill>
                <a:schemeClr val="tx1"/>
              </a:solidFill>
              <a:round/>
              <a:headEnd/>
              <a:tailEnd/>
            </a:ln>
            <a:effectLst/>
          </p:spPr>
          <p:txBody>
            <a:bodyPr wrap="none"/>
            <a:lstStyle/>
            <a:p>
              <a:endParaRPr lang="es-ES"/>
            </a:p>
          </p:txBody>
        </p:sp>
        <p:sp>
          <p:nvSpPr>
            <p:cNvPr id="124961" name="Line 33"/>
            <p:cNvSpPr>
              <a:spLocks noChangeShapeType="1"/>
            </p:cNvSpPr>
            <p:nvPr/>
          </p:nvSpPr>
          <p:spPr bwMode="auto">
            <a:xfrm flipH="1">
              <a:off x="1111" y="2341"/>
              <a:ext cx="1270" cy="0"/>
            </a:xfrm>
            <a:prstGeom prst="line">
              <a:avLst/>
            </a:prstGeom>
            <a:noFill/>
            <a:ln w="9525">
              <a:solidFill>
                <a:schemeClr val="tx1"/>
              </a:solidFill>
              <a:round/>
              <a:headEnd/>
              <a:tailEnd/>
            </a:ln>
            <a:effectLst/>
          </p:spPr>
          <p:txBody>
            <a:bodyPr wrap="none"/>
            <a:lstStyle/>
            <a:p>
              <a:endParaRPr lang="es-ES"/>
            </a:p>
          </p:txBody>
        </p:sp>
        <p:sp>
          <p:nvSpPr>
            <p:cNvPr id="124962" name="Text Box 34"/>
            <p:cNvSpPr txBox="1">
              <a:spLocks noChangeArrowheads="1"/>
            </p:cNvSpPr>
            <p:nvPr/>
          </p:nvSpPr>
          <p:spPr bwMode="auto">
            <a:xfrm>
              <a:off x="1020" y="3997"/>
              <a:ext cx="383" cy="250"/>
            </a:xfrm>
            <a:prstGeom prst="rect">
              <a:avLst/>
            </a:prstGeom>
            <a:noFill/>
            <a:ln w="9525">
              <a:noFill/>
              <a:miter lim="800000"/>
              <a:headEnd/>
              <a:tailEnd/>
            </a:ln>
            <a:effectLst/>
          </p:spPr>
          <p:txBody>
            <a:bodyPr wrap="none">
              <a:spAutoFit/>
            </a:bodyPr>
            <a:lstStyle/>
            <a:p>
              <a:r>
                <a:rPr lang="es-ES" sz="2000" b="1">
                  <a:solidFill>
                    <a:srgbClr val="FF0000"/>
                  </a:solidFill>
                  <a:latin typeface="Arial" charset="0"/>
                </a:rPr>
                <a:t>100</a:t>
              </a:r>
            </a:p>
          </p:txBody>
        </p:sp>
        <p:sp>
          <p:nvSpPr>
            <p:cNvPr id="124963" name="Text Box 35"/>
            <p:cNvSpPr txBox="1">
              <a:spLocks noChangeArrowheads="1"/>
            </p:cNvSpPr>
            <p:nvPr/>
          </p:nvSpPr>
          <p:spPr bwMode="auto">
            <a:xfrm>
              <a:off x="639" y="2001"/>
              <a:ext cx="472" cy="250"/>
            </a:xfrm>
            <a:prstGeom prst="rect">
              <a:avLst/>
            </a:prstGeom>
            <a:noFill/>
            <a:ln w="9525">
              <a:noFill/>
              <a:miter lim="800000"/>
              <a:headEnd/>
              <a:tailEnd/>
            </a:ln>
            <a:effectLst/>
          </p:spPr>
          <p:txBody>
            <a:bodyPr wrap="none">
              <a:spAutoFit/>
            </a:bodyPr>
            <a:lstStyle/>
            <a:p>
              <a:r>
                <a:rPr lang="es-ES" sz="2000" b="1">
                  <a:solidFill>
                    <a:srgbClr val="FFFF00"/>
                  </a:solidFill>
                  <a:latin typeface="Arial" charset="0"/>
                </a:rPr>
                <a:t>1460</a:t>
              </a:r>
            </a:p>
          </p:txBody>
        </p:sp>
        <p:sp>
          <p:nvSpPr>
            <p:cNvPr id="124964" name="Text Box 36"/>
            <p:cNvSpPr txBox="1">
              <a:spLocks noChangeArrowheads="1"/>
            </p:cNvSpPr>
            <p:nvPr/>
          </p:nvSpPr>
          <p:spPr bwMode="auto">
            <a:xfrm>
              <a:off x="639" y="2409"/>
              <a:ext cx="472" cy="250"/>
            </a:xfrm>
            <a:prstGeom prst="rect">
              <a:avLst/>
            </a:prstGeom>
            <a:noFill/>
            <a:ln w="9525">
              <a:noFill/>
              <a:miter lim="800000"/>
              <a:headEnd/>
              <a:tailEnd/>
            </a:ln>
            <a:effectLst/>
          </p:spPr>
          <p:txBody>
            <a:bodyPr wrap="none">
              <a:spAutoFit/>
            </a:bodyPr>
            <a:lstStyle/>
            <a:p>
              <a:r>
                <a:rPr lang="es-ES" sz="2000" b="1">
                  <a:solidFill>
                    <a:srgbClr val="FF0000"/>
                  </a:solidFill>
                  <a:latin typeface="Arial" charset="0"/>
                </a:rPr>
                <a:t>1330</a:t>
              </a:r>
            </a:p>
          </p:txBody>
        </p:sp>
        <p:sp>
          <p:nvSpPr>
            <p:cNvPr id="124965" name="Line 37"/>
            <p:cNvSpPr>
              <a:spLocks noChangeShapeType="1"/>
            </p:cNvSpPr>
            <p:nvPr/>
          </p:nvSpPr>
          <p:spPr bwMode="auto">
            <a:xfrm flipH="1">
              <a:off x="1111" y="2478"/>
              <a:ext cx="181" cy="0"/>
            </a:xfrm>
            <a:prstGeom prst="line">
              <a:avLst/>
            </a:prstGeom>
            <a:noFill/>
            <a:ln w="9525">
              <a:solidFill>
                <a:schemeClr val="tx1"/>
              </a:solidFill>
              <a:round/>
              <a:headEnd/>
              <a:tailEnd/>
            </a:ln>
            <a:effectLst/>
          </p:spPr>
          <p:txBody>
            <a:bodyPr wrap="none"/>
            <a:lstStyle/>
            <a:p>
              <a:endParaRPr lang="es-ES"/>
            </a:p>
          </p:txBody>
        </p:sp>
        <p:sp>
          <p:nvSpPr>
            <p:cNvPr id="124966" name="Line 38"/>
            <p:cNvSpPr>
              <a:spLocks noChangeShapeType="1"/>
            </p:cNvSpPr>
            <p:nvPr/>
          </p:nvSpPr>
          <p:spPr bwMode="auto">
            <a:xfrm>
              <a:off x="1247" y="3748"/>
              <a:ext cx="635" cy="0"/>
            </a:xfrm>
            <a:prstGeom prst="line">
              <a:avLst/>
            </a:prstGeom>
            <a:noFill/>
            <a:ln w="9525">
              <a:solidFill>
                <a:schemeClr val="tx1"/>
              </a:solidFill>
              <a:round/>
              <a:headEnd type="triangle" w="lg" len="lg"/>
              <a:tailEnd type="triangle" w="lg" len="lg"/>
            </a:ln>
            <a:effectLst/>
          </p:spPr>
          <p:txBody>
            <a:bodyPr wrap="none"/>
            <a:lstStyle/>
            <a:p>
              <a:endParaRPr lang="es-ES"/>
            </a:p>
          </p:txBody>
        </p:sp>
        <p:sp>
          <p:nvSpPr>
            <p:cNvPr id="124967" name="Line 39"/>
            <p:cNvSpPr>
              <a:spLocks noChangeShapeType="1"/>
            </p:cNvSpPr>
            <p:nvPr/>
          </p:nvSpPr>
          <p:spPr bwMode="auto">
            <a:xfrm rot="-5400000">
              <a:off x="1972" y="2614"/>
              <a:ext cx="545" cy="0"/>
            </a:xfrm>
            <a:prstGeom prst="line">
              <a:avLst/>
            </a:prstGeom>
            <a:noFill/>
            <a:ln w="9525">
              <a:solidFill>
                <a:schemeClr val="tx1"/>
              </a:solidFill>
              <a:round/>
              <a:headEnd type="triangle" w="lg" len="lg"/>
              <a:tailEnd type="triangle" w="lg" len="lg"/>
            </a:ln>
            <a:effectLst/>
          </p:spPr>
          <p:txBody>
            <a:bodyPr wrap="none"/>
            <a:lstStyle/>
            <a:p>
              <a:endParaRPr lang="es-ES"/>
            </a:p>
          </p:txBody>
        </p:sp>
        <p:sp>
          <p:nvSpPr>
            <p:cNvPr id="124968" name="Text Box 40"/>
            <p:cNvSpPr txBox="1">
              <a:spLocks noChangeArrowheads="1"/>
            </p:cNvSpPr>
            <p:nvPr/>
          </p:nvSpPr>
          <p:spPr bwMode="auto">
            <a:xfrm>
              <a:off x="1383" y="3498"/>
              <a:ext cx="383" cy="250"/>
            </a:xfrm>
            <a:prstGeom prst="rect">
              <a:avLst/>
            </a:prstGeom>
            <a:noFill/>
            <a:ln w="9525">
              <a:noFill/>
              <a:miter lim="800000"/>
              <a:headEnd/>
              <a:tailEnd/>
            </a:ln>
            <a:effectLst/>
          </p:spPr>
          <p:txBody>
            <a:bodyPr wrap="none">
              <a:spAutoFit/>
            </a:bodyPr>
            <a:lstStyle/>
            <a:p>
              <a:r>
                <a:rPr lang="es-ES" sz="2000" b="1">
                  <a:solidFill>
                    <a:srgbClr val="FFFF00"/>
                  </a:solidFill>
                  <a:latin typeface="Arial" charset="0"/>
                </a:rPr>
                <a:t>500</a:t>
              </a:r>
            </a:p>
          </p:txBody>
        </p:sp>
        <p:sp>
          <p:nvSpPr>
            <p:cNvPr id="124969" name="Text Box 41"/>
            <p:cNvSpPr txBox="1">
              <a:spLocks noChangeArrowheads="1"/>
            </p:cNvSpPr>
            <p:nvPr/>
          </p:nvSpPr>
          <p:spPr bwMode="auto">
            <a:xfrm>
              <a:off x="1242" y="2115"/>
              <a:ext cx="232" cy="250"/>
            </a:xfrm>
            <a:prstGeom prst="rect">
              <a:avLst/>
            </a:prstGeom>
            <a:noFill/>
            <a:ln w="9525">
              <a:noFill/>
              <a:miter lim="800000"/>
              <a:headEnd/>
              <a:tailEnd/>
            </a:ln>
            <a:effectLst/>
          </p:spPr>
          <p:txBody>
            <a:bodyPr wrap="none">
              <a:spAutoFit/>
            </a:bodyPr>
            <a:lstStyle/>
            <a:p>
              <a:r>
                <a:rPr lang="es-ES" sz="2000" b="1">
                  <a:solidFill>
                    <a:srgbClr val="FFFF00"/>
                  </a:solidFill>
                  <a:latin typeface="Arial" charset="0"/>
                </a:rPr>
                <a:t>D</a:t>
              </a:r>
            </a:p>
          </p:txBody>
        </p:sp>
        <p:sp>
          <p:nvSpPr>
            <p:cNvPr id="124970" name="Text Box 42"/>
            <p:cNvSpPr txBox="1">
              <a:spLocks noChangeArrowheads="1"/>
            </p:cNvSpPr>
            <p:nvPr/>
          </p:nvSpPr>
          <p:spPr bwMode="auto">
            <a:xfrm>
              <a:off x="1066" y="2500"/>
              <a:ext cx="276" cy="250"/>
            </a:xfrm>
            <a:prstGeom prst="rect">
              <a:avLst/>
            </a:prstGeom>
            <a:noFill/>
            <a:ln w="9525">
              <a:noFill/>
              <a:miter lim="800000"/>
              <a:headEnd/>
              <a:tailEnd/>
            </a:ln>
            <a:effectLst/>
          </p:spPr>
          <p:txBody>
            <a:bodyPr wrap="none">
              <a:spAutoFit/>
            </a:bodyPr>
            <a:lstStyle/>
            <a:p>
              <a:r>
                <a:rPr lang="es-ES" sz="2000" b="1">
                  <a:solidFill>
                    <a:srgbClr val="FF0000"/>
                  </a:solidFill>
                  <a:latin typeface="Arial" charset="0"/>
                </a:rPr>
                <a:t>D’</a:t>
              </a:r>
            </a:p>
          </p:txBody>
        </p:sp>
        <p:sp>
          <p:nvSpPr>
            <p:cNvPr id="124971" name="Line 43"/>
            <p:cNvSpPr>
              <a:spLocks noChangeShapeType="1"/>
            </p:cNvSpPr>
            <p:nvPr/>
          </p:nvSpPr>
          <p:spPr bwMode="auto">
            <a:xfrm>
              <a:off x="1111" y="2341"/>
              <a:ext cx="408" cy="363"/>
            </a:xfrm>
            <a:prstGeom prst="line">
              <a:avLst/>
            </a:prstGeom>
            <a:noFill/>
            <a:ln w="25400">
              <a:solidFill>
                <a:srgbClr val="FF0000"/>
              </a:solidFill>
              <a:round/>
              <a:headEnd/>
              <a:tailEnd/>
            </a:ln>
            <a:effectLst/>
          </p:spPr>
          <p:txBody>
            <a:bodyPr wrap="none"/>
            <a:lstStyle/>
            <a:p>
              <a:endParaRPr lang="es-ES"/>
            </a:p>
          </p:txBody>
        </p:sp>
        <p:sp>
          <p:nvSpPr>
            <p:cNvPr id="124972" name="Text Box 44"/>
            <p:cNvSpPr txBox="1">
              <a:spLocks noChangeArrowheads="1"/>
            </p:cNvSpPr>
            <p:nvPr/>
          </p:nvSpPr>
          <p:spPr bwMode="auto">
            <a:xfrm>
              <a:off x="639" y="2273"/>
              <a:ext cx="472" cy="250"/>
            </a:xfrm>
            <a:prstGeom prst="rect">
              <a:avLst/>
            </a:prstGeom>
            <a:noFill/>
            <a:ln w="9525">
              <a:noFill/>
              <a:miter lim="800000"/>
              <a:headEnd/>
              <a:tailEnd/>
            </a:ln>
            <a:effectLst/>
          </p:spPr>
          <p:txBody>
            <a:bodyPr wrap="none">
              <a:spAutoFit/>
            </a:bodyPr>
            <a:lstStyle/>
            <a:p>
              <a:r>
                <a:rPr lang="es-ES" sz="2000" b="1">
                  <a:solidFill>
                    <a:srgbClr val="FFFF00"/>
                  </a:solidFill>
                  <a:latin typeface="Arial" charset="0"/>
                </a:rPr>
                <a:t>1350</a:t>
              </a:r>
            </a:p>
          </p:txBody>
        </p:sp>
      </p:grpSp>
      <p:sp>
        <p:nvSpPr>
          <p:cNvPr id="124973" name="Rectangle 45"/>
          <p:cNvSpPr>
            <a:spLocks noChangeArrowheads="1"/>
          </p:cNvSpPr>
          <p:nvPr/>
        </p:nvSpPr>
        <p:spPr bwMode="auto">
          <a:xfrm>
            <a:off x="1187450" y="1628775"/>
            <a:ext cx="6769100" cy="431800"/>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r>
              <a:rPr lang="es-ES" sz="2000">
                <a:solidFill>
                  <a:srgbClr val="FFFF00"/>
                </a:solidFill>
                <a:latin typeface="Arial" charset="0"/>
              </a:rPr>
              <a:t>DECISIÓN CONSUMO ACTUAL / CONSUMO FUTURO</a:t>
            </a: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24936"/>
                                        </p:tgtEl>
                                        <p:attrNameLst>
                                          <p:attrName>style.visibility</p:attrName>
                                        </p:attrNameLst>
                                      </p:cBhvr>
                                      <p:to>
                                        <p:strVal val="visible"/>
                                      </p:to>
                                    </p:set>
                                    <p:anim calcmode="lin" valueType="num">
                                      <p:cBhvr additive="base">
                                        <p:cTn id="7" dur="500" fill="hold"/>
                                        <p:tgtEl>
                                          <p:spTgt spid="124936"/>
                                        </p:tgtEl>
                                        <p:attrNameLst>
                                          <p:attrName>ppt_x</p:attrName>
                                        </p:attrNameLst>
                                      </p:cBhvr>
                                      <p:tavLst>
                                        <p:tav tm="0">
                                          <p:val>
                                            <p:strVal val="1+#ppt_w/2"/>
                                          </p:val>
                                        </p:tav>
                                        <p:tav tm="100000">
                                          <p:val>
                                            <p:strVal val="#ppt_x"/>
                                          </p:val>
                                        </p:tav>
                                      </p:tavLst>
                                    </p:anim>
                                    <p:anim calcmode="lin" valueType="num">
                                      <p:cBhvr additive="base">
                                        <p:cTn id="8" dur="500" fill="hold"/>
                                        <p:tgtEl>
                                          <p:spTgt spid="12493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4937"/>
                                        </p:tgtEl>
                                        <p:attrNameLst>
                                          <p:attrName>style.visibility</p:attrName>
                                        </p:attrNameLst>
                                      </p:cBhvr>
                                      <p:to>
                                        <p:strVal val="visible"/>
                                      </p:to>
                                    </p:set>
                                    <p:anim calcmode="lin" valueType="num">
                                      <p:cBhvr additive="base">
                                        <p:cTn id="13" dur="500" fill="hold"/>
                                        <p:tgtEl>
                                          <p:spTgt spid="124937"/>
                                        </p:tgtEl>
                                        <p:attrNameLst>
                                          <p:attrName>ppt_x</p:attrName>
                                        </p:attrNameLst>
                                      </p:cBhvr>
                                      <p:tavLst>
                                        <p:tav tm="0">
                                          <p:val>
                                            <p:strVal val="#ppt_x"/>
                                          </p:val>
                                        </p:tav>
                                        <p:tav tm="100000">
                                          <p:val>
                                            <p:strVal val="#ppt_x"/>
                                          </p:val>
                                        </p:tav>
                                      </p:tavLst>
                                    </p:anim>
                                    <p:anim calcmode="lin" valueType="num">
                                      <p:cBhvr additive="base">
                                        <p:cTn id="14" dur="500" fill="hold"/>
                                        <p:tgtEl>
                                          <p:spTgt spid="1249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6"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idx="4294967295"/>
          </p:nvPr>
        </p:nvSpPr>
        <p:spPr>
          <a:xfrm>
            <a:off x="1066800" y="981075"/>
            <a:ext cx="6172200" cy="533400"/>
          </a:xfrm>
          <a:effectLst>
            <a:outerShdw dist="35921" dir="2700000" algn="ctr" rotWithShape="0">
              <a:schemeClr val="bg2"/>
            </a:outerShdw>
          </a:effectLst>
        </p:spPr>
        <p:txBody>
          <a:bodyPr/>
          <a:lstStyle/>
          <a:p>
            <a:r>
              <a:rPr lang="es-ES_tradnl" sz="2800" b="1">
                <a:solidFill>
                  <a:srgbClr val="FFFF00"/>
                </a:solidFill>
                <a:latin typeface="Arial" charset="0"/>
              </a:rPr>
              <a:t>5. La Decisión de Inversión </a:t>
            </a:r>
            <a:endParaRPr lang="es-ES" sz="2800" b="1">
              <a:solidFill>
                <a:srgbClr val="FFFF00"/>
              </a:solidFill>
              <a:latin typeface="Arial" charset="0"/>
            </a:endParaRPr>
          </a:p>
        </p:txBody>
      </p:sp>
      <p:sp>
        <p:nvSpPr>
          <p:cNvPr id="125955" name="Line 3"/>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sp>
        <p:nvSpPr>
          <p:cNvPr id="125956" name="Text Box 4"/>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FF00"/>
                </a:solidFill>
                <a:latin typeface="Arial" charset="0"/>
                <a:cs typeface="Times New Roman" pitchFamily="18" charset="0"/>
              </a:rPr>
              <a:t>I.   Introducción a la Empresa.</a:t>
            </a:r>
          </a:p>
          <a:p>
            <a:r>
              <a:rPr lang="es-ES" sz="1000">
                <a:solidFill>
                  <a:srgbClr val="FFFF00"/>
                </a:solidFill>
                <a:latin typeface="Arial" charset="0"/>
                <a:cs typeface="Times New Roman" pitchFamily="18" charset="0"/>
              </a:rPr>
              <a:t>II.  La actividad comercial (Marketing).</a:t>
            </a:r>
          </a:p>
          <a:p>
            <a:r>
              <a:rPr lang="es-ES" sz="1000">
                <a:solidFill>
                  <a:srgbClr val="FF3300"/>
                </a:solidFill>
                <a:latin typeface="Arial" charset="0"/>
                <a:cs typeface="Times New Roman" pitchFamily="18" charset="0"/>
              </a:rPr>
              <a:t>III. El subsistema financiero.</a:t>
            </a:r>
          </a:p>
        </p:txBody>
      </p:sp>
      <p:sp>
        <p:nvSpPr>
          <p:cNvPr id="125957" name="Text Box 5"/>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125958" name="AutoShape 6"/>
          <p:cNvSpPr>
            <a:spLocks noChangeArrowheads="1"/>
          </p:cNvSpPr>
          <p:nvPr/>
        </p:nvSpPr>
        <p:spPr bwMode="auto">
          <a:xfrm rot="5400000">
            <a:off x="609600" y="381000"/>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graphicFrame>
        <p:nvGraphicFramePr>
          <p:cNvPr id="125959" name="Object 7"/>
          <p:cNvGraphicFramePr>
            <a:graphicFrameLocks noChangeAspect="1"/>
          </p:cNvGraphicFramePr>
          <p:nvPr/>
        </p:nvGraphicFramePr>
        <p:xfrm>
          <a:off x="8001000" y="152400"/>
          <a:ext cx="914400" cy="738188"/>
        </p:xfrm>
        <a:graphic>
          <a:graphicData uri="http://schemas.openxmlformats.org/presentationml/2006/ole">
            <p:oleObj spid="_x0000_s125959" name="CorelPhotoPaint.Image.9" r:id="rId3" imgW="1574603" imgH="1269841" progId="">
              <p:embed/>
            </p:oleObj>
          </a:graphicData>
        </a:graphic>
      </p:graphicFrame>
      <p:sp>
        <p:nvSpPr>
          <p:cNvPr id="125960" name="Rectangle 8"/>
          <p:cNvSpPr>
            <a:spLocks noChangeArrowheads="1"/>
          </p:cNvSpPr>
          <p:nvPr/>
        </p:nvSpPr>
        <p:spPr bwMode="auto">
          <a:xfrm>
            <a:off x="1403350" y="1628775"/>
            <a:ext cx="6121400" cy="720725"/>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 sz="2000">
                <a:solidFill>
                  <a:srgbClr val="FFFF00"/>
                </a:solidFill>
                <a:latin typeface="Arial" charset="0"/>
                <a:cs typeface="Times New Roman" pitchFamily="18" charset="0"/>
              </a:rPr>
              <a:t>VALORACIÓN DE PROYECTOS DE INVERSIÓN</a:t>
            </a:r>
          </a:p>
          <a:p>
            <a:pPr algn="ctr"/>
            <a:r>
              <a:rPr lang="es-ES" sz="2000">
                <a:solidFill>
                  <a:srgbClr val="FFFF00"/>
                </a:solidFill>
                <a:latin typeface="Arial" charset="0"/>
                <a:cs typeface="Times New Roman" pitchFamily="18" charset="0"/>
              </a:rPr>
              <a:t>CRITERIO DEL VALOR ACTUAL NETO (VAN)</a:t>
            </a:r>
            <a:endParaRPr lang="es-ES" sz="2000">
              <a:solidFill>
                <a:srgbClr val="FFFF00"/>
              </a:solidFill>
              <a:latin typeface="Arial" charset="0"/>
            </a:endParaRPr>
          </a:p>
        </p:txBody>
      </p:sp>
      <p:sp>
        <p:nvSpPr>
          <p:cNvPr id="125961" name="Rectangle 9"/>
          <p:cNvSpPr>
            <a:spLocks noChangeArrowheads="1"/>
          </p:cNvSpPr>
          <p:nvPr/>
        </p:nvSpPr>
        <p:spPr bwMode="auto">
          <a:xfrm>
            <a:off x="971550" y="2422525"/>
            <a:ext cx="7921625" cy="4319588"/>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542925" indent="-542925"/>
            <a:r>
              <a:rPr lang="es-ES" sz="2000">
                <a:solidFill>
                  <a:srgbClr val="FFFF00"/>
                </a:solidFill>
                <a:latin typeface="Arial" charset="0"/>
              </a:rPr>
              <a:t>A      Desembolso Inicial</a:t>
            </a:r>
          </a:p>
          <a:p>
            <a:pPr marL="542925" indent="-542925"/>
            <a:r>
              <a:rPr lang="es-ES" sz="2000">
                <a:solidFill>
                  <a:srgbClr val="FFFF00"/>
                </a:solidFill>
                <a:latin typeface="Arial" charset="0"/>
              </a:rPr>
              <a:t>n      Horizonte temporal o vida del Proyecto</a:t>
            </a:r>
          </a:p>
          <a:p>
            <a:pPr marL="542925" indent="-542925"/>
            <a:r>
              <a:rPr lang="es-ES" sz="2000">
                <a:solidFill>
                  <a:srgbClr val="FFFF00"/>
                </a:solidFill>
                <a:latin typeface="Arial" charset="0"/>
              </a:rPr>
              <a:t>C</a:t>
            </a:r>
            <a:r>
              <a:rPr lang="es-ES" sz="2000" baseline="-25000">
                <a:solidFill>
                  <a:srgbClr val="FFFF00"/>
                </a:solidFill>
                <a:latin typeface="Arial" charset="0"/>
              </a:rPr>
              <a:t>t</a:t>
            </a:r>
            <a:r>
              <a:rPr lang="es-ES" sz="2000">
                <a:solidFill>
                  <a:srgbClr val="FFFF00"/>
                </a:solidFill>
                <a:latin typeface="Arial" charset="0"/>
              </a:rPr>
              <a:t>     Entradas de dinero en el período t</a:t>
            </a:r>
          </a:p>
          <a:p>
            <a:pPr marL="542925" indent="-542925"/>
            <a:r>
              <a:rPr lang="es-ES" sz="2000">
                <a:solidFill>
                  <a:srgbClr val="FFFF00"/>
                </a:solidFill>
                <a:latin typeface="Arial" charset="0"/>
              </a:rPr>
              <a:t>P</a:t>
            </a:r>
            <a:r>
              <a:rPr lang="es-ES" sz="2000" baseline="-25000">
                <a:solidFill>
                  <a:srgbClr val="FFFF00"/>
                </a:solidFill>
                <a:latin typeface="Arial" charset="0"/>
              </a:rPr>
              <a:t>t</a:t>
            </a:r>
            <a:r>
              <a:rPr lang="es-ES" sz="2000">
                <a:solidFill>
                  <a:srgbClr val="FFFF00"/>
                </a:solidFill>
                <a:latin typeface="Arial" charset="0"/>
              </a:rPr>
              <a:t>     Pagos originados por la inversión en el período t</a:t>
            </a:r>
          </a:p>
          <a:p>
            <a:pPr marL="542925" indent="-542925"/>
            <a:r>
              <a:rPr lang="es-ES" sz="2000">
                <a:solidFill>
                  <a:srgbClr val="FFFF00"/>
                </a:solidFill>
                <a:latin typeface="Arial" charset="0"/>
              </a:rPr>
              <a:t>AM</a:t>
            </a:r>
            <a:r>
              <a:rPr lang="es-ES" sz="2000" baseline="-25000">
                <a:solidFill>
                  <a:srgbClr val="FFFF00"/>
                </a:solidFill>
                <a:latin typeface="Arial" charset="0"/>
              </a:rPr>
              <a:t>t</a:t>
            </a:r>
            <a:r>
              <a:rPr lang="es-ES" sz="2000">
                <a:solidFill>
                  <a:srgbClr val="FFFF00"/>
                </a:solidFill>
                <a:latin typeface="Arial" charset="0"/>
              </a:rPr>
              <a:t>  Amortización de los activos adquiridos para el Proyecto en el período t</a:t>
            </a:r>
          </a:p>
          <a:p>
            <a:pPr marL="542925" indent="-542925"/>
            <a:r>
              <a:rPr lang="es-ES" sz="2000">
                <a:solidFill>
                  <a:srgbClr val="FFFF00"/>
                </a:solidFill>
                <a:latin typeface="Arial" charset="0"/>
              </a:rPr>
              <a:t>V</a:t>
            </a:r>
            <a:r>
              <a:rPr lang="es-ES" sz="2000" baseline="-25000">
                <a:solidFill>
                  <a:srgbClr val="FFFF00"/>
                </a:solidFill>
                <a:latin typeface="Arial" charset="0"/>
              </a:rPr>
              <a:t>R</a:t>
            </a:r>
            <a:r>
              <a:rPr lang="es-ES" sz="2000">
                <a:solidFill>
                  <a:srgbClr val="FFFF00"/>
                </a:solidFill>
                <a:latin typeface="Arial" charset="0"/>
              </a:rPr>
              <a:t>    Valor Residual (no amortizado) de los activos adquiridos para el Proyecto</a:t>
            </a:r>
          </a:p>
          <a:p>
            <a:pPr marL="542925" indent="-542925"/>
            <a:r>
              <a:rPr lang="es-ES" sz="2000">
                <a:solidFill>
                  <a:srgbClr val="FFFF00"/>
                </a:solidFill>
                <a:latin typeface="Arial" charset="0"/>
              </a:rPr>
              <a:t>BEN</a:t>
            </a:r>
            <a:r>
              <a:rPr lang="es-ES" sz="2000" baseline="-25000">
                <a:solidFill>
                  <a:srgbClr val="FFFF00"/>
                </a:solidFill>
                <a:latin typeface="Arial" charset="0"/>
              </a:rPr>
              <a:t>t</a:t>
            </a:r>
            <a:r>
              <a:rPr lang="es-ES" sz="2000">
                <a:solidFill>
                  <a:srgbClr val="FFFF00"/>
                </a:solidFill>
                <a:latin typeface="Arial" charset="0"/>
              </a:rPr>
              <a:t> Beneficios del Proyecto en el período t</a:t>
            </a:r>
          </a:p>
          <a:p>
            <a:pPr marL="542925" indent="-542925"/>
            <a:r>
              <a:rPr lang="es-ES" sz="2000">
                <a:solidFill>
                  <a:srgbClr val="FFFF00"/>
                </a:solidFill>
                <a:latin typeface="Arial" charset="0"/>
              </a:rPr>
              <a:t>                      BEN</a:t>
            </a:r>
            <a:r>
              <a:rPr lang="es-ES" sz="2000" baseline="-25000">
                <a:solidFill>
                  <a:srgbClr val="FFFF00"/>
                </a:solidFill>
                <a:latin typeface="Arial" charset="0"/>
              </a:rPr>
              <a:t>t</a:t>
            </a:r>
            <a:r>
              <a:rPr lang="es-ES" sz="2000">
                <a:solidFill>
                  <a:srgbClr val="FFFF00"/>
                </a:solidFill>
                <a:latin typeface="Arial" charset="0"/>
              </a:rPr>
              <a:t> = C</a:t>
            </a:r>
            <a:r>
              <a:rPr lang="es-ES" sz="2000" baseline="-25000">
                <a:solidFill>
                  <a:srgbClr val="FFFF00"/>
                </a:solidFill>
                <a:latin typeface="Arial" charset="0"/>
              </a:rPr>
              <a:t>t</a:t>
            </a:r>
            <a:r>
              <a:rPr lang="es-ES" sz="2000">
                <a:solidFill>
                  <a:srgbClr val="FFFF00"/>
                </a:solidFill>
                <a:latin typeface="Arial" charset="0"/>
              </a:rPr>
              <a:t> – P</a:t>
            </a:r>
            <a:r>
              <a:rPr lang="es-ES" sz="2000" baseline="-25000">
                <a:solidFill>
                  <a:srgbClr val="FFFF00"/>
                </a:solidFill>
                <a:latin typeface="Arial" charset="0"/>
              </a:rPr>
              <a:t>t</a:t>
            </a:r>
            <a:r>
              <a:rPr lang="es-ES" sz="2000">
                <a:solidFill>
                  <a:srgbClr val="FFFF00"/>
                </a:solidFill>
                <a:latin typeface="Arial" charset="0"/>
              </a:rPr>
              <a:t> – AM</a:t>
            </a:r>
            <a:r>
              <a:rPr lang="es-ES" sz="2000" baseline="-25000">
                <a:solidFill>
                  <a:srgbClr val="FFFF00"/>
                </a:solidFill>
                <a:latin typeface="Arial" charset="0"/>
              </a:rPr>
              <a:t>t</a:t>
            </a:r>
          </a:p>
          <a:p>
            <a:pPr marL="542925" indent="-542925"/>
            <a:r>
              <a:rPr lang="es-ES" sz="2000">
                <a:solidFill>
                  <a:srgbClr val="FFFF00"/>
                </a:solidFill>
                <a:latin typeface="Arial" charset="0"/>
              </a:rPr>
              <a:t>IMP</a:t>
            </a:r>
            <a:r>
              <a:rPr lang="es-ES" sz="2000" baseline="-25000">
                <a:solidFill>
                  <a:srgbClr val="FFFF00"/>
                </a:solidFill>
                <a:latin typeface="Arial" charset="0"/>
              </a:rPr>
              <a:t>t</a:t>
            </a:r>
            <a:r>
              <a:rPr lang="es-ES" sz="2000">
                <a:solidFill>
                  <a:srgbClr val="FFFF00"/>
                </a:solidFill>
                <a:latin typeface="Arial" charset="0"/>
              </a:rPr>
              <a:t> Impuestos a pagar en el período t</a:t>
            </a:r>
          </a:p>
          <a:p>
            <a:pPr marL="542925" indent="-542925"/>
            <a:r>
              <a:rPr lang="es-ES" sz="2000">
                <a:solidFill>
                  <a:srgbClr val="FFFF00"/>
                </a:solidFill>
                <a:latin typeface="Arial" charset="0"/>
              </a:rPr>
              <a:t>                      IMP</a:t>
            </a:r>
            <a:r>
              <a:rPr lang="es-ES" sz="2000" baseline="-25000">
                <a:solidFill>
                  <a:srgbClr val="FFFF00"/>
                </a:solidFill>
                <a:latin typeface="Arial" charset="0"/>
              </a:rPr>
              <a:t>t</a:t>
            </a:r>
            <a:r>
              <a:rPr lang="es-ES" sz="2000">
                <a:solidFill>
                  <a:srgbClr val="FFFF00"/>
                </a:solidFill>
                <a:latin typeface="Arial" charset="0"/>
              </a:rPr>
              <a:t> = 35%*BEN</a:t>
            </a:r>
            <a:r>
              <a:rPr lang="es-ES" sz="2000" baseline="-25000">
                <a:solidFill>
                  <a:srgbClr val="FFFF00"/>
                </a:solidFill>
                <a:latin typeface="Arial" charset="0"/>
              </a:rPr>
              <a:t>t</a:t>
            </a:r>
          </a:p>
          <a:p>
            <a:pPr marL="542925" indent="-542925"/>
            <a:r>
              <a:rPr lang="es-ES" sz="2000">
                <a:solidFill>
                  <a:srgbClr val="FFFF00"/>
                </a:solidFill>
                <a:latin typeface="Arial" charset="0"/>
              </a:rPr>
              <a:t>Q</a:t>
            </a:r>
            <a:r>
              <a:rPr lang="es-ES" sz="2000" baseline="-25000">
                <a:solidFill>
                  <a:srgbClr val="FFFF00"/>
                </a:solidFill>
                <a:latin typeface="Arial" charset="0"/>
              </a:rPr>
              <a:t>t</a:t>
            </a:r>
            <a:r>
              <a:rPr lang="es-ES" sz="2000">
                <a:solidFill>
                  <a:srgbClr val="FFFF00"/>
                </a:solidFill>
                <a:latin typeface="Arial" charset="0"/>
              </a:rPr>
              <a:t>     Flujo Neto de Tesorería en el período t</a:t>
            </a:r>
          </a:p>
          <a:p>
            <a:pPr marL="542925" indent="-542925"/>
            <a:r>
              <a:rPr lang="es-ES" sz="2000">
                <a:solidFill>
                  <a:srgbClr val="FFFF00"/>
                </a:solidFill>
                <a:latin typeface="Arial" charset="0"/>
              </a:rPr>
              <a:t>                      Q</a:t>
            </a:r>
            <a:r>
              <a:rPr lang="es-ES" sz="2000" baseline="-25000">
                <a:solidFill>
                  <a:srgbClr val="FFFF00"/>
                </a:solidFill>
                <a:latin typeface="Arial" charset="0"/>
              </a:rPr>
              <a:t>t</a:t>
            </a:r>
            <a:r>
              <a:rPr lang="es-ES" sz="2000">
                <a:solidFill>
                  <a:srgbClr val="FFFF00"/>
                </a:solidFill>
                <a:latin typeface="Arial" charset="0"/>
              </a:rPr>
              <a:t> = C</a:t>
            </a:r>
            <a:r>
              <a:rPr lang="es-ES" sz="2000" baseline="-25000">
                <a:solidFill>
                  <a:srgbClr val="FFFF00"/>
                </a:solidFill>
                <a:latin typeface="Arial" charset="0"/>
              </a:rPr>
              <a:t>t</a:t>
            </a:r>
            <a:r>
              <a:rPr lang="es-ES" sz="2000">
                <a:solidFill>
                  <a:srgbClr val="FFFF00"/>
                </a:solidFill>
                <a:latin typeface="Arial" charset="0"/>
              </a:rPr>
              <a:t> – P</a:t>
            </a:r>
            <a:r>
              <a:rPr lang="es-ES" sz="2000" baseline="-25000">
                <a:solidFill>
                  <a:srgbClr val="FFFF00"/>
                </a:solidFill>
                <a:latin typeface="Arial" charset="0"/>
              </a:rPr>
              <a:t>t</a:t>
            </a:r>
            <a:r>
              <a:rPr lang="es-ES" sz="2000">
                <a:solidFill>
                  <a:srgbClr val="FFFF00"/>
                </a:solidFill>
                <a:latin typeface="Arial" charset="0"/>
              </a:rPr>
              <a:t> – IMP</a:t>
            </a:r>
            <a:r>
              <a:rPr lang="es-ES" sz="2000" baseline="-25000">
                <a:solidFill>
                  <a:srgbClr val="FFFF00"/>
                </a:solidFill>
                <a:latin typeface="Arial" charset="0"/>
              </a:rPr>
              <a:t>t</a:t>
            </a:r>
            <a:r>
              <a:rPr lang="es-ES" sz="2000">
                <a:solidFill>
                  <a:srgbClr val="FFFF00"/>
                </a:solidFill>
                <a:latin typeface="Arial" charset="0"/>
              </a:rPr>
              <a:t> + V</a:t>
            </a:r>
            <a:r>
              <a:rPr lang="es-ES" sz="2000" baseline="-25000">
                <a:solidFill>
                  <a:srgbClr val="FFFF00"/>
                </a:solidFill>
                <a:latin typeface="Arial" charset="0"/>
              </a:rPr>
              <a:t>R</a:t>
            </a:r>
          </a:p>
        </p:txBody>
      </p:sp>
      <p:sp>
        <p:nvSpPr>
          <p:cNvPr id="125962" name="Rectangle 10"/>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es-ES"/>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5960"/>
                                        </p:tgtEl>
                                        <p:attrNameLst>
                                          <p:attrName>style.visibility</p:attrName>
                                        </p:attrNameLst>
                                      </p:cBhvr>
                                      <p:to>
                                        <p:strVal val="visible"/>
                                      </p:to>
                                    </p:set>
                                    <p:anim calcmode="lin" valueType="num">
                                      <p:cBhvr additive="base">
                                        <p:cTn id="7" dur="500" fill="hold"/>
                                        <p:tgtEl>
                                          <p:spTgt spid="125960"/>
                                        </p:tgtEl>
                                        <p:attrNameLst>
                                          <p:attrName>ppt_x</p:attrName>
                                        </p:attrNameLst>
                                      </p:cBhvr>
                                      <p:tavLst>
                                        <p:tav tm="0">
                                          <p:val>
                                            <p:strVal val="#ppt_x"/>
                                          </p:val>
                                        </p:tav>
                                        <p:tav tm="100000">
                                          <p:val>
                                            <p:strVal val="#ppt_x"/>
                                          </p:val>
                                        </p:tav>
                                      </p:tavLst>
                                    </p:anim>
                                    <p:anim calcmode="lin" valueType="num">
                                      <p:cBhvr additive="base">
                                        <p:cTn id="8" dur="500" fill="hold"/>
                                        <p:tgtEl>
                                          <p:spTgt spid="1259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5961"/>
                                        </p:tgtEl>
                                        <p:attrNameLst>
                                          <p:attrName>style.visibility</p:attrName>
                                        </p:attrNameLst>
                                      </p:cBhvr>
                                      <p:to>
                                        <p:strVal val="visible"/>
                                      </p:to>
                                    </p:set>
                                    <p:anim calcmode="lin" valueType="num">
                                      <p:cBhvr additive="base">
                                        <p:cTn id="13" dur="500" fill="hold"/>
                                        <p:tgtEl>
                                          <p:spTgt spid="125961"/>
                                        </p:tgtEl>
                                        <p:attrNameLst>
                                          <p:attrName>ppt_x</p:attrName>
                                        </p:attrNameLst>
                                      </p:cBhvr>
                                      <p:tavLst>
                                        <p:tav tm="0">
                                          <p:val>
                                            <p:strVal val="#ppt_x"/>
                                          </p:val>
                                        </p:tav>
                                        <p:tav tm="100000">
                                          <p:val>
                                            <p:strVal val="#ppt_x"/>
                                          </p:val>
                                        </p:tav>
                                      </p:tavLst>
                                    </p:anim>
                                    <p:anim calcmode="lin" valueType="num">
                                      <p:cBhvr additive="base">
                                        <p:cTn id="14" dur="500" fill="hold"/>
                                        <p:tgtEl>
                                          <p:spTgt spid="1259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0" grpId="0" autoUpdateAnimBg="0"/>
      <p:bldP spid="125961"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a:xfrm>
            <a:off x="1066800" y="981075"/>
            <a:ext cx="6172200" cy="533400"/>
          </a:xfrm>
          <a:effectLst>
            <a:outerShdw dist="35921" dir="2700000" algn="ctr" rotWithShape="0">
              <a:schemeClr val="bg2"/>
            </a:outerShdw>
          </a:effectLst>
        </p:spPr>
        <p:txBody>
          <a:bodyPr/>
          <a:lstStyle/>
          <a:p>
            <a:r>
              <a:rPr lang="es-ES_tradnl" sz="2800" b="1">
                <a:solidFill>
                  <a:srgbClr val="FFFF00"/>
                </a:solidFill>
                <a:latin typeface="Arial" charset="0"/>
              </a:rPr>
              <a:t>5. La Decisión de Inversión </a:t>
            </a:r>
            <a:endParaRPr lang="es-ES" sz="2800" b="1">
              <a:solidFill>
                <a:srgbClr val="FFFF00"/>
              </a:solidFill>
              <a:latin typeface="Arial" charset="0"/>
            </a:endParaRPr>
          </a:p>
        </p:txBody>
      </p:sp>
      <p:sp>
        <p:nvSpPr>
          <p:cNvPr id="126979" name="Line 3"/>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sp>
        <p:nvSpPr>
          <p:cNvPr id="126980" name="Text Box 4"/>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FF00"/>
                </a:solidFill>
                <a:latin typeface="Arial" charset="0"/>
                <a:cs typeface="Times New Roman" pitchFamily="18" charset="0"/>
              </a:rPr>
              <a:t>I.   Introducción a la Empresa.</a:t>
            </a:r>
          </a:p>
          <a:p>
            <a:r>
              <a:rPr lang="es-ES" sz="1000">
                <a:solidFill>
                  <a:srgbClr val="FFFF00"/>
                </a:solidFill>
                <a:latin typeface="Arial" charset="0"/>
                <a:cs typeface="Times New Roman" pitchFamily="18" charset="0"/>
              </a:rPr>
              <a:t>II.  La actividad comercial (Marketing).</a:t>
            </a:r>
          </a:p>
          <a:p>
            <a:r>
              <a:rPr lang="es-ES" sz="1000">
                <a:solidFill>
                  <a:srgbClr val="FF3300"/>
                </a:solidFill>
                <a:latin typeface="Arial" charset="0"/>
                <a:cs typeface="Times New Roman" pitchFamily="18" charset="0"/>
              </a:rPr>
              <a:t>III. El subsistema financiero.</a:t>
            </a:r>
          </a:p>
        </p:txBody>
      </p:sp>
      <p:sp>
        <p:nvSpPr>
          <p:cNvPr id="126981" name="Text Box 5"/>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126982" name="AutoShape 6"/>
          <p:cNvSpPr>
            <a:spLocks noChangeArrowheads="1"/>
          </p:cNvSpPr>
          <p:nvPr/>
        </p:nvSpPr>
        <p:spPr bwMode="auto">
          <a:xfrm rot="5400000">
            <a:off x="609600" y="381000"/>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graphicFrame>
        <p:nvGraphicFramePr>
          <p:cNvPr id="126983" name="Object 7"/>
          <p:cNvGraphicFramePr>
            <a:graphicFrameLocks noChangeAspect="1"/>
          </p:cNvGraphicFramePr>
          <p:nvPr/>
        </p:nvGraphicFramePr>
        <p:xfrm>
          <a:off x="8001000" y="152400"/>
          <a:ext cx="914400" cy="738188"/>
        </p:xfrm>
        <a:graphic>
          <a:graphicData uri="http://schemas.openxmlformats.org/presentationml/2006/ole">
            <p:oleObj spid="_x0000_s126983" name="CorelPhotoPaint.Image.9" r:id="rId3" imgW="1574603" imgH="1269841" progId="">
              <p:embed/>
            </p:oleObj>
          </a:graphicData>
        </a:graphic>
      </p:graphicFrame>
      <p:sp>
        <p:nvSpPr>
          <p:cNvPr id="126984" name="Rectangle 8"/>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es-ES"/>
          </a:p>
        </p:txBody>
      </p:sp>
      <p:graphicFrame>
        <p:nvGraphicFramePr>
          <p:cNvPr id="126985" name="Object 9"/>
          <p:cNvGraphicFramePr>
            <a:graphicFrameLocks noChangeAspect="1"/>
          </p:cNvGraphicFramePr>
          <p:nvPr/>
        </p:nvGraphicFramePr>
        <p:xfrm>
          <a:off x="1547813" y="2420938"/>
          <a:ext cx="5772150" cy="825500"/>
        </p:xfrm>
        <a:graphic>
          <a:graphicData uri="http://schemas.openxmlformats.org/presentationml/2006/ole">
            <p:oleObj spid="_x0000_s126985" name="Ecuación" r:id="rId4" imgW="3022560" imgH="431640" progId="Equation.3">
              <p:embed/>
            </p:oleObj>
          </a:graphicData>
        </a:graphic>
      </p:graphicFrame>
      <p:sp>
        <p:nvSpPr>
          <p:cNvPr id="126986" name="Rectangle 10"/>
          <p:cNvSpPr>
            <a:spLocks noChangeArrowheads="1"/>
          </p:cNvSpPr>
          <p:nvPr/>
        </p:nvSpPr>
        <p:spPr bwMode="auto">
          <a:xfrm>
            <a:off x="1403350" y="1628775"/>
            <a:ext cx="6121400" cy="720725"/>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 sz="2000">
                <a:solidFill>
                  <a:srgbClr val="FFFF00"/>
                </a:solidFill>
                <a:latin typeface="Arial" charset="0"/>
                <a:cs typeface="Times New Roman" pitchFamily="18" charset="0"/>
              </a:rPr>
              <a:t>VALORACIÓN DE PROYECTOS DE INVERSIÓN</a:t>
            </a:r>
          </a:p>
          <a:p>
            <a:pPr algn="ctr"/>
            <a:r>
              <a:rPr lang="es-ES" sz="2000">
                <a:solidFill>
                  <a:srgbClr val="FFFF00"/>
                </a:solidFill>
                <a:latin typeface="Arial" charset="0"/>
                <a:cs typeface="Times New Roman" pitchFamily="18" charset="0"/>
              </a:rPr>
              <a:t>CRITERIO DEL VALOR ACTUAL NETO (VAN)</a:t>
            </a:r>
            <a:endParaRPr lang="es-ES" sz="2000">
              <a:solidFill>
                <a:srgbClr val="FFFF00"/>
              </a:solidFill>
              <a:latin typeface="Arial" charset="0"/>
            </a:endParaRPr>
          </a:p>
        </p:txBody>
      </p:sp>
      <p:graphicFrame>
        <p:nvGraphicFramePr>
          <p:cNvPr id="126987" name="Object 11"/>
          <p:cNvGraphicFramePr>
            <a:graphicFrameLocks noChangeAspect="1"/>
          </p:cNvGraphicFramePr>
          <p:nvPr/>
        </p:nvGraphicFramePr>
        <p:xfrm>
          <a:off x="1547813" y="3357563"/>
          <a:ext cx="2741612" cy="849312"/>
        </p:xfrm>
        <a:graphic>
          <a:graphicData uri="http://schemas.openxmlformats.org/presentationml/2006/ole">
            <p:oleObj spid="_x0000_s126987" name="Ecuación" r:id="rId5" imgW="1434960" imgH="444240" progId="Equation.3">
              <p:embed/>
            </p:oleObj>
          </a:graphicData>
        </a:graphic>
      </p:graphicFrame>
      <p:graphicFrame>
        <p:nvGraphicFramePr>
          <p:cNvPr id="126988" name="Group 12"/>
          <p:cNvGraphicFramePr>
            <a:graphicFrameLocks noGrp="1"/>
          </p:cNvGraphicFramePr>
          <p:nvPr/>
        </p:nvGraphicFramePr>
        <p:xfrm>
          <a:off x="5773738" y="4724400"/>
          <a:ext cx="2543175" cy="1676400"/>
        </p:xfrm>
        <a:graphic>
          <a:graphicData uri="http://schemas.openxmlformats.org/drawingml/2006/table">
            <a:tbl>
              <a:tblPr/>
              <a:tblGrid>
                <a:gridCol w="431800"/>
                <a:gridCol w="1009650"/>
                <a:gridCol w="1101725"/>
              </a:tblGrid>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s-ES" sz="1600" b="1" i="0" u="none" strike="noStrike" cap="none" normalizeH="0" baseline="0" smtClean="0">
                        <a:ln>
                          <a:noFill/>
                        </a:ln>
                        <a:solidFill>
                          <a:srgbClr val="FFFF00"/>
                        </a:solidFill>
                        <a:effectLst>
                          <a:outerShdw blurRad="38100" dist="38100" dir="2700000" algn="tl">
                            <a:srgbClr val="00000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1600" b="1" i="0" u="none" strike="noStrike" cap="none" normalizeH="0" baseline="0" smtClean="0">
                          <a:ln>
                            <a:noFill/>
                          </a:ln>
                          <a:solidFill>
                            <a:srgbClr val="FFFF00"/>
                          </a:solidFill>
                          <a:effectLst>
                            <a:outerShdw blurRad="38100" dist="38100" dir="2700000" algn="tl">
                              <a:srgbClr val="000000"/>
                            </a:outerShdw>
                          </a:effectLst>
                          <a:latin typeface="Arial" charset="0"/>
                        </a:rPr>
                        <a:t>1 año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1600" b="1" i="0" u="none" strike="noStrike" cap="none" normalizeH="0" baseline="0" smtClean="0">
                          <a:ln>
                            <a:noFill/>
                          </a:ln>
                          <a:solidFill>
                            <a:srgbClr val="FFFF00"/>
                          </a:solidFill>
                          <a:effectLst>
                            <a:outerShdw blurRad="38100" dist="38100" dir="2700000" algn="tl">
                              <a:srgbClr val="000000"/>
                            </a:outerShdw>
                          </a:effectLst>
                          <a:latin typeface="Arial" charset="0"/>
                        </a:rPr>
                        <a:t>2 año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38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1600" b="1" i="0" u="none" strike="noStrike" cap="none" normalizeH="0" baseline="0" smtClean="0">
                          <a:ln>
                            <a:noFill/>
                          </a:ln>
                          <a:solidFill>
                            <a:srgbClr val="FFFF00"/>
                          </a:solidFill>
                          <a:effectLst>
                            <a:outerShdw blurRad="38100" dist="38100" dir="2700000" algn="tl">
                              <a:srgbClr val="000000"/>
                            </a:outerShdw>
                          </a:effectLst>
                          <a:latin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1600" b="1" i="0" u="none" strike="noStrike" cap="none" normalizeH="0" baseline="0" smtClean="0">
                          <a:ln>
                            <a:noFill/>
                          </a:ln>
                          <a:solidFill>
                            <a:srgbClr val="FFFF00"/>
                          </a:solidFill>
                          <a:effectLst>
                            <a:outerShdw blurRad="38100" dist="38100" dir="2700000" algn="tl">
                              <a:srgbClr val="000000"/>
                            </a:outerShdw>
                          </a:effectLst>
                          <a:latin typeface="Arial" charset="0"/>
                        </a:rPr>
                        <a:t>10000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1600" b="1" i="0" u="none" strike="noStrike" cap="none" normalizeH="0" baseline="0" smtClean="0">
                          <a:ln>
                            <a:noFill/>
                          </a:ln>
                          <a:solidFill>
                            <a:srgbClr val="FFFF00"/>
                          </a:solidFill>
                          <a:effectLst>
                            <a:outerShdw blurRad="38100" dist="38100" dir="2700000" algn="tl">
                              <a:srgbClr val="000000"/>
                            </a:outerShdw>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1600" b="1" i="0" u="none" strike="noStrike" cap="none" normalizeH="0" baseline="0" smtClean="0">
                          <a:ln>
                            <a:noFill/>
                          </a:ln>
                          <a:solidFill>
                            <a:srgbClr val="FFFF00"/>
                          </a:solidFill>
                          <a:effectLst>
                            <a:outerShdw blurRad="38100" dist="38100" dir="2700000" algn="tl">
                              <a:srgbClr val="000000"/>
                            </a:outerShdw>
                          </a:effectLst>
                          <a:latin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1600" b="1" i="0" u="none" strike="noStrike" cap="none" normalizeH="0" baseline="0" smtClean="0">
                          <a:ln>
                            <a:noFill/>
                          </a:ln>
                          <a:solidFill>
                            <a:srgbClr val="FFFF00"/>
                          </a:solidFill>
                          <a:effectLst>
                            <a:outerShdw blurRad="38100" dist="38100" dir="2700000" algn="tl">
                              <a:srgbClr val="000000"/>
                            </a:outerShdw>
                          </a:effectLst>
                          <a:latin typeface="Arial" charset="0"/>
                        </a:rPr>
                        <a:t>10000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1600" b="1" i="0" u="none" strike="noStrike" cap="none" normalizeH="0" baseline="0" smtClean="0">
                          <a:ln>
                            <a:noFill/>
                          </a:ln>
                          <a:solidFill>
                            <a:srgbClr val="FFFF00"/>
                          </a:solidFill>
                          <a:effectLst>
                            <a:outerShdw blurRad="38100" dist="38100" dir="2700000" algn="tl">
                              <a:srgbClr val="000000"/>
                            </a:outerShdw>
                          </a:effectLst>
                          <a:latin typeface="Arial" charset="0"/>
                        </a:rPr>
                        <a:t>1100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638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1600" b="1" i="0" u="none" strike="noStrike" cap="none" normalizeH="0" baseline="0" smtClean="0">
                          <a:ln>
                            <a:noFill/>
                          </a:ln>
                          <a:solidFill>
                            <a:srgbClr val="FFFF00"/>
                          </a:solidFill>
                          <a:effectLst>
                            <a:outerShdw blurRad="38100" dist="38100" dir="2700000" algn="tl">
                              <a:srgbClr val="000000"/>
                            </a:outerShdw>
                          </a:effectLst>
                          <a:latin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1600" b="1" i="0" u="none" strike="noStrike" cap="none" normalizeH="0" baseline="0" smtClean="0">
                          <a:ln>
                            <a:noFill/>
                          </a:ln>
                          <a:solidFill>
                            <a:srgbClr val="FFFF00"/>
                          </a:solidFill>
                          <a:effectLst>
                            <a:outerShdw blurRad="38100" dist="38100" dir="2700000" algn="tl">
                              <a:srgbClr val="000000"/>
                            </a:outerShdw>
                          </a:effectLst>
                          <a:latin typeface="Arial" charset="0"/>
                        </a:rPr>
                        <a:t>5500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1600" b="1" i="0" u="none" strike="noStrike" cap="none" normalizeH="0" baseline="0" smtClean="0">
                          <a:ln>
                            <a:noFill/>
                          </a:ln>
                          <a:solidFill>
                            <a:srgbClr val="FFFF00"/>
                          </a:solidFill>
                          <a:effectLst>
                            <a:outerShdw blurRad="38100" dist="38100" dir="2700000" algn="tl">
                              <a:srgbClr val="000000"/>
                            </a:outerShdw>
                          </a:effectLst>
                          <a:latin typeface="Arial" charset="0"/>
                        </a:rPr>
                        <a:t>8500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1600" b="1" i="0" u="none" strike="noStrike" cap="none" normalizeH="0" baseline="0" smtClean="0">
                          <a:ln>
                            <a:noFill/>
                          </a:ln>
                          <a:solidFill>
                            <a:srgbClr val="FFFF00"/>
                          </a:solidFill>
                          <a:effectLst>
                            <a:outerShdw blurRad="38100" dist="38100" dir="2700000" algn="tl">
                              <a:srgbClr val="000000"/>
                            </a:outerShdw>
                          </a:effectLst>
                          <a:latin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1600" b="1" i="0" u="none" strike="noStrike" cap="none" normalizeH="0" baseline="0" smtClean="0">
                          <a:ln>
                            <a:noFill/>
                          </a:ln>
                          <a:solidFill>
                            <a:srgbClr val="FFFF00"/>
                          </a:solidFill>
                          <a:effectLst>
                            <a:outerShdw blurRad="38100" dist="38100" dir="2700000" algn="tl">
                              <a:srgbClr val="000000"/>
                            </a:outerShdw>
                          </a:effectLst>
                          <a:latin typeface="Arial" charset="0"/>
                        </a:rPr>
                        <a:t>5900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s-ES" sz="1600" b="1" i="0" u="none" strike="noStrike" cap="none" normalizeH="0" baseline="0" smtClean="0">
                          <a:ln>
                            <a:noFill/>
                          </a:ln>
                          <a:solidFill>
                            <a:srgbClr val="FFFF00"/>
                          </a:solidFill>
                          <a:effectLst>
                            <a:outerShdw blurRad="38100" dist="38100" dir="2700000" algn="tl">
                              <a:srgbClr val="000000"/>
                            </a:outerShdw>
                          </a:effectLst>
                          <a:latin typeface="Arial" charset="0"/>
                        </a:rPr>
                        <a:t>5900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127014" name="Group 38"/>
          <p:cNvGrpSpPr>
            <a:grpSpLocks/>
          </p:cNvGrpSpPr>
          <p:nvPr/>
        </p:nvGrpSpPr>
        <p:grpSpPr bwMode="auto">
          <a:xfrm>
            <a:off x="827088" y="4365625"/>
            <a:ext cx="3808412" cy="2376488"/>
            <a:chOff x="521" y="2750"/>
            <a:chExt cx="2399" cy="1497"/>
          </a:xfrm>
        </p:grpSpPr>
        <p:graphicFrame>
          <p:nvGraphicFramePr>
            <p:cNvPr id="127015" name="Object 39"/>
            <p:cNvGraphicFramePr>
              <a:graphicFrameLocks noChangeAspect="1"/>
            </p:cNvGraphicFramePr>
            <p:nvPr/>
          </p:nvGraphicFramePr>
          <p:xfrm>
            <a:off x="521" y="2750"/>
            <a:ext cx="2359" cy="352"/>
          </p:xfrm>
          <a:graphic>
            <a:graphicData uri="http://schemas.openxmlformats.org/presentationml/2006/ole">
              <p:oleObj spid="_x0000_s127015" name="Ecuación" r:id="rId6" imgW="2895480" imgH="431640" progId="Equation.3">
                <p:embed/>
              </p:oleObj>
            </a:graphicData>
          </a:graphic>
        </p:graphicFrame>
        <p:graphicFrame>
          <p:nvGraphicFramePr>
            <p:cNvPr id="127016" name="Object 40"/>
            <p:cNvGraphicFramePr>
              <a:graphicFrameLocks noChangeAspect="1"/>
            </p:cNvGraphicFramePr>
            <p:nvPr/>
          </p:nvGraphicFramePr>
          <p:xfrm>
            <a:off x="521" y="3158"/>
            <a:ext cx="2131" cy="352"/>
          </p:xfrm>
          <a:graphic>
            <a:graphicData uri="http://schemas.openxmlformats.org/presentationml/2006/ole">
              <p:oleObj spid="_x0000_s127016" name="Ecuación" r:id="rId7" imgW="2616120" imgH="431640" progId="Equation.3">
                <p:embed/>
              </p:oleObj>
            </a:graphicData>
          </a:graphic>
        </p:graphicFrame>
        <p:graphicFrame>
          <p:nvGraphicFramePr>
            <p:cNvPr id="127017" name="Object 41"/>
            <p:cNvGraphicFramePr>
              <a:graphicFrameLocks noChangeAspect="1"/>
            </p:cNvGraphicFramePr>
            <p:nvPr/>
          </p:nvGraphicFramePr>
          <p:xfrm>
            <a:off x="529" y="3532"/>
            <a:ext cx="2391" cy="352"/>
          </p:xfrm>
          <a:graphic>
            <a:graphicData uri="http://schemas.openxmlformats.org/presentationml/2006/ole">
              <p:oleObj spid="_x0000_s127017" name="Ecuación" r:id="rId8" imgW="2933640" imgH="431640" progId="Equation.3">
                <p:embed/>
              </p:oleObj>
            </a:graphicData>
          </a:graphic>
        </p:graphicFrame>
        <p:graphicFrame>
          <p:nvGraphicFramePr>
            <p:cNvPr id="127018" name="Object 42"/>
            <p:cNvGraphicFramePr>
              <a:graphicFrameLocks noChangeAspect="1"/>
            </p:cNvGraphicFramePr>
            <p:nvPr/>
          </p:nvGraphicFramePr>
          <p:xfrm>
            <a:off x="542" y="3895"/>
            <a:ext cx="2317" cy="352"/>
          </p:xfrm>
          <a:graphic>
            <a:graphicData uri="http://schemas.openxmlformats.org/presentationml/2006/ole">
              <p:oleObj spid="_x0000_s127018" name="Ecuación" r:id="rId9" imgW="2844720" imgH="431640" progId="Equation.3">
                <p:embed/>
              </p:oleObj>
            </a:graphicData>
          </a:graphic>
        </p:graphicFrame>
      </p:grpSp>
      <p:sp>
        <p:nvSpPr>
          <p:cNvPr id="127019" name="Text Box 43"/>
          <p:cNvSpPr txBox="1">
            <a:spLocks noChangeArrowheads="1"/>
          </p:cNvSpPr>
          <p:nvPr/>
        </p:nvSpPr>
        <p:spPr bwMode="auto">
          <a:xfrm>
            <a:off x="5607050" y="4243388"/>
            <a:ext cx="2781300" cy="396875"/>
          </a:xfrm>
          <a:prstGeom prst="rect">
            <a:avLst/>
          </a:prstGeom>
          <a:noFill/>
          <a:ln w="9525">
            <a:noFill/>
            <a:miter lim="800000"/>
            <a:headEnd/>
            <a:tailEnd/>
          </a:ln>
          <a:effectLst/>
        </p:spPr>
        <p:txBody>
          <a:bodyPr wrap="none">
            <a:spAutoFit/>
          </a:bodyPr>
          <a:lstStyle/>
          <a:p>
            <a:r>
              <a:rPr lang="es-ES" sz="2000">
                <a:solidFill>
                  <a:srgbClr val="FFFF00"/>
                </a:solidFill>
                <a:latin typeface="Arial" charset="0"/>
              </a:rPr>
              <a:t>Inversión Inicial: 10000</a:t>
            </a: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6985"/>
                                        </p:tgtEl>
                                        <p:attrNameLst>
                                          <p:attrName>style.visibility</p:attrName>
                                        </p:attrNameLst>
                                      </p:cBhvr>
                                      <p:to>
                                        <p:strVal val="visible"/>
                                      </p:to>
                                    </p:set>
                                    <p:anim calcmode="lin" valueType="num">
                                      <p:cBhvr additive="base">
                                        <p:cTn id="7" dur="500" fill="hold"/>
                                        <p:tgtEl>
                                          <p:spTgt spid="126985"/>
                                        </p:tgtEl>
                                        <p:attrNameLst>
                                          <p:attrName>ppt_x</p:attrName>
                                        </p:attrNameLst>
                                      </p:cBhvr>
                                      <p:tavLst>
                                        <p:tav tm="0">
                                          <p:val>
                                            <p:strVal val="#ppt_x"/>
                                          </p:val>
                                        </p:tav>
                                        <p:tav tm="100000">
                                          <p:val>
                                            <p:strVal val="#ppt_x"/>
                                          </p:val>
                                        </p:tav>
                                      </p:tavLst>
                                    </p:anim>
                                    <p:anim calcmode="lin" valueType="num">
                                      <p:cBhvr additive="base">
                                        <p:cTn id="8" dur="500" fill="hold"/>
                                        <p:tgtEl>
                                          <p:spTgt spid="12698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26987"/>
                                        </p:tgtEl>
                                        <p:attrNameLst>
                                          <p:attrName>style.visibility</p:attrName>
                                        </p:attrNameLst>
                                      </p:cBhvr>
                                      <p:to>
                                        <p:strVal val="visible"/>
                                      </p:to>
                                    </p:set>
                                    <p:anim calcmode="lin" valueType="num">
                                      <p:cBhvr additive="base">
                                        <p:cTn id="12" dur="500" fill="hold"/>
                                        <p:tgtEl>
                                          <p:spTgt spid="126987"/>
                                        </p:tgtEl>
                                        <p:attrNameLst>
                                          <p:attrName>ppt_x</p:attrName>
                                        </p:attrNameLst>
                                      </p:cBhvr>
                                      <p:tavLst>
                                        <p:tav tm="0">
                                          <p:val>
                                            <p:strVal val="#ppt_x"/>
                                          </p:val>
                                        </p:tav>
                                        <p:tav tm="100000">
                                          <p:val>
                                            <p:strVal val="#ppt_x"/>
                                          </p:val>
                                        </p:tav>
                                      </p:tavLst>
                                    </p:anim>
                                    <p:anim calcmode="lin" valueType="num">
                                      <p:cBhvr additive="base">
                                        <p:cTn id="13" dur="500" fill="hold"/>
                                        <p:tgtEl>
                                          <p:spTgt spid="12698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27019"/>
                                        </p:tgtEl>
                                        <p:attrNameLst>
                                          <p:attrName>style.visibility</p:attrName>
                                        </p:attrNameLst>
                                      </p:cBhvr>
                                      <p:to>
                                        <p:strVal val="visible"/>
                                      </p:to>
                                    </p:set>
                                    <p:anim calcmode="lin" valueType="num">
                                      <p:cBhvr additive="base">
                                        <p:cTn id="18" dur="500" fill="hold"/>
                                        <p:tgtEl>
                                          <p:spTgt spid="127019"/>
                                        </p:tgtEl>
                                        <p:attrNameLst>
                                          <p:attrName>ppt_x</p:attrName>
                                        </p:attrNameLst>
                                      </p:cBhvr>
                                      <p:tavLst>
                                        <p:tav tm="0">
                                          <p:val>
                                            <p:strVal val="1+#ppt_w/2"/>
                                          </p:val>
                                        </p:tav>
                                        <p:tav tm="100000">
                                          <p:val>
                                            <p:strVal val="#ppt_x"/>
                                          </p:val>
                                        </p:tav>
                                      </p:tavLst>
                                    </p:anim>
                                    <p:anim calcmode="lin" valueType="num">
                                      <p:cBhvr additive="base">
                                        <p:cTn id="19" dur="500" fill="hold"/>
                                        <p:tgtEl>
                                          <p:spTgt spid="127019"/>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126988"/>
                                        </p:tgtEl>
                                        <p:attrNameLst>
                                          <p:attrName>style.visibility</p:attrName>
                                        </p:attrNameLst>
                                      </p:cBhvr>
                                      <p:to>
                                        <p:strVal val="visible"/>
                                      </p:to>
                                    </p:set>
                                    <p:anim calcmode="lin" valueType="num">
                                      <p:cBhvr additive="base">
                                        <p:cTn id="23" dur="500" fill="hold"/>
                                        <p:tgtEl>
                                          <p:spTgt spid="126988"/>
                                        </p:tgtEl>
                                        <p:attrNameLst>
                                          <p:attrName>ppt_x</p:attrName>
                                        </p:attrNameLst>
                                      </p:cBhvr>
                                      <p:tavLst>
                                        <p:tav tm="0">
                                          <p:val>
                                            <p:strVal val="#ppt_x"/>
                                          </p:val>
                                        </p:tav>
                                        <p:tav tm="100000">
                                          <p:val>
                                            <p:strVal val="#ppt_x"/>
                                          </p:val>
                                        </p:tav>
                                      </p:tavLst>
                                    </p:anim>
                                    <p:anim calcmode="lin" valueType="num">
                                      <p:cBhvr additive="base">
                                        <p:cTn id="24" dur="500" fill="hold"/>
                                        <p:tgtEl>
                                          <p:spTgt spid="12698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7014"/>
                                        </p:tgtEl>
                                        <p:attrNameLst>
                                          <p:attrName>style.visibility</p:attrName>
                                        </p:attrNameLst>
                                      </p:cBhvr>
                                      <p:to>
                                        <p:strVal val="visible"/>
                                      </p:to>
                                    </p:set>
                                    <p:anim calcmode="lin" valueType="num">
                                      <p:cBhvr additive="base">
                                        <p:cTn id="29" dur="500" fill="hold"/>
                                        <p:tgtEl>
                                          <p:spTgt spid="127014"/>
                                        </p:tgtEl>
                                        <p:attrNameLst>
                                          <p:attrName>ppt_x</p:attrName>
                                        </p:attrNameLst>
                                      </p:cBhvr>
                                      <p:tavLst>
                                        <p:tav tm="0">
                                          <p:val>
                                            <p:strVal val="#ppt_x"/>
                                          </p:val>
                                        </p:tav>
                                        <p:tav tm="100000">
                                          <p:val>
                                            <p:strVal val="#ppt_x"/>
                                          </p:val>
                                        </p:tav>
                                      </p:tavLst>
                                    </p:anim>
                                    <p:anim calcmode="lin" valueType="num">
                                      <p:cBhvr additive="base">
                                        <p:cTn id="30" dur="500" fill="hold"/>
                                        <p:tgtEl>
                                          <p:spTgt spid="1270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19"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1066800" y="981075"/>
            <a:ext cx="6172200" cy="533400"/>
          </a:xfrm>
          <a:effectLst>
            <a:outerShdw dist="35921" dir="2700000" algn="ctr" rotWithShape="0">
              <a:schemeClr val="bg2"/>
            </a:outerShdw>
          </a:effectLst>
        </p:spPr>
        <p:txBody>
          <a:bodyPr/>
          <a:lstStyle/>
          <a:p>
            <a:r>
              <a:rPr lang="es-ES_tradnl" sz="2800" b="1">
                <a:solidFill>
                  <a:srgbClr val="FFFF00"/>
                </a:solidFill>
                <a:latin typeface="Arial" charset="0"/>
              </a:rPr>
              <a:t>5. La Decisión de Inversión </a:t>
            </a:r>
            <a:endParaRPr lang="es-ES" sz="2800" b="1">
              <a:solidFill>
                <a:srgbClr val="FFFF00"/>
              </a:solidFill>
              <a:latin typeface="Arial" charset="0"/>
            </a:endParaRPr>
          </a:p>
        </p:txBody>
      </p:sp>
      <p:sp>
        <p:nvSpPr>
          <p:cNvPr id="128003" name="Line 3"/>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sp>
        <p:nvSpPr>
          <p:cNvPr id="128004" name="Text Box 4"/>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FF00"/>
                </a:solidFill>
                <a:latin typeface="Arial" charset="0"/>
                <a:cs typeface="Times New Roman" pitchFamily="18" charset="0"/>
              </a:rPr>
              <a:t>I.   Introducción a la Empresa.</a:t>
            </a:r>
          </a:p>
          <a:p>
            <a:r>
              <a:rPr lang="es-ES" sz="1000">
                <a:solidFill>
                  <a:srgbClr val="FFFF00"/>
                </a:solidFill>
                <a:latin typeface="Arial" charset="0"/>
                <a:cs typeface="Times New Roman" pitchFamily="18" charset="0"/>
              </a:rPr>
              <a:t>II.  La actividad comercial (Marketing).</a:t>
            </a:r>
          </a:p>
          <a:p>
            <a:r>
              <a:rPr lang="es-ES" sz="1000">
                <a:solidFill>
                  <a:srgbClr val="FF3300"/>
                </a:solidFill>
                <a:latin typeface="Arial" charset="0"/>
                <a:cs typeface="Times New Roman" pitchFamily="18" charset="0"/>
              </a:rPr>
              <a:t>III. El subsistema financiero.</a:t>
            </a:r>
          </a:p>
        </p:txBody>
      </p:sp>
      <p:sp>
        <p:nvSpPr>
          <p:cNvPr id="128005" name="Text Box 5"/>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128006" name="AutoShape 6"/>
          <p:cNvSpPr>
            <a:spLocks noChangeArrowheads="1"/>
          </p:cNvSpPr>
          <p:nvPr/>
        </p:nvSpPr>
        <p:spPr bwMode="auto">
          <a:xfrm rot="5400000">
            <a:off x="609600" y="381000"/>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graphicFrame>
        <p:nvGraphicFramePr>
          <p:cNvPr id="128007" name="Object 7"/>
          <p:cNvGraphicFramePr>
            <a:graphicFrameLocks noChangeAspect="1"/>
          </p:cNvGraphicFramePr>
          <p:nvPr/>
        </p:nvGraphicFramePr>
        <p:xfrm>
          <a:off x="8001000" y="152400"/>
          <a:ext cx="914400" cy="738188"/>
        </p:xfrm>
        <a:graphic>
          <a:graphicData uri="http://schemas.openxmlformats.org/presentationml/2006/ole">
            <p:oleObj spid="_x0000_s128007" name="CorelPhotoPaint.Image.9" r:id="rId3" imgW="1574603" imgH="1269841" progId="">
              <p:embed/>
            </p:oleObj>
          </a:graphicData>
        </a:graphic>
      </p:graphicFrame>
      <p:sp>
        <p:nvSpPr>
          <p:cNvPr id="128008" name="Rectangle 8"/>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es-ES"/>
          </a:p>
        </p:txBody>
      </p:sp>
      <p:sp>
        <p:nvSpPr>
          <p:cNvPr id="128009" name="Rectangle 9"/>
          <p:cNvSpPr>
            <a:spLocks noChangeArrowheads="1"/>
          </p:cNvSpPr>
          <p:nvPr/>
        </p:nvSpPr>
        <p:spPr bwMode="auto">
          <a:xfrm>
            <a:off x="1258888" y="1628775"/>
            <a:ext cx="6985000" cy="720725"/>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 sz="2000">
                <a:solidFill>
                  <a:srgbClr val="FFFF00"/>
                </a:solidFill>
                <a:latin typeface="Arial" charset="0"/>
                <a:cs typeface="Times New Roman" pitchFamily="18" charset="0"/>
              </a:rPr>
              <a:t>VALORACIÓN DE PROYECTOS DE INVERSIÓN</a:t>
            </a:r>
          </a:p>
          <a:p>
            <a:pPr algn="ctr"/>
            <a:r>
              <a:rPr lang="es-ES" sz="2000">
                <a:solidFill>
                  <a:srgbClr val="FFFF00"/>
                </a:solidFill>
                <a:latin typeface="Arial" charset="0"/>
                <a:cs typeface="Times New Roman" pitchFamily="18" charset="0"/>
              </a:rPr>
              <a:t>CRITERIO DE LA TASA INTERNA DE RETORNO (TIR)</a:t>
            </a:r>
            <a:endParaRPr lang="es-ES" sz="2000">
              <a:solidFill>
                <a:srgbClr val="FFFF00"/>
              </a:solidFill>
              <a:latin typeface="Arial" charset="0"/>
            </a:endParaRPr>
          </a:p>
        </p:txBody>
      </p:sp>
      <p:grpSp>
        <p:nvGrpSpPr>
          <p:cNvPr id="128010" name="Group 10"/>
          <p:cNvGrpSpPr>
            <a:grpSpLocks/>
          </p:cNvGrpSpPr>
          <p:nvPr/>
        </p:nvGrpSpPr>
        <p:grpSpPr bwMode="auto">
          <a:xfrm>
            <a:off x="1403350" y="2565400"/>
            <a:ext cx="3097213" cy="3960813"/>
            <a:chOff x="884" y="1616"/>
            <a:chExt cx="1951" cy="2495"/>
          </a:xfrm>
        </p:grpSpPr>
        <p:sp>
          <p:nvSpPr>
            <p:cNvPr id="128011" name="Line 11"/>
            <p:cNvSpPr>
              <a:spLocks noChangeShapeType="1"/>
            </p:cNvSpPr>
            <p:nvPr/>
          </p:nvSpPr>
          <p:spPr bwMode="auto">
            <a:xfrm flipV="1">
              <a:off x="884" y="1616"/>
              <a:ext cx="0" cy="2222"/>
            </a:xfrm>
            <a:prstGeom prst="line">
              <a:avLst/>
            </a:prstGeom>
            <a:noFill/>
            <a:ln w="38100">
              <a:solidFill>
                <a:srgbClr val="FFFF00"/>
              </a:solidFill>
              <a:round/>
              <a:headEnd/>
              <a:tailEnd type="triangle" w="med" len="med"/>
            </a:ln>
            <a:effectLst/>
          </p:spPr>
          <p:txBody>
            <a:bodyPr wrap="none"/>
            <a:lstStyle/>
            <a:p>
              <a:endParaRPr lang="es-ES"/>
            </a:p>
          </p:txBody>
        </p:sp>
        <p:sp>
          <p:nvSpPr>
            <p:cNvPr id="128012" name="Line 12"/>
            <p:cNvSpPr>
              <a:spLocks noChangeShapeType="1"/>
            </p:cNvSpPr>
            <p:nvPr/>
          </p:nvSpPr>
          <p:spPr bwMode="auto">
            <a:xfrm>
              <a:off x="884" y="3838"/>
              <a:ext cx="1951" cy="0"/>
            </a:xfrm>
            <a:prstGeom prst="line">
              <a:avLst/>
            </a:prstGeom>
            <a:noFill/>
            <a:ln w="38100">
              <a:solidFill>
                <a:srgbClr val="FFFF00"/>
              </a:solidFill>
              <a:round/>
              <a:headEnd/>
              <a:tailEnd type="triangle" w="med" len="med"/>
            </a:ln>
            <a:effectLst/>
          </p:spPr>
          <p:txBody>
            <a:bodyPr wrap="none"/>
            <a:lstStyle/>
            <a:p>
              <a:endParaRPr lang="es-ES"/>
            </a:p>
          </p:txBody>
        </p:sp>
        <p:sp>
          <p:nvSpPr>
            <p:cNvPr id="128013" name="Rectangle 13"/>
            <p:cNvSpPr>
              <a:spLocks noChangeArrowheads="1"/>
            </p:cNvSpPr>
            <p:nvPr/>
          </p:nvSpPr>
          <p:spPr bwMode="auto">
            <a:xfrm>
              <a:off x="1565" y="3884"/>
              <a:ext cx="500" cy="227"/>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 sz="2000">
                  <a:solidFill>
                    <a:srgbClr val="FFFF00"/>
                  </a:solidFill>
                  <a:latin typeface="Arial" charset="0"/>
                  <a:cs typeface="Times New Roman" pitchFamily="18" charset="0"/>
                </a:rPr>
                <a:t>TIR</a:t>
              </a:r>
              <a:endParaRPr lang="es-ES" sz="2000">
                <a:solidFill>
                  <a:srgbClr val="FFFF00"/>
                </a:solidFill>
                <a:latin typeface="Arial" charset="0"/>
              </a:endParaRPr>
            </a:p>
          </p:txBody>
        </p:sp>
        <p:sp>
          <p:nvSpPr>
            <p:cNvPr id="128014" name="Rectangle 14"/>
            <p:cNvSpPr>
              <a:spLocks noChangeArrowheads="1"/>
            </p:cNvSpPr>
            <p:nvPr/>
          </p:nvSpPr>
          <p:spPr bwMode="auto">
            <a:xfrm>
              <a:off x="884" y="1661"/>
              <a:ext cx="500" cy="227"/>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 sz="2000">
                  <a:solidFill>
                    <a:srgbClr val="FFFF00"/>
                  </a:solidFill>
                  <a:latin typeface="Arial" charset="0"/>
                  <a:cs typeface="Times New Roman" pitchFamily="18" charset="0"/>
                </a:rPr>
                <a:t>VAN</a:t>
              </a:r>
              <a:endParaRPr lang="es-ES" sz="2000">
                <a:solidFill>
                  <a:srgbClr val="FFFF00"/>
                </a:solidFill>
                <a:latin typeface="Arial" charset="0"/>
              </a:endParaRPr>
            </a:p>
          </p:txBody>
        </p:sp>
        <p:sp>
          <p:nvSpPr>
            <p:cNvPr id="128015" name="Line 15"/>
            <p:cNvSpPr>
              <a:spLocks noChangeShapeType="1"/>
            </p:cNvSpPr>
            <p:nvPr/>
          </p:nvSpPr>
          <p:spPr bwMode="auto">
            <a:xfrm>
              <a:off x="884" y="2387"/>
              <a:ext cx="907" cy="1451"/>
            </a:xfrm>
            <a:prstGeom prst="line">
              <a:avLst/>
            </a:prstGeom>
            <a:noFill/>
            <a:ln w="63500">
              <a:solidFill>
                <a:srgbClr val="FFFF00"/>
              </a:solidFill>
              <a:round/>
              <a:headEnd/>
              <a:tailEnd/>
            </a:ln>
            <a:effectLst/>
          </p:spPr>
          <p:txBody>
            <a:bodyPr wrap="none"/>
            <a:lstStyle/>
            <a:p>
              <a:endParaRPr lang="es-ES"/>
            </a:p>
          </p:txBody>
        </p:sp>
      </p:grpSp>
      <p:grpSp>
        <p:nvGrpSpPr>
          <p:cNvPr id="128016" name="Group 16"/>
          <p:cNvGrpSpPr>
            <a:grpSpLocks/>
          </p:cNvGrpSpPr>
          <p:nvPr/>
        </p:nvGrpSpPr>
        <p:grpSpPr bwMode="auto">
          <a:xfrm>
            <a:off x="3276600" y="2924175"/>
            <a:ext cx="3887788" cy="1081088"/>
            <a:chOff x="2064" y="1842"/>
            <a:chExt cx="2449" cy="681"/>
          </a:xfrm>
        </p:grpSpPr>
        <p:graphicFrame>
          <p:nvGraphicFramePr>
            <p:cNvPr id="128017" name="Object 17"/>
            <p:cNvGraphicFramePr>
              <a:graphicFrameLocks noChangeAspect="1"/>
            </p:cNvGraphicFramePr>
            <p:nvPr/>
          </p:nvGraphicFramePr>
          <p:xfrm>
            <a:off x="2200" y="1933"/>
            <a:ext cx="2277" cy="535"/>
          </p:xfrm>
          <a:graphic>
            <a:graphicData uri="http://schemas.openxmlformats.org/presentationml/2006/ole">
              <p:oleObj spid="_x0000_s128017" name="Ecuación" r:id="rId4" imgW="1892160" imgH="444240" progId="Equation.3">
                <p:embed/>
              </p:oleObj>
            </a:graphicData>
          </a:graphic>
        </p:graphicFrame>
        <p:sp>
          <p:nvSpPr>
            <p:cNvPr id="128018" name="AutoShape 18"/>
            <p:cNvSpPr>
              <a:spLocks noChangeArrowheads="1"/>
            </p:cNvSpPr>
            <p:nvPr/>
          </p:nvSpPr>
          <p:spPr bwMode="auto">
            <a:xfrm>
              <a:off x="2064" y="1842"/>
              <a:ext cx="2449" cy="681"/>
            </a:xfrm>
            <a:prstGeom prst="wedgeRoundRectCallout">
              <a:avLst>
                <a:gd name="adj1" fmla="val -93037"/>
                <a:gd name="adj2" fmla="val 27532"/>
                <a:gd name="adj3" fmla="val 16667"/>
              </a:avLst>
            </a:prstGeom>
            <a:noFill/>
            <a:ln w="25400">
              <a:solidFill>
                <a:srgbClr val="FFFF00"/>
              </a:solidFill>
              <a:miter lim="800000"/>
              <a:headEnd/>
              <a:tailEnd/>
            </a:ln>
            <a:effectLst/>
          </p:spPr>
          <p:txBody>
            <a:bodyPr/>
            <a:lstStyle/>
            <a:p>
              <a:pPr algn="ctr"/>
              <a:endParaRPr lang="es-ES"/>
            </a:p>
          </p:txBody>
        </p:sp>
      </p:grpSp>
      <p:grpSp>
        <p:nvGrpSpPr>
          <p:cNvPr id="128019" name="Group 19"/>
          <p:cNvGrpSpPr>
            <a:grpSpLocks/>
          </p:cNvGrpSpPr>
          <p:nvPr/>
        </p:nvGrpSpPr>
        <p:grpSpPr bwMode="auto">
          <a:xfrm>
            <a:off x="2843213" y="4437063"/>
            <a:ext cx="3168650" cy="1079500"/>
            <a:chOff x="1791" y="2795"/>
            <a:chExt cx="1996" cy="680"/>
          </a:xfrm>
        </p:grpSpPr>
        <p:graphicFrame>
          <p:nvGraphicFramePr>
            <p:cNvPr id="128020" name="Object 20"/>
            <p:cNvGraphicFramePr>
              <a:graphicFrameLocks noChangeAspect="1"/>
            </p:cNvGraphicFramePr>
            <p:nvPr/>
          </p:nvGraphicFramePr>
          <p:xfrm>
            <a:off x="1927" y="2886"/>
            <a:ext cx="1742" cy="535"/>
          </p:xfrm>
          <a:graphic>
            <a:graphicData uri="http://schemas.openxmlformats.org/presentationml/2006/ole">
              <p:oleObj spid="_x0000_s128020" name="Ecuación" r:id="rId5" imgW="1447560" imgH="444240" progId="Equation.3">
                <p:embed/>
              </p:oleObj>
            </a:graphicData>
          </a:graphic>
        </p:graphicFrame>
        <p:sp>
          <p:nvSpPr>
            <p:cNvPr id="128021" name="AutoShape 21"/>
            <p:cNvSpPr>
              <a:spLocks noChangeArrowheads="1"/>
            </p:cNvSpPr>
            <p:nvPr/>
          </p:nvSpPr>
          <p:spPr bwMode="auto">
            <a:xfrm>
              <a:off x="1791" y="2795"/>
              <a:ext cx="1996" cy="680"/>
            </a:xfrm>
            <a:prstGeom prst="wedgeRoundRectCallout">
              <a:avLst>
                <a:gd name="adj1" fmla="val -46843"/>
                <a:gd name="adj2" fmla="val 93528"/>
                <a:gd name="adj3" fmla="val 16667"/>
              </a:avLst>
            </a:prstGeom>
            <a:noFill/>
            <a:ln w="25400">
              <a:solidFill>
                <a:srgbClr val="FFFF00"/>
              </a:solidFill>
              <a:miter lim="800000"/>
              <a:headEnd/>
              <a:tailEnd/>
            </a:ln>
            <a:effectLst/>
          </p:spPr>
          <p:txBody>
            <a:bodyPr/>
            <a:lstStyle/>
            <a:p>
              <a:pPr algn="ctr"/>
              <a:endParaRPr lang="es-ES"/>
            </a:p>
          </p:txBody>
        </p:sp>
      </p:gr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8009"/>
                                        </p:tgtEl>
                                        <p:attrNameLst>
                                          <p:attrName>style.visibility</p:attrName>
                                        </p:attrNameLst>
                                      </p:cBhvr>
                                      <p:to>
                                        <p:strVal val="visible"/>
                                      </p:to>
                                    </p:set>
                                    <p:anim calcmode="lin" valueType="num">
                                      <p:cBhvr additive="base">
                                        <p:cTn id="7" dur="500" fill="hold"/>
                                        <p:tgtEl>
                                          <p:spTgt spid="128009"/>
                                        </p:tgtEl>
                                        <p:attrNameLst>
                                          <p:attrName>ppt_x</p:attrName>
                                        </p:attrNameLst>
                                      </p:cBhvr>
                                      <p:tavLst>
                                        <p:tav tm="0">
                                          <p:val>
                                            <p:strVal val="#ppt_x"/>
                                          </p:val>
                                        </p:tav>
                                        <p:tav tm="100000">
                                          <p:val>
                                            <p:strVal val="#ppt_x"/>
                                          </p:val>
                                        </p:tav>
                                      </p:tavLst>
                                    </p:anim>
                                    <p:anim calcmode="lin" valueType="num">
                                      <p:cBhvr additive="base">
                                        <p:cTn id="8" dur="500" fill="hold"/>
                                        <p:tgtEl>
                                          <p:spTgt spid="12800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8010"/>
                                        </p:tgtEl>
                                        <p:attrNameLst>
                                          <p:attrName>style.visibility</p:attrName>
                                        </p:attrNameLst>
                                      </p:cBhvr>
                                      <p:to>
                                        <p:strVal val="visible"/>
                                      </p:to>
                                    </p:set>
                                    <p:anim calcmode="lin" valueType="num">
                                      <p:cBhvr additive="base">
                                        <p:cTn id="13" dur="500" fill="hold"/>
                                        <p:tgtEl>
                                          <p:spTgt spid="128010"/>
                                        </p:tgtEl>
                                        <p:attrNameLst>
                                          <p:attrName>ppt_x</p:attrName>
                                        </p:attrNameLst>
                                      </p:cBhvr>
                                      <p:tavLst>
                                        <p:tav tm="0">
                                          <p:val>
                                            <p:strVal val="#ppt_x"/>
                                          </p:val>
                                        </p:tav>
                                        <p:tav tm="100000">
                                          <p:val>
                                            <p:strVal val="#ppt_x"/>
                                          </p:val>
                                        </p:tav>
                                      </p:tavLst>
                                    </p:anim>
                                    <p:anim calcmode="lin" valueType="num">
                                      <p:cBhvr additive="base">
                                        <p:cTn id="14" dur="500" fill="hold"/>
                                        <p:tgtEl>
                                          <p:spTgt spid="1280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28016"/>
                                        </p:tgtEl>
                                        <p:attrNameLst>
                                          <p:attrName>style.visibility</p:attrName>
                                        </p:attrNameLst>
                                      </p:cBhvr>
                                      <p:to>
                                        <p:strVal val="visible"/>
                                      </p:to>
                                    </p:set>
                                    <p:anim calcmode="lin" valueType="num">
                                      <p:cBhvr additive="base">
                                        <p:cTn id="19" dur="500" fill="hold"/>
                                        <p:tgtEl>
                                          <p:spTgt spid="128016"/>
                                        </p:tgtEl>
                                        <p:attrNameLst>
                                          <p:attrName>ppt_x</p:attrName>
                                        </p:attrNameLst>
                                      </p:cBhvr>
                                      <p:tavLst>
                                        <p:tav tm="0">
                                          <p:val>
                                            <p:strVal val="1+#ppt_w/2"/>
                                          </p:val>
                                        </p:tav>
                                        <p:tav tm="100000">
                                          <p:val>
                                            <p:strVal val="#ppt_x"/>
                                          </p:val>
                                        </p:tav>
                                      </p:tavLst>
                                    </p:anim>
                                    <p:anim calcmode="lin" valueType="num">
                                      <p:cBhvr additive="base">
                                        <p:cTn id="20" dur="500" fill="hold"/>
                                        <p:tgtEl>
                                          <p:spTgt spid="1280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28019"/>
                                        </p:tgtEl>
                                        <p:attrNameLst>
                                          <p:attrName>style.visibility</p:attrName>
                                        </p:attrNameLst>
                                      </p:cBhvr>
                                      <p:to>
                                        <p:strVal val="visible"/>
                                      </p:to>
                                    </p:set>
                                    <p:anim calcmode="lin" valueType="num">
                                      <p:cBhvr additive="base">
                                        <p:cTn id="25" dur="500" fill="hold"/>
                                        <p:tgtEl>
                                          <p:spTgt spid="128019"/>
                                        </p:tgtEl>
                                        <p:attrNameLst>
                                          <p:attrName>ppt_x</p:attrName>
                                        </p:attrNameLst>
                                      </p:cBhvr>
                                      <p:tavLst>
                                        <p:tav tm="0">
                                          <p:val>
                                            <p:strVal val="1+#ppt_w/2"/>
                                          </p:val>
                                        </p:tav>
                                        <p:tav tm="100000">
                                          <p:val>
                                            <p:strVal val="#ppt_x"/>
                                          </p:val>
                                        </p:tav>
                                      </p:tavLst>
                                    </p:anim>
                                    <p:anim calcmode="lin" valueType="num">
                                      <p:cBhvr additive="base">
                                        <p:cTn id="26" dur="500" fill="hold"/>
                                        <p:tgtEl>
                                          <p:spTgt spid="1280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9"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a:xfrm>
            <a:off x="1066800" y="981075"/>
            <a:ext cx="6172200" cy="533400"/>
          </a:xfrm>
          <a:effectLst>
            <a:outerShdw dist="35921" dir="2700000" algn="ctr" rotWithShape="0">
              <a:schemeClr val="bg2"/>
            </a:outerShdw>
          </a:effectLst>
        </p:spPr>
        <p:txBody>
          <a:bodyPr/>
          <a:lstStyle/>
          <a:p>
            <a:r>
              <a:rPr lang="es-ES_tradnl" sz="2800" b="1">
                <a:solidFill>
                  <a:srgbClr val="FFFF00"/>
                </a:solidFill>
                <a:latin typeface="Arial" charset="0"/>
              </a:rPr>
              <a:t>5. La Decisión de Inversión </a:t>
            </a:r>
            <a:endParaRPr lang="es-ES" sz="2800" b="1">
              <a:solidFill>
                <a:srgbClr val="FFFF00"/>
              </a:solidFill>
              <a:latin typeface="Arial" charset="0"/>
            </a:endParaRPr>
          </a:p>
        </p:txBody>
      </p:sp>
      <p:sp>
        <p:nvSpPr>
          <p:cNvPr id="129027" name="Line 3"/>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sp>
        <p:nvSpPr>
          <p:cNvPr id="129028" name="Text Box 4"/>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FF00"/>
                </a:solidFill>
                <a:latin typeface="Arial" charset="0"/>
                <a:cs typeface="Times New Roman" pitchFamily="18" charset="0"/>
              </a:rPr>
              <a:t>I.   Introducción a la Empresa.</a:t>
            </a:r>
          </a:p>
          <a:p>
            <a:r>
              <a:rPr lang="es-ES" sz="1000">
                <a:solidFill>
                  <a:srgbClr val="FFFF00"/>
                </a:solidFill>
                <a:latin typeface="Arial" charset="0"/>
                <a:cs typeface="Times New Roman" pitchFamily="18" charset="0"/>
              </a:rPr>
              <a:t>II.  La actividad comercial (Marketing).</a:t>
            </a:r>
          </a:p>
          <a:p>
            <a:r>
              <a:rPr lang="es-ES" sz="1000">
                <a:solidFill>
                  <a:srgbClr val="FF3300"/>
                </a:solidFill>
                <a:latin typeface="Arial" charset="0"/>
                <a:cs typeface="Times New Roman" pitchFamily="18" charset="0"/>
              </a:rPr>
              <a:t>III. El subsistema financiero.</a:t>
            </a:r>
          </a:p>
        </p:txBody>
      </p:sp>
      <p:sp>
        <p:nvSpPr>
          <p:cNvPr id="129029" name="Text Box 5"/>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129030" name="AutoShape 6"/>
          <p:cNvSpPr>
            <a:spLocks noChangeArrowheads="1"/>
          </p:cNvSpPr>
          <p:nvPr/>
        </p:nvSpPr>
        <p:spPr bwMode="auto">
          <a:xfrm rot="5400000">
            <a:off x="609600" y="381000"/>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graphicFrame>
        <p:nvGraphicFramePr>
          <p:cNvPr id="129031" name="Object 7"/>
          <p:cNvGraphicFramePr>
            <a:graphicFrameLocks noChangeAspect="1"/>
          </p:cNvGraphicFramePr>
          <p:nvPr/>
        </p:nvGraphicFramePr>
        <p:xfrm>
          <a:off x="8001000" y="152400"/>
          <a:ext cx="914400" cy="738188"/>
        </p:xfrm>
        <a:graphic>
          <a:graphicData uri="http://schemas.openxmlformats.org/presentationml/2006/ole">
            <p:oleObj spid="_x0000_s129031" name="CorelPhotoPaint.Image.9" r:id="rId3" imgW="1574603" imgH="1269841" progId="">
              <p:embed/>
            </p:oleObj>
          </a:graphicData>
        </a:graphic>
      </p:graphicFrame>
      <p:sp>
        <p:nvSpPr>
          <p:cNvPr id="129032" name="Rectangle 8"/>
          <p:cNvSpPr>
            <a:spLocks noChangeArrowheads="1"/>
          </p:cNvSpPr>
          <p:nvPr/>
        </p:nvSpPr>
        <p:spPr bwMode="auto">
          <a:xfrm>
            <a:off x="0" y="3214688"/>
            <a:ext cx="9144000" cy="0"/>
          </a:xfrm>
          <a:prstGeom prst="rect">
            <a:avLst/>
          </a:prstGeom>
          <a:noFill/>
          <a:ln w="9525">
            <a:noFill/>
            <a:miter lim="800000"/>
            <a:headEnd/>
            <a:tailEnd/>
          </a:ln>
          <a:effectLst/>
        </p:spPr>
        <p:txBody>
          <a:bodyPr wrap="none" anchor="ctr">
            <a:spAutoFit/>
          </a:bodyPr>
          <a:lstStyle/>
          <a:p>
            <a:endParaRPr lang="es-ES"/>
          </a:p>
        </p:txBody>
      </p:sp>
      <p:sp>
        <p:nvSpPr>
          <p:cNvPr id="129033" name="Rectangle 9"/>
          <p:cNvSpPr>
            <a:spLocks noChangeArrowheads="1"/>
          </p:cNvSpPr>
          <p:nvPr/>
        </p:nvSpPr>
        <p:spPr bwMode="auto">
          <a:xfrm>
            <a:off x="1258888" y="1628775"/>
            <a:ext cx="6985000" cy="720725"/>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 sz="2000">
                <a:solidFill>
                  <a:srgbClr val="FFFF00"/>
                </a:solidFill>
                <a:latin typeface="Arial" charset="0"/>
                <a:cs typeface="Times New Roman" pitchFamily="18" charset="0"/>
              </a:rPr>
              <a:t>VALORACIÓN DE PROYECTOS DE INVERSIÓN</a:t>
            </a:r>
          </a:p>
          <a:p>
            <a:pPr algn="ctr"/>
            <a:r>
              <a:rPr lang="es-ES" sz="2000">
                <a:solidFill>
                  <a:srgbClr val="FFFF00"/>
                </a:solidFill>
                <a:latin typeface="Arial" charset="0"/>
                <a:cs typeface="Times New Roman" pitchFamily="18" charset="0"/>
              </a:rPr>
              <a:t>CRITERIO VAN-TIR</a:t>
            </a:r>
            <a:endParaRPr lang="es-ES" sz="2000">
              <a:solidFill>
                <a:srgbClr val="FFFF00"/>
              </a:solidFill>
              <a:latin typeface="Arial" charset="0"/>
            </a:endParaRPr>
          </a:p>
        </p:txBody>
      </p:sp>
      <p:grpSp>
        <p:nvGrpSpPr>
          <p:cNvPr id="129034" name="Group 10"/>
          <p:cNvGrpSpPr>
            <a:grpSpLocks/>
          </p:cNvGrpSpPr>
          <p:nvPr/>
        </p:nvGrpSpPr>
        <p:grpSpPr bwMode="auto">
          <a:xfrm>
            <a:off x="539750" y="2565400"/>
            <a:ext cx="3960813" cy="3960813"/>
            <a:chOff x="340" y="1616"/>
            <a:chExt cx="2495" cy="2495"/>
          </a:xfrm>
        </p:grpSpPr>
        <p:sp>
          <p:nvSpPr>
            <p:cNvPr id="129035" name="Line 11"/>
            <p:cNvSpPr>
              <a:spLocks noChangeShapeType="1"/>
            </p:cNvSpPr>
            <p:nvPr/>
          </p:nvSpPr>
          <p:spPr bwMode="auto">
            <a:xfrm flipV="1">
              <a:off x="884" y="1616"/>
              <a:ext cx="0" cy="2222"/>
            </a:xfrm>
            <a:prstGeom prst="line">
              <a:avLst/>
            </a:prstGeom>
            <a:noFill/>
            <a:ln w="38100">
              <a:solidFill>
                <a:srgbClr val="FFFF00"/>
              </a:solidFill>
              <a:round/>
              <a:headEnd/>
              <a:tailEnd type="triangle" w="med" len="med"/>
            </a:ln>
            <a:effectLst/>
          </p:spPr>
          <p:txBody>
            <a:bodyPr wrap="none"/>
            <a:lstStyle/>
            <a:p>
              <a:endParaRPr lang="es-ES"/>
            </a:p>
          </p:txBody>
        </p:sp>
        <p:sp>
          <p:nvSpPr>
            <p:cNvPr id="129036" name="Line 12"/>
            <p:cNvSpPr>
              <a:spLocks noChangeShapeType="1"/>
            </p:cNvSpPr>
            <p:nvPr/>
          </p:nvSpPr>
          <p:spPr bwMode="auto">
            <a:xfrm>
              <a:off x="884" y="3838"/>
              <a:ext cx="1951" cy="0"/>
            </a:xfrm>
            <a:prstGeom prst="line">
              <a:avLst/>
            </a:prstGeom>
            <a:noFill/>
            <a:ln w="38100">
              <a:solidFill>
                <a:srgbClr val="FFFF00"/>
              </a:solidFill>
              <a:round/>
              <a:headEnd/>
              <a:tailEnd type="triangle" w="med" len="med"/>
            </a:ln>
            <a:effectLst/>
          </p:spPr>
          <p:txBody>
            <a:bodyPr wrap="none"/>
            <a:lstStyle/>
            <a:p>
              <a:endParaRPr lang="es-ES"/>
            </a:p>
          </p:txBody>
        </p:sp>
        <p:sp>
          <p:nvSpPr>
            <p:cNvPr id="129037" name="Rectangle 13"/>
            <p:cNvSpPr>
              <a:spLocks noChangeArrowheads="1"/>
            </p:cNvSpPr>
            <p:nvPr/>
          </p:nvSpPr>
          <p:spPr bwMode="auto">
            <a:xfrm>
              <a:off x="1565" y="3884"/>
              <a:ext cx="500" cy="227"/>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 sz="2000">
                  <a:solidFill>
                    <a:srgbClr val="FFFF00"/>
                  </a:solidFill>
                  <a:latin typeface="Arial" charset="0"/>
                  <a:cs typeface="Times New Roman" pitchFamily="18" charset="0"/>
                </a:rPr>
                <a:t>TIR</a:t>
              </a:r>
              <a:r>
                <a:rPr lang="es-ES" sz="2000" baseline="-25000">
                  <a:solidFill>
                    <a:srgbClr val="FFFF00"/>
                  </a:solidFill>
                  <a:latin typeface="Arial" charset="0"/>
                  <a:cs typeface="Times New Roman" pitchFamily="18" charset="0"/>
                </a:rPr>
                <a:t>1</a:t>
              </a:r>
              <a:endParaRPr lang="es-ES" sz="2000" baseline="-25000">
                <a:solidFill>
                  <a:srgbClr val="FFFF00"/>
                </a:solidFill>
                <a:latin typeface="Arial" charset="0"/>
              </a:endParaRPr>
            </a:p>
          </p:txBody>
        </p:sp>
        <p:sp>
          <p:nvSpPr>
            <p:cNvPr id="129038" name="Rectangle 14"/>
            <p:cNvSpPr>
              <a:spLocks noChangeArrowheads="1"/>
            </p:cNvSpPr>
            <p:nvPr/>
          </p:nvSpPr>
          <p:spPr bwMode="auto">
            <a:xfrm>
              <a:off x="884" y="1661"/>
              <a:ext cx="500" cy="227"/>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 sz="2000">
                  <a:solidFill>
                    <a:srgbClr val="FFFF00"/>
                  </a:solidFill>
                  <a:latin typeface="Arial" charset="0"/>
                  <a:cs typeface="Times New Roman" pitchFamily="18" charset="0"/>
                </a:rPr>
                <a:t>VAN</a:t>
              </a:r>
              <a:endParaRPr lang="es-ES" sz="2000">
                <a:solidFill>
                  <a:srgbClr val="FFFF00"/>
                </a:solidFill>
                <a:latin typeface="Arial" charset="0"/>
              </a:endParaRPr>
            </a:p>
          </p:txBody>
        </p:sp>
        <p:sp>
          <p:nvSpPr>
            <p:cNvPr id="129039" name="Line 15"/>
            <p:cNvSpPr>
              <a:spLocks noChangeShapeType="1"/>
            </p:cNvSpPr>
            <p:nvPr/>
          </p:nvSpPr>
          <p:spPr bwMode="auto">
            <a:xfrm>
              <a:off x="884" y="2704"/>
              <a:ext cx="907" cy="1134"/>
            </a:xfrm>
            <a:prstGeom prst="line">
              <a:avLst/>
            </a:prstGeom>
            <a:noFill/>
            <a:ln w="63500">
              <a:solidFill>
                <a:srgbClr val="FFFF00"/>
              </a:solidFill>
              <a:round/>
              <a:headEnd/>
              <a:tailEnd/>
            </a:ln>
            <a:effectLst/>
          </p:spPr>
          <p:txBody>
            <a:bodyPr wrap="none"/>
            <a:lstStyle/>
            <a:p>
              <a:endParaRPr lang="es-ES"/>
            </a:p>
          </p:txBody>
        </p:sp>
        <p:sp>
          <p:nvSpPr>
            <p:cNvPr id="129040" name="Rectangle 16"/>
            <p:cNvSpPr>
              <a:spLocks noChangeArrowheads="1"/>
            </p:cNvSpPr>
            <p:nvPr/>
          </p:nvSpPr>
          <p:spPr bwMode="auto">
            <a:xfrm>
              <a:off x="2244" y="3884"/>
              <a:ext cx="500" cy="227"/>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 sz="2000">
                  <a:solidFill>
                    <a:srgbClr val="FFFF00"/>
                  </a:solidFill>
                  <a:latin typeface="Arial" charset="0"/>
                  <a:cs typeface="Times New Roman" pitchFamily="18" charset="0"/>
                </a:rPr>
                <a:t>TIR</a:t>
              </a:r>
              <a:r>
                <a:rPr lang="es-ES" sz="2000" baseline="-25000">
                  <a:solidFill>
                    <a:srgbClr val="FFFF00"/>
                  </a:solidFill>
                  <a:latin typeface="Arial" charset="0"/>
                  <a:cs typeface="Times New Roman" pitchFamily="18" charset="0"/>
                </a:rPr>
                <a:t>2</a:t>
              </a:r>
              <a:endParaRPr lang="es-ES" sz="2000" baseline="-25000">
                <a:solidFill>
                  <a:srgbClr val="FFFF00"/>
                </a:solidFill>
                <a:latin typeface="Arial" charset="0"/>
              </a:endParaRPr>
            </a:p>
          </p:txBody>
        </p:sp>
        <p:sp>
          <p:nvSpPr>
            <p:cNvPr id="129041" name="Rectangle 17"/>
            <p:cNvSpPr>
              <a:spLocks noChangeArrowheads="1"/>
            </p:cNvSpPr>
            <p:nvPr/>
          </p:nvSpPr>
          <p:spPr bwMode="auto">
            <a:xfrm>
              <a:off x="340" y="2568"/>
              <a:ext cx="545" cy="227"/>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 sz="2000">
                  <a:solidFill>
                    <a:srgbClr val="FFFF00"/>
                  </a:solidFill>
                  <a:latin typeface="Arial" charset="0"/>
                  <a:cs typeface="Times New Roman" pitchFamily="18" charset="0"/>
                </a:rPr>
                <a:t>VAN</a:t>
              </a:r>
              <a:r>
                <a:rPr lang="es-ES" sz="2000" baseline="-25000">
                  <a:solidFill>
                    <a:srgbClr val="FFFF00"/>
                  </a:solidFill>
                  <a:latin typeface="Arial" charset="0"/>
                  <a:cs typeface="Times New Roman" pitchFamily="18" charset="0"/>
                </a:rPr>
                <a:t>1</a:t>
              </a:r>
              <a:endParaRPr lang="es-ES" sz="2000" baseline="-25000">
                <a:solidFill>
                  <a:srgbClr val="FFFF00"/>
                </a:solidFill>
                <a:latin typeface="Arial" charset="0"/>
              </a:endParaRPr>
            </a:p>
          </p:txBody>
        </p:sp>
        <p:sp>
          <p:nvSpPr>
            <p:cNvPr id="129042" name="Rectangle 18"/>
            <p:cNvSpPr>
              <a:spLocks noChangeArrowheads="1"/>
            </p:cNvSpPr>
            <p:nvPr/>
          </p:nvSpPr>
          <p:spPr bwMode="auto">
            <a:xfrm>
              <a:off x="340" y="2296"/>
              <a:ext cx="545" cy="227"/>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 sz="2000">
                  <a:solidFill>
                    <a:srgbClr val="FFFF00"/>
                  </a:solidFill>
                  <a:latin typeface="Arial" charset="0"/>
                  <a:cs typeface="Times New Roman" pitchFamily="18" charset="0"/>
                </a:rPr>
                <a:t>VAN</a:t>
              </a:r>
              <a:r>
                <a:rPr lang="es-ES" sz="2000" baseline="-25000">
                  <a:solidFill>
                    <a:srgbClr val="FFFF00"/>
                  </a:solidFill>
                  <a:latin typeface="Arial" charset="0"/>
                  <a:cs typeface="Times New Roman" pitchFamily="18" charset="0"/>
                </a:rPr>
                <a:t>2</a:t>
              </a:r>
              <a:endParaRPr lang="es-ES" sz="2000" baseline="-25000">
                <a:solidFill>
                  <a:srgbClr val="FFFF00"/>
                </a:solidFill>
                <a:latin typeface="Arial" charset="0"/>
              </a:endParaRPr>
            </a:p>
          </p:txBody>
        </p:sp>
        <p:sp>
          <p:nvSpPr>
            <p:cNvPr id="129043" name="Line 19"/>
            <p:cNvSpPr>
              <a:spLocks noChangeShapeType="1"/>
            </p:cNvSpPr>
            <p:nvPr/>
          </p:nvSpPr>
          <p:spPr bwMode="auto">
            <a:xfrm>
              <a:off x="884" y="2478"/>
              <a:ext cx="1588" cy="1360"/>
            </a:xfrm>
            <a:prstGeom prst="line">
              <a:avLst/>
            </a:prstGeom>
            <a:noFill/>
            <a:ln w="63500">
              <a:solidFill>
                <a:srgbClr val="FFFF00"/>
              </a:solidFill>
              <a:round/>
              <a:headEnd/>
              <a:tailEnd/>
            </a:ln>
            <a:effectLst/>
          </p:spPr>
          <p:txBody>
            <a:bodyPr wrap="none"/>
            <a:lstStyle/>
            <a:p>
              <a:endParaRPr lang="es-ES"/>
            </a:p>
          </p:txBody>
        </p:sp>
      </p:grpSp>
      <p:grpSp>
        <p:nvGrpSpPr>
          <p:cNvPr id="129044" name="Group 20"/>
          <p:cNvGrpSpPr>
            <a:grpSpLocks/>
          </p:cNvGrpSpPr>
          <p:nvPr/>
        </p:nvGrpSpPr>
        <p:grpSpPr bwMode="auto">
          <a:xfrm>
            <a:off x="4498975" y="2565400"/>
            <a:ext cx="3960813" cy="3960813"/>
            <a:chOff x="2834" y="1616"/>
            <a:chExt cx="2495" cy="2495"/>
          </a:xfrm>
        </p:grpSpPr>
        <p:sp>
          <p:nvSpPr>
            <p:cNvPr id="129045" name="Line 21"/>
            <p:cNvSpPr>
              <a:spLocks noChangeShapeType="1"/>
            </p:cNvSpPr>
            <p:nvPr/>
          </p:nvSpPr>
          <p:spPr bwMode="auto">
            <a:xfrm flipV="1">
              <a:off x="3378" y="1616"/>
              <a:ext cx="0" cy="2222"/>
            </a:xfrm>
            <a:prstGeom prst="line">
              <a:avLst/>
            </a:prstGeom>
            <a:noFill/>
            <a:ln w="38100">
              <a:solidFill>
                <a:srgbClr val="FFFF00"/>
              </a:solidFill>
              <a:round/>
              <a:headEnd/>
              <a:tailEnd type="triangle" w="med" len="med"/>
            </a:ln>
            <a:effectLst/>
          </p:spPr>
          <p:txBody>
            <a:bodyPr wrap="none"/>
            <a:lstStyle/>
            <a:p>
              <a:endParaRPr lang="es-ES"/>
            </a:p>
          </p:txBody>
        </p:sp>
        <p:sp>
          <p:nvSpPr>
            <p:cNvPr id="129046" name="Line 22"/>
            <p:cNvSpPr>
              <a:spLocks noChangeShapeType="1"/>
            </p:cNvSpPr>
            <p:nvPr/>
          </p:nvSpPr>
          <p:spPr bwMode="auto">
            <a:xfrm>
              <a:off x="3378" y="3838"/>
              <a:ext cx="1951" cy="0"/>
            </a:xfrm>
            <a:prstGeom prst="line">
              <a:avLst/>
            </a:prstGeom>
            <a:noFill/>
            <a:ln w="38100">
              <a:solidFill>
                <a:srgbClr val="FFFF00"/>
              </a:solidFill>
              <a:round/>
              <a:headEnd/>
              <a:tailEnd type="triangle" w="med" len="med"/>
            </a:ln>
            <a:effectLst/>
          </p:spPr>
          <p:txBody>
            <a:bodyPr wrap="none"/>
            <a:lstStyle/>
            <a:p>
              <a:endParaRPr lang="es-ES"/>
            </a:p>
          </p:txBody>
        </p:sp>
        <p:sp>
          <p:nvSpPr>
            <p:cNvPr id="129047" name="Rectangle 23"/>
            <p:cNvSpPr>
              <a:spLocks noChangeArrowheads="1"/>
            </p:cNvSpPr>
            <p:nvPr/>
          </p:nvSpPr>
          <p:spPr bwMode="auto">
            <a:xfrm>
              <a:off x="4059" y="3884"/>
              <a:ext cx="500" cy="227"/>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 sz="2000">
                  <a:solidFill>
                    <a:srgbClr val="FFFF00"/>
                  </a:solidFill>
                  <a:latin typeface="Arial" charset="0"/>
                  <a:cs typeface="Times New Roman" pitchFamily="18" charset="0"/>
                </a:rPr>
                <a:t>TIR</a:t>
              </a:r>
              <a:r>
                <a:rPr lang="es-ES" sz="2000" baseline="-25000">
                  <a:solidFill>
                    <a:srgbClr val="FFFF00"/>
                  </a:solidFill>
                  <a:latin typeface="Arial" charset="0"/>
                  <a:cs typeface="Times New Roman" pitchFamily="18" charset="0"/>
                </a:rPr>
                <a:t>1</a:t>
              </a:r>
              <a:endParaRPr lang="es-ES" sz="2000" baseline="-25000">
                <a:solidFill>
                  <a:srgbClr val="FFFF00"/>
                </a:solidFill>
                <a:latin typeface="Arial" charset="0"/>
              </a:endParaRPr>
            </a:p>
          </p:txBody>
        </p:sp>
        <p:sp>
          <p:nvSpPr>
            <p:cNvPr id="129048" name="Rectangle 24"/>
            <p:cNvSpPr>
              <a:spLocks noChangeArrowheads="1"/>
            </p:cNvSpPr>
            <p:nvPr/>
          </p:nvSpPr>
          <p:spPr bwMode="auto">
            <a:xfrm>
              <a:off x="3378" y="1661"/>
              <a:ext cx="500" cy="227"/>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 sz="2000">
                  <a:solidFill>
                    <a:srgbClr val="FFFF00"/>
                  </a:solidFill>
                  <a:latin typeface="Arial" charset="0"/>
                  <a:cs typeface="Times New Roman" pitchFamily="18" charset="0"/>
                </a:rPr>
                <a:t>VAN</a:t>
              </a:r>
              <a:endParaRPr lang="es-ES" sz="2000">
                <a:solidFill>
                  <a:srgbClr val="FFFF00"/>
                </a:solidFill>
                <a:latin typeface="Arial" charset="0"/>
              </a:endParaRPr>
            </a:p>
          </p:txBody>
        </p:sp>
        <p:sp>
          <p:nvSpPr>
            <p:cNvPr id="129049" name="Line 25"/>
            <p:cNvSpPr>
              <a:spLocks noChangeShapeType="1"/>
            </p:cNvSpPr>
            <p:nvPr/>
          </p:nvSpPr>
          <p:spPr bwMode="auto">
            <a:xfrm>
              <a:off x="3379" y="2296"/>
              <a:ext cx="906" cy="1542"/>
            </a:xfrm>
            <a:prstGeom prst="line">
              <a:avLst/>
            </a:prstGeom>
            <a:noFill/>
            <a:ln w="63500">
              <a:solidFill>
                <a:srgbClr val="FFFF00"/>
              </a:solidFill>
              <a:round/>
              <a:headEnd/>
              <a:tailEnd/>
            </a:ln>
            <a:effectLst/>
          </p:spPr>
          <p:txBody>
            <a:bodyPr wrap="none"/>
            <a:lstStyle/>
            <a:p>
              <a:endParaRPr lang="es-ES"/>
            </a:p>
          </p:txBody>
        </p:sp>
        <p:sp>
          <p:nvSpPr>
            <p:cNvPr id="129050" name="Rectangle 26"/>
            <p:cNvSpPr>
              <a:spLocks noChangeArrowheads="1"/>
            </p:cNvSpPr>
            <p:nvPr/>
          </p:nvSpPr>
          <p:spPr bwMode="auto">
            <a:xfrm>
              <a:off x="4738" y="3884"/>
              <a:ext cx="500" cy="227"/>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 sz="2000">
                  <a:solidFill>
                    <a:srgbClr val="FFFF00"/>
                  </a:solidFill>
                  <a:latin typeface="Arial" charset="0"/>
                  <a:cs typeface="Times New Roman" pitchFamily="18" charset="0"/>
                </a:rPr>
                <a:t>TIR</a:t>
              </a:r>
              <a:r>
                <a:rPr lang="es-ES" sz="2000" baseline="-25000">
                  <a:solidFill>
                    <a:srgbClr val="FFFF00"/>
                  </a:solidFill>
                  <a:latin typeface="Arial" charset="0"/>
                  <a:cs typeface="Times New Roman" pitchFamily="18" charset="0"/>
                </a:rPr>
                <a:t>2</a:t>
              </a:r>
              <a:endParaRPr lang="es-ES" sz="2000" baseline="-25000">
                <a:solidFill>
                  <a:srgbClr val="FFFF00"/>
                </a:solidFill>
                <a:latin typeface="Arial" charset="0"/>
              </a:endParaRPr>
            </a:p>
          </p:txBody>
        </p:sp>
        <p:sp>
          <p:nvSpPr>
            <p:cNvPr id="129051" name="Rectangle 27"/>
            <p:cNvSpPr>
              <a:spLocks noChangeArrowheads="1"/>
            </p:cNvSpPr>
            <p:nvPr/>
          </p:nvSpPr>
          <p:spPr bwMode="auto">
            <a:xfrm>
              <a:off x="2834" y="2160"/>
              <a:ext cx="545" cy="227"/>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 sz="2000">
                  <a:solidFill>
                    <a:srgbClr val="FFFF00"/>
                  </a:solidFill>
                  <a:latin typeface="Arial" charset="0"/>
                  <a:cs typeface="Times New Roman" pitchFamily="18" charset="0"/>
                </a:rPr>
                <a:t>VAN</a:t>
              </a:r>
              <a:r>
                <a:rPr lang="es-ES" sz="2000" baseline="-25000">
                  <a:solidFill>
                    <a:srgbClr val="FFFF00"/>
                  </a:solidFill>
                  <a:latin typeface="Arial" charset="0"/>
                  <a:cs typeface="Times New Roman" pitchFamily="18" charset="0"/>
                </a:rPr>
                <a:t>1</a:t>
              </a:r>
              <a:endParaRPr lang="es-ES" sz="2000" baseline="-25000">
                <a:solidFill>
                  <a:srgbClr val="FFFF00"/>
                </a:solidFill>
                <a:latin typeface="Arial" charset="0"/>
              </a:endParaRPr>
            </a:p>
          </p:txBody>
        </p:sp>
        <p:sp>
          <p:nvSpPr>
            <p:cNvPr id="129052" name="Rectangle 28"/>
            <p:cNvSpPr>
              <a:spLocks noChangeArrowheads="1"/>
            </p:cNvSpPr>
            <p:nvPr/>
          </p:nvSpPr>
          <p:spPr bwMode="auto">
            <a:xfrm>
              <a:off x="2834" y="2795"/>
              <a:ext cx="545" cy="227"/>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 sz="2000">
                  <a:solidFill>
                    <a:srgbClr val="FFFF00"/>
                  </a:solidFill>
                  <a:latin typeface="Arial" charset="0"/>
                  <a:cs typeface="Times New Roman" pitchFamily="18" charset="0"/>
                </a:rPr>
                <a:t>VAN</a:t>
              </a:r>
              <a:r>
                <a:rPr lang="es-ES" sz="2000" baseline="-25000">
                  <a:solidFill>
                    <a:srgbClr val="FFFF00"/>
                  </a:solidFill>
                  <a:latin typeface="Arial" charset="0"/>
                  <a:cs typeface="Times New Roman" pitchFamily="18" charset="0"/>
                </a:rPr>
                <a:t>2</a:t>
              </a:r>
              <a:endParaRPr lang="es-ES" sz="2000" baseline="-25000">
                <a:solidFill>
                  <a:srgbClr val="FFFF00"/>
                </a:solidFill>
                <a:latin typeface="Arial" charset="0"/>
              </a:endParaRPr>
            </a:p>
          </p:txBody>
        </p:sp>
        <p:sp>
          <p:nvSpPr>
            <p:cNvPr id="129053" name="Line 29"/>
            <p:cNvSpPr>
              <a:spLocks noChangeShapeType="1"/>
            </p:cNvSpPr>
            <p:nvPr/>
          </p:nvSpPr>
          <p:spPr bwMode="auto">
            <a:xfrm>
              <a:off x="3379" y="2931"/>
              <a:ext cx="1587" cy="907"/>
            </a:xfrm>
            <a:prstGeom prst="line">
              <a:avLst/>
            </a:prstGeom>
            <a:noFill/>
            <a:ln w="63500">
              <a:solidFill>
                <a:srgbClr val="FFFF00"/>
              </a:solidFill>
              <a:round/>
              <a:headEnd/>
              <a:tailEnd/>
            </a:ln>
            <a:effectLst/>
          </p:spPr>
          <p:txBody>
            <a:bodyPr wrap="none"/>
            <a:lstStyle/>
            <a:p>
              <a:endParaRPr lang="es-ES"/>
            </a:p>
          </p:txBody>
        </p:sp>
      </p:grpSp>
      <p:grpSp>
        <p:nvGrpSpPr>
          <p:cNvPr id="129054" name="Group 30"/>
          <p:cNvGrpSpPr>
            <a:grpSpLocks/>
          </p:cNvGrpSpPr>
          <p:nvPr/>
        </p:nvGrpSpPr>
        <p:grpSpPr bwMode="auto">
          <a:xfrm>
            <a:off x="539750" y="3643313"/>
            <a:ext cx="3816350" cy="2881312"/>
            <a:chOff x="340" y="2295"/>
            <a:chExt cx="2404" cy="1815"/>
          </a:xfrm>
        </p:grpSpPr>
        <p:sp>
          <p:nvSpPr>
            <p:cNvPr id="129055" name="Rectangle 31"/>
            <p:cNvSpPr>
              <a:spLocks noChangeArrowheads="1"/>
            </p:cNvSpPr>
            <p:nvPr/>
          </p:nvSpPr>
          <p:spPr bwMode="auto">
            <a:xfrm>
              <a:off x="2244" y="3883"/>
              <a:ext cx="500" cy="227"/>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 sz="2000">
                  <a:solidFill>
                    <a:srgbClr val="FF0000"/>
                  </a:solidFill>
                  <a:latin typeface="Arial" charset="0"/>
                  <a:cs typeface="Times New Roman" pitchFamily="18" charset="0"/>
                </a:rPr>
                <a:t>TIR</a:t>
              </a:r>
              <a:r>
                <a:rPr lang="es-ES" sz="2000" baseline="-25000">
                  <a:solidFill>
                    <a:srgbClr val="FF0000"/>
                  </a:solidFill>
                  <a:latin typeface="Arial" charset="0"/>
                  <a:cs typeface="Times New Roman" pitchFamily="18" charset="0"/>
                </a:rPr>
                <a:t>2</a:t>
              </a:r>
              <a:endParaRPr lang="es-ES" sz="2000" baseline="-25000">
                <a:solidFill>
                  <a:srgbClr val="FF0000"/>
                </a:solidFill>
                <a:latin typeface="Arial" charset="0"/>
              </a:endParaRPr>
            </a:p>
          </p:txBody>
        </p:sp>
        <p:sp>
          <p:nvSpPr>
            <p:cNvPr id="129056" name="Rectangle 32"/>
            <p:cNvSpPr>
              <a:spLocks noChangeArrowheads="1"/>
            </p:cNvSpPr>
            <p:nvPr/>
          </p:nvSpPr>
          <p:spPr bwMode="auto">
            <a:xfrm>
              <a:off x="340" y="2295"/>
              <a:ext cx="545" cy="227"/>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 sz="2000">
                  <a:solidFill>
                    <a:srgbClr val="FF0000"/>
                  </a:solidFill>
                  <a:latin typeface="Arial" charset="0"/>
                  <a:cs typeface="Times New Roman" pitchFamily="18" charset="0"/>
                </a:rPr>
                <a:t>VAN</a:t>
              </a:r>
              <a:r>
                <a:rPr lang="es-ES" sz="2000" baseline="-25000">
                  <a:solidFill>
                    <a:srgbClr val="FF0000"/>
                  </a:solidFill>
                  <a:latin typeface="Arial" charset="0"/>
                  <a:cs typeface="Times New Roman" pitchFamily="18" charset="0"/>
                </a:rPr>
                <a:t>2</a:t>
              </a:r>
              <a:endParaRPr lang="es-ES" sz="2000" baseline="-25000">
                <a:solidFill>
                  <a:srgbClr val="FF0000"/>
                </a:solidFill>
                <a:latin typeface="Arial" charset="0"/>
              </a:endParaRPr>
            </a:p>
          </p:txBody>
        </p:sp>
        <p:sp>
          <p:nvSpPr>
            <p:cNvPr id="129057" name="Line 33"/>
            <p:cNvSpPr>
              <a:spLocks noChangeShapeType="1"/>
            </p:cNvSpPr>
            <p:nvPr/>
          </p:nvSpPr>
          <p:spPr bwMode="auto">
            <a:xfrm>
              <a:off x="884" y="2477"/>
              <a:ext cx="1588" cy="1360"/>
            </a:xfrm>
            <a:prstGeom prst="line">
              <a:avLst/>
            </a:prstGeom>
            <a:noFill/>
            <a:ln w="63500">
              <a:solidFill>
                <a:srgbClr val="FF0000"/>
              </a:solidFill>
              <a:round/>
              <a:headEnd/>
              <a:tailEnd/>
            </a:ln>
            <a:effectLst/>
          </p:spPr>
          <p:txBody>
            <a:bodyPr wrap="none"/>
            <a:lstStyle/>
            <a:p>
              <a:endParaRPr lang="es-ES"/>
            </a:p>
          </p:txBody>
        </p:sp>
      </p:grpSp>
      <p:grpSp>
        <p:nvGrpSpPr>
          <p:cNvPr id="129058" name="Group 34"/>
          <p:cNvGrpSpPr>
            <a:grpSpLocks/>
          </p:cNvGrpSpPr>
          <p:nvPr/>
        </p:nvGrpSpPr>
        <p:grpSpPr bwMode="auto">
          <a:xfrm>
            <a:off x="4498975" y="3429000"/>
            <a:ext cx="3817938" cy="3097213"/>
            <a:chOff x="2834" y="2160"/>
            <a:chExt cx="2405" cy="1951"/>
          </a:xfrm>
        </p:grpSpPr>
        <p:sp>
          <p:nvSpPr>
            <p:cNvPr id="129059" name="Rectangle 35"/>
            <p:cNvSpPr>
              <a:spLocks noChangeArrowheads="1"/>
            </p:cNvSpPr>
            <p:nvPr/>
          </p:nvSpPr>
          <p:spPr bwMode="auto">
            <a:xfrm>
              <a:off x="4739" y="3884"/>
              <a:ext cx="500" cy="227"/>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 sz="2000">
                  <a:solidFill>
                    <a:srgbClr val="FF0000"/>
                  </a:solidFill>
                  <a:latin typeface="Arial" charset="0"/>
                  <a:cs typeface="Times New Roman" pitchFamily="18" charset="0"/>
                </a:rPr>
                <a:t>TIR</a:t>
              </a:r>
              <a:r>
                <a:rPr lang="es-ES" sz="2000" baseline="-25000">
                  <a:solidFill>
                    <a:srgbClr val="FF0000"/>
                  </a:solidFill>
                  <a:latin typeface="Arial" charset="0"/>
                  <a:cs typeface="Times New Roman" pitchFamily="18" charset="0"/>
                </a:rPr>
                <a:t>2</a:t>
              </a:r>
              <a:endParaRPr lang="es-ES" sz="2000" baseline="-25000">
                <a:solidFill>
                  <a:srgbClr val="FF0000"/>
                </a:solidFill>
                <a:latin typeface="Arial" charset="0"/>
              </a:endParaRPr>
            </a:p>
          </p:txBody>
        </p:sp>
        <p:sp>
          <p:nvSpPr>
            <p:cNvPr id="129060" name="Line 36"/>
            <p:cNvSpPr>
              <a:spLocks noChangeShapeType="1"/>
            </p:cNvSpPr>
            <p:nvPr/>
          </p:nvSpPr>
          <p:spPr bwMode="auto">
            <a:xfrm>
              <a:off x="3379" y="2296"/>
              <a:ext cx="562" cy="968"/>
            </a:xfrm>
            <a:prstGeom prst="line">
              <a:avLst/>
            </a:prstGeom>
            <a:noFill/>
            <a:ln w="63500">
              <a:solidFill>
                <a:srgbClr val="FF0000"/>
              </a:solidFill>
              <a:round/>
              <a:headEnd/>
              <a:tailEnd/>
            </a:ln>
            <a:effectLst/>
          </p:spPr>
          <p:txBody>
            <a:bodyPr wrap="none"/>
            <a:lstStyle/>
            <a:p>
              <a:endParaRPr lang="es-ES"/>
            </a:p>
          </p:txBody>
        </p:sp>
        <p:sp>
          <p:nvSpPr>
            <p:cNvPr id="129061" name="Line 37"/>
            <p:cNvSpPr>
              <a:spLocks noChangeShapeType="1"/>
            </p:cNvSpPr>
            <p:nvPr/>
          </p:nvSpPr>
          <p:spPr bwMode="auto">
            <a:xfrm>
              <a:off x="3924" y="3246"/>
              <a:ext cx="1043" cy="592"/>
            </a:xfrm>
            <a:prstGeom prst="line">
              <a:avLst/>
            </a:prstGeom>
            <a:noFill/>
            <a:ln w="63500">
              <a:solidFill>
                <a:srgbClr val="FF0000"/>
              </a:solidFill>
              <a:round/>
              <a:headEnd/>
              <a:tailEnd/>
            </a:ln>
            <a:effectLst/>
          </p:spPr>
          <p:txBody>
            <a:bodyPr wrap="none"/>
            <a:lstStyle/>
            <a:p>
              <a:endParaRPr lang="es-ES"/>
            </a:p>
          </p:txBody>
        </p:sp>
        <p:sp>
          <p:nvSpPr>
            <p:cNvPr id="129062" name="Line 38"/>
            <p:cNvSpPr>
              <a:spLocks noChangeShapeType="1"/>
            </p:cNvSpPr>
            <p:nvPr/>
          </p:nvSpPr>
          <p:spPr bwMode="auto">
            <a:xfrm>
              <a:off x="3923" y="3249"/>
              <a:ext cx="0" cy="589"/>
            </a:xfrm>
            <a:prstGeom prst="line">
              <a:avLst/>
            </a:prstGeom>
            <a:noFill/>
            <a:ln w="9525">
              <a:solidFill>
                <a:srgbClr val="FF0000"/>
              </a:solidFill>
              <a:round/>
              <a:headEnd/>
              <a:tailEnd/>
            </a:ln>
            <a:effectLst/>
          </p:spPr>
          <p:txBody>
            <a:bodyPr wrap="none"/>
            <a:lstStyle/>
            <a:p>
              <a:endParaRPr lang="es-ES"/>
            </a:p>
          </p:txBody>
        </p:sp>
        <p:sp>
          <p:nvSpPr>
            <p:cNvPr id="129063" name="Rectangle 39"/>
            <p:cNvSpPr>
              <a:spLocks noChangeArrowheads="1"/>
            </p:cNvSpPr>
            <p:nvPr/>
          </p:nvSpPr>
          <p:spPr bwMode="auto">
            <a:xfrm>
              <a:off x="3787" y="3883"/>
              <a:ext cx="273" cy="227"/>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 sz="2000">
                  <a:solidFill>
                    <a:srgbClr val="FF0000"/>
                  </a:solidFill>
                  <a:latin typeface="Arial" charset="0"/>
                  <a:cs typeface="Times New Roman" pitchFamily="18" charset="0"/>
                </a:rPr>
                <a:t>I</a:t>
              </a:r>
              <a:r>
                <a:rPr lang="es-ES" sz="2000" baseline="-25000">
                  <a:solidFill>
                    <a:srgbClr val="FF0000"/>
                  </a:solidFill>
                  <a:latin typeface="Arial" charset="0"/>
                  <a:cs typeface="Times New Roman" pitchFamily="18" charset="0"/>
                </a:rPr>
                <a:t>F</a:t>
              </a:r>
              <a:endParaRPr lang="es-ES" sz="2000" baseline="-25000">
                <a:solidFill>
                  <a:srgbClr val="FF0000"/>
                </a:solidFill>
                <a:latin typeface="Arial" charset="0"/>
              </a:endParaRPr>
            </a:p>
          </p:txBody>
        </p:sp>
        <p:sp>
          <p:nvSpPr>
            <p:cNvPr id="129064" name="Rectangle 40"/>
            <p:cNvSpPr>
              <a:spLocks noChangeArrowheads="1"/>
            </p:cNvSpPr>
            <p:nvPr/>
          </p:nvSpPr>
          <p:spPr bwMode="auto">
            <a:xfrm>
              <a:off x="2834" y="2160"/>
              <a:ext cx="545" cy="227"/>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 sz="2000">
                  <a:solidFill>
                    <a:srgbClr val="FF0000"/>
                  </a:solidFill>
                  <a:latin typeface="Arial" charset="0"/>
                  <a:cs typeface="Times New Roman" pitchFamily="18" charset="0"/>
                </a:rPr>
                <a:t>VAN</a:t>
              </a:r>
              <a:r>
                <a:rPr lang="es-ES" sz="2000" baseline="-25000">
                  <a:solidFill>
                    <a:srgbClr val="FF0000"/>
                  </a:solidFill>
                  <a:latin typeface="Arial" charset="0"/>
                  <a:cs typeface="Times New Roman" pitchFamily="18" charset="0"/>
                </a:rPr>
                <a:t>1</a:t>
              </a:r>
              <a:endParaRPr lang="es-ES" sz="2000" baseline="-25000">
                <a:solidFill>
                  <a:srgbClr val="FF0000"/>
                </a:solidFill>
                <a:latin typeface="Arial" charset="0"/>
              </a:endParaRPr>
            </a:p>
          </p:txBody>
        </p:sp>
      </p:gr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9033"/>
                                        </p:tgtEl>
                                        <p:attrNameLst>
                                          <p:attrName>style.visibility</p:attrName>
                                        </p:attrNameLst>
                                      </p:cBhvr>
                                      <p:to>
                                        <p:strVal val="visible"/>
                                      </p:to>
                                    </p:set>
                                    <p:anim calcmode="lin" valueType="num">
                                      <p:cBhvr additive="base">
                                        <p:cTn id="7" dur="500" fill="hold"/>
                                        <p:tgtEl>
                                          <p:spTgt spid="129033"/>
                                        </p:tgtEl>
                                        <p:attrNameLst>
                                          <p:attrName>ppt_x</p:attrName>
                                        </p:attrNameLst>
                                      </p:cBhvr>
                                      <p:tavLst>
                                        <p:tav tm="0">
                                          <p:val>
                                            <p:strVal val="#ppt_x"/>
                                          </p:val>
                                        </p:tav>
                                        <p:tav tm="100000">
                                          <p:val>
                                            <p:strVal val="#ppt_x"/>
                                          </p:val>
                                        </p:tav>
                                      </p:tavLst>
                                    </p:anim>
                                    <p:anim calcmode="lin" valueType="num">
                                      <p:cBhvr additive="base">
                                        <p:cTn id="8" dur="500" fill="hold"/>
                                        <p:tgtEl>
                                          <p:spTgt spid="1290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9034"/>
                                        </p:tgtEl>
                                        <p:attrNameLst>
                                          <p:attrName>style.visibility</p:attrName>
                                        </p:attrNameLst>
                                      </p:cBhvr>
                                      <p:to>
                                        <p:strVal val="visible"/>
                                      </p:to>
                                    </p:set>
                                    <p:anim calcmode="lin" valueType="num">
                                      <p:cBhvr additive="base">
                                        <p:cTn id="13" dur="500" fill="hold"/>
                                        <p:tgtEl>
                                          <p:spTgt spid="129034"/>
                                        </p:tgtEl>
                                        <p:attrNameLst>
                                          <p:attrName>ppt_x</p:attrName>
                                        </p:attrNameLst>
                                      </p:cBhvr>
                                      <p:tavLst>
                                        <p:tav tm="0">
                                          <p:val>
                                            <p:strVal val="0-#ppt_w/2"/>
                                          </p:val>
                                        </p:tav>
                                        <p:tav tm="100000">
                                          <p:val>
                                            <p:strVal val="#ppt_x"/>
                                          </p:val>
                                        </p:tav>
                                      </p:tavLst>
                                    </p:anim>
                                    <p:anim calcmode="lin" valueType="num">
                                      <p:cBhvr additive="base">
                                        <p:cTn id="14" dur="500" fill="hold"/>
                                        <p:tgtEl>
                                          <p:spTgt spid="12903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290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29044"/>
                                        </p:tgtEl>
                                        <p:attrNameLst>
                                          <p:attrName>style.visibility</p:attrName>
                                        </p:attrNameLst>
                                      </p:cBhvr>
                                      <p:to>
                                        <p:strVal val="visible"/>
                                      </p:to>
                                    </p:set>
                                    <p:anim calcmode="lin" valueType="num">
                                      <p:cBhvr additive="base">
                                        <p:cTn id="23" dur="500" fill="hold"/>
                                        <p:tgtEl>
                                          <p:spTgt spid="129044"/>
                                        </p:tgtEl>
                                        <p:attrNameLst>
                                          <p:attrName>ppt_x</p:attrName>
                                        </p:attrNameLst>
                                      </p:cBhvr>
                                      <p:tavLst>
                                        <p:tav tm="0">
                                          <p:val>
                                            <p:strVal val="1+#ppt_w/2"/>
                                          </p:val>
                                        </p:tav>
                                        <p:tav tm="100000">
                                          <p:val>
                                            <p:strVal val="#ppt_x"/>
                                          </p:val>
                                        </p:tav>
                                      </p:tavLst>
                                    </p:anim>
                                    <p:anim calcmode="lin" valueType="num">
                                      <p:cBhvr additive="base">
                                        <p:cTn id="24" dur="500" fill="hold"/>
                                        <p:tgtEl>
                                          <p:spTgt spid="12904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129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15" name="Rectangle 27"/>
          <p:cNvSpPr>
            <a:spLocks noChangeArrowheads="1"/>
          </p:cNvSpPr>
          <p:nvPr/>
        </p:nvSpPr>
        <p:spPr bwMode="auto">
          <a:xfrm>
            <a:off x="755650" y="2276475"/>
            <a:ext cx="7848600" cy="3816350"/>
          </a:xfrm>
          <a:prstGeom prst="rect">
            <a:avLst/>
          </a:prstGeom>
          <a:noFill/>
          <a:ln w="76200">
            <a:solidFill>
              <a:srgbClr val="FFFF00"/>
            </a:solidFill>
            <a:prstDash val="sysDot"/>
            <a:miter lim="800000"/>
            <a:headEnd/>
            <a:tailEnd/>
          </a:ln>
          <a:effectLst/>
        </p:spPr>
        <p:txBody>
          <a:bodyPr wrap="none" anchor="ctr"/>
          <a:lstStyle/>
          <a:p>
            <a:endParaRPr lang="es-ES"/>
          </a:p>
        </p:txBody>
      </p:sp>
      <p:sp>
        <p:nvSpPr>
          <p:cNvPr id="89090" name="Text Box 2"/>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3300"/>
                </a:solidFill>
                <a:latin typeface="Arial" charset="0"/>
                <a:cs typeface="Times New Roman" pitchFamily="18" charset="0"/>
              </a:rPr>
              <a:t>I.   Introducción a la Empresa.</a:t>
            </a:r>
          </a:p>
          <a:p>
            <a:r>
              <a:rPr lang="es-ES" sz="1000">
                <a:solidFill>
                  <a:srgbClr val="FFFF00"/>
                </a:solidFill>
                <a:latin typeface="Arial" charset="0"/>
                <a:cs typeface="Times New Roman" pitchFamily="18" charset="0"/>
              </a:rPr>
              <a:t>II.  La actividad comercial (Marketing).</a:t>
            </a:r>
          </a:p>
          <a:p>
            <a:r>
              <a:rPr lang="es-ES" sz="1000">
                <a:solidFill>
                  <a:srgbClr val="FFFF00"/>
                </a:solidFill>
                <a:latin typeface="Arial" charset="0"/>
                <a:cs typeface="Times New Roman" pitchFamily="18" charset="0"/>
              </a:rPr>
              <a:t>III. El subsistema financiero.</a:t>
            </a:r>
          </a:p>
        </p:txBody>
      </p:sp>
      <p:sp>
        <p:nvSpPr>
          <p:cNvPr id="89091" name="Text Box 3"/>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89092" name="AutoShape 4"/>
          <p:cNvSpPr>
            <a:spLocks noChangeArrowheads="1"/>
          </p:cNvSpPr>
          <p:nvPr/>
        </p:nvSpPr>
        <p:spPr bwMode="auto">
          <a:xfrm rot="5400000">
            <a:off x="609600" y="76200"/>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sp>
        <p:nvSpPr>
          <p:cNvPr id="89093" name="Rectangle 5"/>
          <p:cNvSpPr>
            <a:spLocks noGrp="1" noChangeArrowheads="1"/>
          </p:cNvSpPr>
          <p:nvPr>
            <p:ph type="title" idx="4294967295"/>
          </p:nvPr>
        </p:nvSpPr>
        <p:spPr>
          <a:xfrm>
            <a:off x="1066800" y="981075"/>
            <a:ext cx="5160963" cy="533400"/>
          </a:xfrm>
          <a:effectLst>
            <a:outerShdw dist="35921" dir="2700000" algn="ctr" rotWithShape="0">
              <a:schemeClr val="bg2"/>
            </a:outerShdw>
          </a:effectLst>
        </p:spPr>
        <p:txBody>
          <a:bodyPr/>
          <a:lstStyle/>
          <a:p>
            <a:r>
              <a:rPr lang="es-ES_tradnl" sz="2400" b="1">
                <a:solidFill>
                  <a:srgbClr val="FFFF00"/>
                </a:solidFill>
                <a:latin typeface="Arial" charset="0"/>
              </a:rPr>
              <a:t>1. La Empresa como sistema </a:t>
            </a:r>
            <a:endParaRPr lang="es-ES" sz="2400" b="1">
              <a:solidFill>
                <a:srgbClr val="FFFF00"/>
              </a:solidFill>
              <a:latin typeface="Arial" charset="0"/>
            </a:endParaRPr>
          </a:p>
        </p:txBody>
      </p:sp>
      <p:sp>
        <p:nvSpPr>
          <p:cNvPr id="89094" name="Line 6"/>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graphicFrame>
        <p:nvGraphicFramePr>
          <p:cNvPr id="89097" name="Object 9"/>
          <p:cNvGraphicFramePr>
            <a:graphicFrameLocks noChangeAspect="1"/>
          </p:cNvGraphicFramePr>
          <p:nvPr/>
        </p:nvGraphicFramePr>
        <p:xfrm>
          <a:off x="8001000" y="152400"/>
          <a:ext cx="914400" cy="738188"/>
        </p:xfrm>
        <a:graphic>
          <a:graphicData uri="http://schemas.openxmlformats.org/presentationml/2006/ole">
            <p:oleObj spid="_x0000_s89097" name="CorelPhotoPaint.Image.8" r:id="rId3" imgW="1574603" imgH="1269841" progId="">
              <p:embed/>
            </p:oleObj>
          </a:graphicData>
        </a:graphic>
      </p:graphicFrame>
      <p:grpSp>
        <p:nvGrpSpPr>
          <p:cNvPr id="89100" name="Group 12"/>
          <p:cNvGrpSpPr>
            <a:grpSpLocks/>
          </p:cNvGrpSpPr>
          <p:nvPr/>
        </p:nvGrpSpPr>
        <p:grpSpPr bwMode="auto">
          <a:xfrm>
            <a:off x="1187450" y="3573463"/>
            <a:ext cx="2447925" cy="2112962"/>
            <a:chOff x="748" y="1978"/>
            <a:chExt cx="1542" cy="1331"/>
          </a:xfrm>
        </p:grpSpPr>
        <p:sp>
          <p:nvSpPr>
            <p:cNvPr id="89099" name="Rectangle 11"/>
            <p:cNvSpPr>
              <a:spLocks noChangeArrowheads="1"/>
            </p:cNvSpPr>
            <p:nvPr/>
          </p:nvSpPr>
          <p:spPr bwMode="auto">
            <a:xfrm>
              <a:off x="748" y="1978"/>
              <a:ext cx="1542" cy="409"/>
            </a:xfrm>
            <a:prstGeom prst="rect">
              <a:avLst/>
            </a:prstGeom>
            <a:solidFill>
              <a:srgbClr val="FFFF00"/>
            </a:solidFill>
            <a:ln w="9525">
              <a:noFill/>
              <a:miter lim="800000"/>
              <a:headEnd/>
              <a:tailEnd/>
            </a:ln>
            <a:effectLst/>
          </p:spPr>
          <p:txBody>
            <a:bodyPr wrap="none" anchor="ctr"/>
            <a:lstStyle/>
            <a:p>
              <a:endParaRPr lang="es-ES"/>
            </a:p>
          </p:txBody>
        </p:sp>
        <p:sp>
          <p:nvSpPr>
            <p:cNvPr id="89098" name="Text Box 10"/>
            <p:cNvSpPr txBox="1">
              <a:spLocks noChangeArrowheads="1"/>
            </p:cNvSpPr>
            <p:nvPr/>
          </p:nvSpPr>
          <p:spPr bwMode="auto">
            <a:xfrm>
              <a:off x="748" y="1979"/>
              <a:ext cx="1541" cy="1330"/>
            </a:xfrm>
            <a:prstGeom prst="rect">
              <a:avLst/>
            </a:prstGeom>
            <a:noFill/>
            <a:ln w="63500">
              <a:solidFill>
                <a:srgbClr val="FFFF00"/>
              </a:solidFill>
              <a:miter lim="800000"/>
              <a:headEnd/>
              <a:tailEnd/>
            </a:ln>
            <a:effectLst/>
          </p:spPr>
          <p:txBody>
            <a:bodyPr wrap="none">
              <a:spAutoFit/>
            </a:bodyPr>
            <a:lstStyle/>
            <a:p>
              <a:pPr algn="ctr"/>
              <a:r>
                <a:rPr lang="es-ES" sz="1600">
                  <a:solidFill>
                    <a:schemeClr val="bg2"/>
                  </a:solidFill>
                  <a:latin typeface="Arial Black" pitchFamily="34" charset="0"/>
                </a:rPr>
                <a:t>SUBSISTEMA</a:t>
              </a:r>
            </a:p>
            <a:p>
              <a:pPr algn="ctr"/>
              <a:r>
                <a:rPr lang="es-ES" sz="1600">
                  <a:solidFill>
                    <a:schemeClr val="bg2"/>
                  </a:solidFill>
                  <a:latin typeface="Arial Black" pitchFamily="34" charset="0"/>
                </a:rPr>
                <a:t>REAL</a:t>
              </a:r>
            </a:p>
            <a:p>
              <a:pPr algn="ctr"/>
              <a:endParaRPr lang="es-ES" sz="1600">
                <a:solidFill>
                  <a:schemeClr val="bg2"/>
                </a:solidFill>
                <a:latin typeface="Arial Black" pitchFamily="34" charset="0"/>
              </a:endParaRPr>
            </a:p>
            <a:p>
              <a:pPr algn="ctr"/>
              <a:r>
                <a:rPr lang="es-ES" sz="1600">
                  <a:solidFill>
                    <a:srgbClr val="FFFF00"/>
                  </a:solidFill>
                  <a:latin typeface="Arial Black" pitchFamily="34" charset="0"/>
                </a:rPr>
                <a:t>Aprovisionamientos</a:t>
              </a:r>
            </a:p>
            <a:p>
              <a:pPr algn="ctr"/>
              <a:endParaRPr lang="es-ES" sz="1600">
                <a:solidFill>
                  <a:srgbClr val="FFFF00"/>
                </a:solidFill>
                <a:latin typeface="Arial Black" pitchFamily="34" charset="0"/>
              </a:endParaRPr>
            </a:p>
            <a:p>
              <a:pPr algn="ctr"/>
              <a:r>
                <a:rPr lang="es-ES" sz="1600">
                  <a:solidFill>
                    <a:srgbClr val="FFFF00"/>
                  </a:solidFill>
                  <a:latin typeface="Arial Black" pitchFamily="34" charset="0"/>
                </a:rPr>
                <a:t>Producción</a:t>
              </a:r>
            </a:p>
            <a:p>
              <a:pPr algn="ctr"/>
              <a:endParaRPr lang="es-ES" sz="1600">
                <a:solidFill>
                  <a:srgbClr val="FFFF00"/>
                </a:solidFill>
                <a:latin typeface="Arial Black" pitchFamily="34" charset="0"/>
              </a:endParaRPr>
            </a:p>
            <a:p>
              <a:pPr algn="ctr"/>
              <a:r>
                <a:rPr lang="es-ES" sz="1600">
                  <a:solidFill>
                    <a:srgbClr val="FFFF00"/>
                  </a:solidFill>
                  <a:latin typeface="Arial Black" pitchFamily="34" charset="0"/>
                </a:rPr>
                <a:t>Marketing</a:t>
              </a:r>
            </a:p>
          </p:txBody>
        </p:sp>
      </p:grpSp>
      <p:grpSp>
        <p:nvGrpSpPr>
          <p:cNvPr id="89104" name="Group 16"/>
          <p:cNvGrpSpPr>
            <a:grpSpLocks/>
          </p:cNvGrpSpPr>
          <p:nvPr/>
        </p:nvGrpSpPr>
        <p:grpSpPr bwMode="auto">
          <a:xfrm>
            <a:off x="5940425" y="4364038"/>
            <a:ext cx="2447925" cy="649287"/>
            <a:chOff x="2744" y="2114"/>
            <a:chExt cx="1542" cy="409"/>
          </a:xfrm>
        </p:grpSpPr>
        <p:sp>
          <p:nvSpPr>
            <p:cNvPr id="89102" name="Rectangle 14"/>
            <p:cNvSpPr>
              <a:spLocks noChangeArrowheads="1"/>
            </p:cNvSpPr>
            <p:nvPr/>
          </p:nvSpPr>
          <p:spPr bwMode="auto">
            <a:xfrm>
              <a:off x="2744" y="2114"/>
              <a:ext cx="1542" cy="409"/>
            </a:xfrm>
            <a:prstGeom prst="rect">
              <a:avLst/>
            </a:prstGeom>
            <a:solidFill>
              <a:srgbClr val="FFFF00"/>
            </a:solidFill>
            <a:ln w="9525">
              <a:noFill/>
              <a:miter lim="800000"/>
              <a:headEnd/>
              <a:tailEnd/>
            </a:ln>
            <a:effectLst/>
          </p:spPr>
          <p:txBody>
            <a:bodyPr wrap="none" anchor="ctr"/>
            <a:lstStyle/>
            <a:p>
              <a:endParaRPr lang="es-ES"/>
            </a:p>
          </p:txBody>
        </p:sp>
        <p:sp>
          <p:nvSpPr>
            <p:cNvPr id="89103" name="Text Box 15"/>
            <p:cNvSpPr txBox="1">
              <a:spLocks noChangeArrowheads="1"/>
            </p:cNvSpPr>
            <p:nvPr/>
          </p:nvSpPr>
          <p:spPr bwMode="auto">
            <a:xfrm>
              <a:off x="2987" y="2115"/>
              <a:ext cx="1054" cy="366"/>
            </a:xfrm>
            <a:prstGeom prst="rect">
              <a:avLst/>
            </a:prstGeom>
            <a:noFill/>
            <a:ln w="63500">
              <a:noFill/>
              <a:miter lim="800000"/>
              <a:headEnd/>
              <a:tailEnd/>
            </a:ln>
            <a:effectLst/>
          </p:spPr>
          <p:txBody>
            <a:bodyPr wrap="none">
              <a:spAutoFit/>
            </a:bodyPr>
            <a:lstStyle/>
            <a:p>
              <a:pPr algn="ctr"/>
              <a:r>
                <a:rPr lang="es-ES" sz="1600">
                  <a:solidFill>
                    <a:schemeClr val="bg2"/>
                  </a:solidFill>
                  <a:latin typeface="Arial Black" pitchFamily="34" charset="0"/>
                </a:rPr>
                <a:t>SUBSISTEMA</a:t>
              </a:r>
            </a:p>
            <a:p>
              <a:pPr algn="ctr"/>
              <a:r>
                <a:rPr lang="es-ES" sz="1600">
                  <a:solidFill>
                    <a:schemeClr val="bg2"/>
                  </a:solidFill>
                  <a:latin typeface="Arial Black" pitchFamily="34" charset="0"/>
                </a:rPr>
                <a:t>FINANCIERO</a:t>
              </a:r>
              <a:endParaRPr lang="es-ES" sz="1600">
                <a:solidFill>
                  <a:srgbClr val="FFFF00"/>
                </a:solidFill>
                <a:latin typeface="Arial Black" pitchFamily="34" charset="0"/>
              </a:endParaRPr>
            </a:p>
          </p:txBody>
        </p:sp>
      </p:grpSp>
      <p:grpSp>
        <p:nvGrpSpPr>
          <p:cNvPr id="89105" name="Group 17"/>
          <p:cNvGrpSpPr>
            <a:grpSpLocks/>
          </p:cNvGrpSpPr>
          <p:nvPr/>
        </p:nvGrpSpPr>
        <p:grpSpPr bwMode="auto">
          <a:xfrm>
            <a:off x="3924300" y="2779713"/>
            <a:ext cx="2447925" cy="649287"/>
            <a:chOff x="2744" y="2114"/>
            <a:chExt cx="1542" cy="409"/>
          </a:xfrm>
        </p:grpSpPr>
        <p:sp>
          <p:nvSpPr>
            <p:cNvPr id="89106" name="Rectangle 18"/>
            <p:cNvSpPr>
              <a:spLocks noChangeArrowheads="1"/>
            </p:cNvSpPr>
            <p:nvPr/>
          </p:nvSpPr>
          <p:spPr bwMode="auto">
            <a:xfrm>
              <a:off x="2744" y="2114"/>
              <a:ext cx="1542" cy="409"/>
            </a:xfrm>
            <a:prstGeom prst="rect">
              <a:avLst/>
            </a:prstGeom>
            <a:solidFill>
              <a:srgbClr val="FFFF00"/>
            </a:solidFill>
            <a:ln w="9525">
              <a:noFill/>
              <a:miter lim="800000"/>
              <a:headEnd/>
              <a:tailEnd/>
            </a:ln>
            <a:effectLst/>
          </p:spPr>
          <p:txBody>
            <a:bodyPr wrap="none" anchor="ctr"/>
            <a:lstStyle/>
            <a:p>
              <a:endParaRPr lang="es-ES"/>
            </a:p>
          </p:txBody>
        </p:sp>
        <p:sp>
          <p:nvSpPr>
            <p:cNvPr id="89107" name="Text Box 19"/>
            <p:cNvSpPr txBox="1">
              <a:spLocks noChangeArrowheads="1"/>
            </p:cNvSpPr>
            <p:nvPr/>
          </p:nvSpPr>
          <p:spPr bwMode="auto">
            <a:xfrm>
              <a:off x="2987" y="2115"/>
              <a:ext cx="1054" cy="366"/>
            </a:xfrm>
            <a:prstGeom prst="rect">
              <a:avLst/>
            </a:prstGeom>
            <a:noFill/>
            <a:ln w="63500">
              <a:noFill/>
              <a:miter lim="800000"/>
              <a:headEnd/>
              <a:tailEnd/>
            </a:ln>
            <a:effectLst/>
          </p:spPr>
          <p:txBody>
            <a:bodyPr wrap="none">
              <a:spAutoFit/>
            </a:bodyPr>
            <a:lstStyle/>
            <a:p>
              <a:pPr algn="ctr"/>
              <a:r>
                <a:rPr lang="es-ES" sz="1600">
                  <a:solidFill>
                    <a:schemeClr val="bg2"/>
                  </a:solidFill>
                  <a:latin typeface="Arial Black" pitchFamily="34" charset="0"/>
                </a:rPr>
                <a:t>SUBSISTEMA</a:t>
              </a:r>
            </a:p>
            <a:p>
              <a:pPr algn="ctr"/>
              <a:r>
                <a:rPr lang="es-ES" sz="1600">
                  <a:solidFill>
                    <a:schemeClr val="bg2"/>
                  </a:solidFill>
                  <a:latin typeface="Arial Black" pitchFamily="34" charset="0"/>
                </a:rPr>
                <a:t>DIRECTIVO</a:t>
              </a:r>
              <a:endParaRPr lang="es-ES" sz="1600">
                <a:solidFill>
                  <a:srgbClr val="FFFF00"/>
                </a:solidFill>
                <a:latin typeface="Arial Black" pitchFamily="34" charset="0"/>
              </a:endParaRPr>
            </a:p>
          </p:txBody>
        </p:sp>
      </p:grpSp>
      <p:sp>
        <p:nvSpPr>
          <p:cNvPr id="89108" name="AutoShape 20"/>
          <p:cNvSpPr>
            <a:spLocks noChangeArrowheads="1"/>
          </p:cNvSpPr>
          <p:nvPr/>
        </p:nvSpPr>
        <p:spPr bwMode="auto">
          <a:xfrm rot="-10800000">
            <a:off x="2627313" y="2997200"/>
            <a:ext cx="1154112" cy="431800"/>
          </a:xfrm>
          <a:custGeom>
            <a:avLst/>
            <a:gdLst>
              <a:gd name="G0" fmla="+- 13280 0 0"/>
              <a:gd name="G1" fmla="+- 19431 0 0"/>
              <a:gd name="G2" fmla="+- 4685 0 0"/>
              <a:gd name="G3" fmla="*/ 13280 1 2"/>
              <a:gd name="G4" fmla="+- G3 10800 0"/>
              <a:gd name="G5" fmla="+- 21600 13280 19431"/>
              <a:gd name="G6" fmla="+- 19431 4685 0"/>
              <a:gd name="G7" fmla="*/ G6 1 2"/>
              <a:gd name="G8" fmla="*/ 19431 2 1"/>
              <a:gd name="G9" fmla="+- G8 0 21600"/>
              <a:gd name="G10" fmla="*/ 21600 G0 G1"/>
              <a:gd name="G11" fmla="*/ 21600 G4 G1"/>
              <a:gd name="G12" fmla="*/ 21600 G5 G1"/>
              <a:gd name="G13" fmla="*/ 21600 G7 G1"/>
              <a:gd name="G14" fmla="*/ 19431 1 2"/>
              <a:gd name="G15" fmla="+- G5 0 G4"/>
              <a:gd name="G16" fmla="+- G0 0 G4"/>
              <a:gd name="G17" fmla="*/ G2 G15 G16"/>
              <a:gd name="T0" fmla="*/ 17440 w 21600"/>
              <a:gd name="T1" fmla="*/ 0 h 21600"/>
              <a:gd name="T2" fmla="*/ 13280 w 21600"/>
              <a:gd name="T3" fmla="*/ 4685 h 21600"/>
              <a:gd name="T4" fmla="*/ 0 w 21600"/>
              <a:gd name="T5" fmla="*/ 19387 h 21600"/>
              <a:gd name="T6" fmla="*/ 9716 w 21600"/>
              <a:gd name="T7" fmla="*/ 21600 h 21600"/>
              <a:gd name="T8" fmla="*/ 19431 w 21600"/>
              <a:gd name="T9" fmla="*/ 13404 h 21600"/>
              <a:gd name="T10" fmla="*/ 21600 w 21600"/>
              <a:gd name="T11" fmla="*/ 4685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440" y="0"/>
                </a:moveTo>
                <a:lnTo>
                  <a:pt x="13280" y="4685"/>
                </a:lnTo>
                <a:lnTo>
                  <a:pt x="15449" y="4685"/>
                </a:lnTo>
                <a:lnTo>
                  <a:pt x="15449" y="17174"/>
                </a:lnTo>
                <a:lnTo>
                  <a:pt x="0" y="17174"/>
                </a:lnTo>
                <a:lnTo>
                  <a:pt x="0" y="21600"/>
                </a:lnTo>
                <a:lnTo>
                  <a:pt x="19431" y="21600"/>
                </a:lnTo>
                <a:lnTo>
                  <a:pt x="19431" y="4685"/>
                </a:lnTo>
                <a:lnTo>
                  <a:pt x="21600" y="4685"/>
                </a:lnTo>
                <a:close/>
              </a:path>
            </a:pathLst>
          </a:custGeom>
          <a:solidFill>
            <a:srgbClr val="FF0000"/>
          </a:solidFill>
          <a:ln w="9525">
            <a:noFill/>
            <a:miter lim="800000"/>
            <a:headEnd/>
            <a:tailEnd/>
          </a:ln>
          <a:effectLst/>
        </p:spPr>
        <p:txBody>
          <a:bodyPr wrap="none" anchor="ctr"/>
          <a:lstStyle/>
          <a:p>
            <a:endParaRPr lang="es-ES"/>
          </a:p>
        </p:txBody>
      </p:sp>
      <p:sp>
        <p:nvSpPr>
          <p:cNvPr id="89109" name="AutoShape 21"/>
          <p:cNvSpPr>
            <a:spLocks noChangeArrowheads="1"/>
          </p:cNvSpPr>
          <p:nvPr/>
        </p:nvSpPr>
        <p:spPr bwMode="auto">
          <a:xfrm rot="10800000" flipH="1">
            <a:off x="6443663" y="3068638"/>
            <a:ext cx="936625" cy="1223962"/>
          </a:xfrm>
          <a:custGeom>
            <a:avLst/>
            <a:gdLst>
              <a:gd name="G0" fmla="+- 13728 0 0"/>
              <a:gd name="G1" fmla="+- 19147 0 0"/>
              <a:gd name="G2" fmla="+- 4855 0 0"/>
              <a:gd name="G3" fmla="*/ 13728 1 2"/>
              <a:gd name="G4" fmla="+- G3 10800 0"/>
              <a:gd name="G5" fmla="+- 21600 13728 19147"/>
              <a:gd name="G6" fmla="+- 19147 4855 0"/>
              <a:gd name="G7" fmla="*/ G6 1 2"/>
              <a:gd name="G8" fmla="*/ 19147 2 1"/>
              <a:gd name="G9" fmla="+- G8 0 21600"/>
              <a:gd name="G10" fmla="*/ 21600 G0 G1"/>
              <a:gd name="G11" fmla="*/ 21600 G4 G1"/>
              <a:gd name="G12" fmla="*/ 21600 G5 G1"/>
              <a:gd name="G13" fmla="*/ 21600 G7 G1"/>
              <a:gd name="G14" fmla="*/ 19147 1 2"/>
              <a:gd name="G15" fmla="+- G5 0 G4"/>
              <a:gd name="G16" fmla="+- G0 0 G4"/>
              <a:gd name="G17" fmla="*/ G2 G15 G16"/>
              <a:gd name="T0" fmla="*/ 17664 w 21600"/>
              <a:gd name="T1" fmla="*/ 0 h 21600"/>
              <a:gd name="T2" fmla="*/ 13728 w 21600"/>
              <a:gd name="T3" fmla="*/ 4855 h 21600"/>
              <a:gd name="T4" fmla="*/ 0 w 21600"/>
              <a:gd name="T5" fmla="*/ 19927 h 21600"/>
              <a:gd name="T6" fmla="*/ 9574 w 21600"/>
              <a:gd name="T7" fmla="*/ 21600 h 21600"/>
              <a:gd name="T8" fmla="*/ 19147 w 21600"/>
              <a:gd name="T9" fmla="*/ 13538 h 21600"/>
              <a:gd name="T10" fmla="*/ 21600 w 21600"/>
              <a:gd name="T11" fmla="*/ 4855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664" y="0"/>
                </a:moveTo>
                <a:lnTo>
                  <a:pt x="13728" y="4855"/>
                </a:lnTo>
                <a:lnTo>
                  <a:pt x="16181" y="4855"/>
                </a:lnTo>
                <a:lnTo>
                  <a:pt x="16181" y="18254"/>
                </a:lnTo>
                <a:lnTo>
                  <a:pt x="0" y="18254"/>
                </a:lnTo>
                <a:lnTo>
                  <a:pt x="0" y="21600"/>
                </a:lnTo>
                <a:lnTo>
                  <a:pt x="19147" y="21600"/>
                </a:lnTo>
                <a:lnTo>
                  <a:pt x="19147" y="4855"/>
                </a:lnTo>
                <a:lnTo>
                  <a:pt x="21600" y="4855"/>
                </a:lnTo>
                <a:close/>
              </a:path>
            </a:pathLst>
          </a:custGeom>
          <a:solidFill>
            <a:srgbClr val="FF0000"/>
          </a:solidFill>
          <a:ln w="9525">
            <a:noFill/>
            <a:miter lim="800000"/>
            <a:headEnd/>
            <a:tailEnd/>
          </a:ln>
          <a:effectLst/>
        </p:spPr>
        <p:txBody>
          <a:bodyPr wrap="none" anchor="ctr"/>
          <a:lstStyle/>
          <a:p>
            <a:endParaRPr lang="es-ES"/>
          </a:p>
        </p:txBody>
      </p:sp>
      <p:sp>
        <p:nvSpPr>
          <p:cNvPr id="89110" name="Line 22"/>
          <p:cNvSpPr>
            <a:spLocks noChangeShapeType="1"/>
          </p:cNvSpPr>
          <p:nvPr/>
        </p:nvSpPr>
        <p:spPr bwMode="auto">
          <a:xfrm>
            <a:off x="3779838" y="4581525"/>
            <a:ext cx="2087562" cy="0"/>
          </a:xfrm>
          <a:prstGeom prst="line">
            <a:avLst/>
          </a:prstGeom>
          <a:noFill/>
          <a:ln w="63500">
            <a:solidFill>
              <a:srgbClr val="FF0000"/>
            </a:solidFill>
            <a:prstDash val="sysDot"/>
            <a:round/>
            <a:headEnd/>
            <a:tailEnd type="triangle" w="med" len="med"/>
          </a:ln>
          <a:effectLst/>
        </p:spPr>
        <p:txBody>
          <a:bodyPr wrap="none"/>
          <a:lstStyle/>
          <a:p>
            <a:endParaRPr lang="es-ES"/>
          </a:p>
        </p:txBody>
      </p:sp>
      <p:sp>
        <p:nvSpPr>
          <p:cNvPr id="89111" name="Line 23"/>
          <p:cNvSpPr>
            <a:spLocks noChangeShapeType="1"/>
          </p:cNvSpPr>
          <p:nvPr/>
        </p:nvSpPr>
        <p:spPr bwMode="auto">
          <a:xfrm flipH="1">
            <a:off x="3779838" y="4797425"/>
            <a:ext cx="2087562" cy="0"/>
          </a:xfrm>
          <a:prstGeom prst="line">
            <a:avLst/>
          </a:prstGeom>
          <a:noFill/>
          <a:ln w="63500">
            <a:solidFill>
              <a:srgbClr val="FF0000"/>
            </a:solidFill>
            <a:prstDash val="sysDot"/>
            <a:round/>
            <a:headEnd/>
            <a:tailEnd type="triangle" w="med" len="med"/>
          </a:ln>
          <a:effectLst/>
        </p:spPr>
        <p:txBody>
          <a:bodyPr wrap="none"/>
          <a:lstStyle/>
          <a:p>
            <a:endParaRPr lang="es-ES"/>
          </a:p>
        </p:txBody>
      </p:sp>
      <p:sp>
        <p:nvSpPr>
          <p:cNvPr id="89113" name="AutoShape 25"/>
          <p:cNvSpPr>
            <a:spLocks noChangeArrowheads="1"/>
          </p:cNvSpPr>
          <p:nvPr/>
        </p:nvSpPr>
        <p:spPr bwMode="auto">
          <a:xfrm rot="5400000">
            <a:off x="1921669" y="5863431"/>
            <a:ext cx="1089025" cy="90011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9525">
            <a:noFill/>
            <a:miter lim="800000"/>
            <a:headEnd/>
            <a:tailEnd/>
          </a:ln>
          <a:effectLst/>
        </p:spPr>
        <p:txBody>
          <a:bodyPr wrap="none" anchor="ctr"/>
          <a:lstStyle/>
          <a:p>
            <a:endParaRPr lang="es-ES"/>
          </a:p>
        </p:txBody>
      </p:sp>
      <p:sp>
        <p:nvSpPr>
          <p:cNvPr id="89114" name="AutoShape 26"/>
          <p:cNvSpPr>
            <a:spLocks noChangeArrowheads="1"/>
          </p:cNvSpPr>
          <p:nvPr/>
        </p:nvSpPr>
        <p:spPr bwMode="auto">
          <a:xfrm rot="5400000">
            <a:off x="1291431" y="2388394"/>
            <a:ext cx="1592263" cy="5048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9525">
            <a:noFill/>
            <a:miter lim="800000"/>
            <a:headEnd/>
            <a:tailEnd/>
          </a:ln>
          <a:effectLst/>
        </p:spPr>
        <p:txBody>
          <a:bodyPr wrap="none" anchor="ctr"/>
          <a:lstStyle/>
          <a:p>
            <a:endParaRPr lang="es-ES"/>
          </a:p>
        </p:txBody>
      </p:sp>
      <p:sp>
        <p:nvSpPr>
          <p:cNvPr id="89116" name="Text Box 28"/>
          <p:cNvSpPr txBox="1">
            <a:spLocks noChangeArrowheads="1"/>
          </p:cNvSpPr>
          <p:nvPr/>
        </p:nvSpPr>
        <p:spPr bwMode="auto">
          <a:xfrm>
            <a:off x="6372225" y="1773238"/>
            <a:ext cx="1878013" cy="457200"/>
          </a:xfrm>
          <a:prstGeom prst="rect">
            <a:avLst/>
          </a:prstGeom>
          <a:noFill/>
          <a:ln w="9525">
            <a:noFill/>
            <a:miter lim="800000"/>
            <a:headEnd/>
            <a:tailEnd/>
          </a:ln>
          <a:effectLst/>
        </p:spPr>
        <p:txBody>
          <a:bodyPr wrap="none">
            <a:spAutoFit/>
          </a:bodyPr>
          <a:lstStyle/>
          <a:p>
            <a:r>
              <a:rPr lang="es-ES">
                <a:solidFill>
                  <a:srgbClr val="FFFF00"/>
                </a:solidFill>
                <a:latin typeface="Arial Black" pitchFamily="34" charset="0"/>
              </a:rPr>
              <a:t>ENTORNO</a:t>
            </a:r>
          </a:p>
        </p:txBody>
      </p:sp>
      <p:sp>
        <p:nvSpPr>
          <p:cNvPr id="89118" name="Line 30"/>
          <p:cNvSpPr>
            <a:spLocks noChangeShapeType="1"/>
          </p:cNvSpPr>
          <p:nvPr/>
        </p:nvSpPr>
        <p:spPr bwMode="auto">
          <a:xfrm flipH="1">
            <a:off x="4932363" y="1989138"/>
            <a:ext cx="1223962" cy="0"/>
          </a:xfrm>
          <a:prstGeom prst="line">
            <a:avLst/>
          </a:prstGeom>
          <a:noFill/>
          <a:ln w="76200">
            <a:solidFill>
              <a:srgbClr val="FF0000"/>
            </a:solidFill>
            <a:prstDash val="sysDot"/>
            <a:round/>
            <a:headEnd/>
            <a:tailEnd/>
          </a:ln>
          <a:effectLst/>
        </p:spPr>
        <p:txBody>
          <a:bodyPr wrap="none"/>
          <a:lstStyle/>
          <a:p>
            <a:endParaRPr lang="es-ES"/>
          </a:p>
        </p:txBody>
      </p:sp>
      <p:sp>
        <p:nvSpPr>
          <p:cNvPr id="89119" name="Line 31"/>
          <p:cNvSpPr>
            <a:spLocks noChangeShapeType="1"/>
          </p:cNvSpPr>
          <p:nvPr/>
        </p:nvSpPr>
        <p:spPr bwMode="auto">
          <a:xfrm>
            <a:off x="4932363" y="1989138"/>
            <a:ext cx="0" cy="647700"/>
          </a:xfrm>
          <a:prstGeom prst="line">
            <a:avLst/>
          </a:prstGeom>
          <a:noFill/>
          <a:ln w="76200">
            <a:solidFill>
              <a:srgbClr val="FF0000"/>
            </a:solidFill>
            <a:prstDash val="sysDot"/>
            <a:round/>
            <a:headEnd/>
            <a:tailEnd type="triangle" w="med" len="med"/>
          </a:ln>
          <a:effectLst/>
        </p:spPr>
        <p:txBody>
          <a:bodyPr wrap="none"/>
          <a:lstStyle/>
          <a:p>
            <a:endParaRPr lang="es-ES"/>
          </a:p>
        </p:txBody>
      </p:sp>
    </p:spTree>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2"/>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3300"/>
                </a:solidFill>
                <a:latin typeface="Arial" charset="0"/>
                <a:cs typeface="Times New Roman" pitchFamily="18" charset="0"/>
              </a:rPr>
              <a:t>I.   Introducción a la Empresa.</a:t>
            </a:r>
          </a:p>
          <a:p>
            <a:r>
              <a:rPr lang="es-ES" sz="1000">
                <a:solidFill>
                  <a:srgbClr val="FFFF00"/>
                </a:solidFill>
                <a:latin typeface="Arial" charset="0"/>
                <a:cs typeface="Times New Roman" pitchFamily="18" charset="0"/>
              </a:rPr>
              <a:t>II.  La actividad comercial (Marketing).</a:t>
            </a:r>
          </a:p>
          <a:p>
            <a:r>
              <a:rPr lang="es-ES" sz="1000">
                <a:solidFill>
                  <a:srgbClr val="FFFF00"/>
                </a:solidFill>
                <a:latin typeface="Arial" charset="0"/>
                <a:cs typeface="Times New Roman" pitchFamily="18" charset="0"/>
              </a:rPr>
              <a:t>III. El subsistema financiero.</a:t>
            </a:r>
          </a:p>
        </p:txBody>
      </p:sp>
      <p:sp>
        <p:nvSpPr>
          <p:cNvPr id="137219" name="Text Box 3"/>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137220" name="AutoShape 4"/>
          <p:cNvSpPr>
            <a:spLocks noChangeArrowheads="1"/>
          </p:cNvSpPr>
          <p:nvPr/>
        </p:nvSpPr>
        <p:spPr bwMode="auto">
          <a:xfrm rot="5400000">
            <a:off x="609600" y="76200"/>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sp>
        <p:nvSpPr>
          <p:cNvPr id="137221" name="Rectangle 5"/>
          <p:cNvSpPr>
            <a:spLocks noGrp="1" noChangeArrowheads="1"/>
          </p:cNvSpPr>
          <p:nvPr>
            <p:ph type="title" idx="4294967295"/>
          </p:nvPr>
        </p:nvSpPr>
        <p:spPr>
          <a:xfrm>
            <a:off x="1066800" y="981075"/>
            <a:ext cx="5160963" cy="533400"/>
          </a:xfrm>
          <a:effectLst>
            <a:outerShdw dist="35921" dir="2700000" algn="ctr" rotWithShape="0">
              <a:schemeClr val="bg2"/>
            </a:outerShdw>
          </a:effectLst>
        </p:spPr>
        <p:txBody>
          <a:bodyPr/>
          <a:lstStyle/>
          <a:p>
            <a:r>
              <a:rPr lang="es-ES_tradnl" sz="2400" b="1">
                <a:solidFill>
                  <a:srgbClr val="FFFF00"/>
                </a:solidFill>
                <a:latin typeface="Arial" charset="0"/>
              </a:rPr>
              <a:t>2. El Entorno de la Empresa </a:t>
            </a:r>
            <a:endParaRPr lang="es-ES" sz="2400" b="1">
              <a:solidFill>
                <a:srgbClr val="FFFF00"/>
              </a:solidFill>
              <a:latin typeface="Arial" charset="0"/>
            </a:endParaRPr>
          </a:p>
        </p:txBody>
      </p:sp>
      <p:sp>
        <p:nvSpPr>
          <p:cNvPr id="137222" name="Line 6"/>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sp>
        <p:nvSpPr>
          <p:cNvPr id="137223" name="Rectangle 7"/>
          <p:cNvSpPr>
            <a:spLocks noChangeArrowheads="1"/>
          </p:cNvSpPr>
          <p:nvPr/>
        </p:nvSpPr>
        <p:spPr bwMode="auto">
          <a:xfrm>
            <a:off x="533400" y="1844675"/>
            <a:ext cx="8215313" cy="1944688"/>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r>
              <a:rPr lang="es-ES_tradnl" sz="2000" dirty="0">
                <a:solidFill>
                  <a:srgbClr val="FFFF00"/>
                </a:solidFill>
                <a:latin typeface="Arial" charset="0"/>
              </a:rPr>
              <a:t>La importancia del entorno de cara a la empresa ha variado a lo largo del tiempo, se distinguen tres etapas:</a:t>
            </a:r>
          </a:p>
          <a:p>
            <a:endParaRPr lang="es-ES_tradnl" sz="2000" dirty="0">
              <a:solidFill>
                <a:srgbClr val="FFFF00"/>
              </a:solidFill>
              <a:latin typeface="Arial" charset="0"/>
            </a:endParaRPr>
          </a:p>
          <a:p>
            <a:pPr marL="623888" lvl="2" indent="-173038">
              <a:buFontTx/>
              <a:buChar char="•"/>
            </a:pPr>
            <a:r>
              <a:rPr lang="es-ES_tradnl" sz="2000" dirty="0">
                <a:solidFill>
                  <a:srgbClr val="FFFF00"/>
                </a:solidFill>
                <a:latin typeface="Arial" charset="0"/>
              </a:rPr>
              <a:t>La época de PRODUCCIÓN EN MASA. Prima la producción.</a:t>
            </a:r>
          </a:p>
          <a:p>
            <a:pPr marL="623888" lvl="2" indent="-173038">
              <a:buFontTx/>
              <a:buChar char="•"/>
            </a:pPr>
            <a:r>
              <a:rPr lang="es-ES_tradnl" sz="2000" dirty="0">
                <a:solidFill>
                  <a:srgbClr val="FFFF00"/>
                </a:solidFill>
                <a:latin typeface="Arial" charset="0"/>
              </a:rPr>
              <a:t>La era del MARKETING. Prima el mercado.</a:t>
            </a:r>
          </a:p>
          <a:p>
            <a:pPr marL="623888" lvl="2" indent="-173038">
              <a:buFontTx/>
              <a:buChar char="•"/>
            </a:pPr>
            <a:r>
              <a:rPr lang="es-ES_tradnl" sz="2000" dirty="0">
                <a:solidFill>
                  <a:srgbClr val="FFFF00"/>
                </a:solidFill>
                <a:latin typeface="Arial" charset="0"/>
              </a:rPr>
              <a:t>La era POST-INDUSTRIAL</a:t>
            </a:r>
            <a:r>
              <a:rPr lang="es-ES_tradnl" sz="2000" dirty="0" smtClean="0">
                <a:solidFill>
                  <a:srgbClr val="FFFF00"/>
                </a:solidFill>
                <a:latin typeface="Arial" charset="0"/>
              </a:rPr>
              <a:t>. Prima el cliente</a:t>
            </a:r>
            <a:endParaRPr lang="es-ES" sz="2000" dirty="0">
              <a:solidFill>
                <a:srgbClr val="FFFF00"/>
              </a:solidFill>
              <a:latin typeface="Arial" charset="0"/>
            </a:endParaRPr>
          </a:p>
        </p:txBody>
      </p:sp>
      <p:graphicFrame>
        <p:nvGraphicFramePr>
          <p:cNvPr id="137224" name="Object 8"/>
          <p:cNvGraphicFramePr>
            <a:graphicFrameLocks noChangeAspect="1"/>
          </p:cNvGraphicFramePr>
          <p:nvPr/>
        </p:nvGraphicFramePr>
        <p:xfrm>
          <a:off x="8001000" y="152400"/>
          <a:ext cx="914400" cy="738188"/>
        </p:xfrm>
        <a:graphic>
          <a:graphicData uri="http://schemas.openxmlformats.org/presentationml/2006/ole">
            <p:oleObj spid="_x0000_s137224" name="CorelPhotoPaint.Image.8" r:id="rId3" imgW="1574603" imgH="1269841" progId="">
              <p:embed/>
            </p:oleObj>
          </a:graphicData>
        </a:graphic>
      </p:graphicFrame>
      <p:sp>
        <p:nvSpPr>
          <p:cNvPr id="137225" name="Rectangle 9"/>
          <p:cNvSpPr>
            <a:spLocks noChangeArrowheads="1"/>
          </p:cNvSpPr>
          <p:nvPr/>
        </p:nvSpPr>
        <p:spPr bwMode="auto">
          <a:xfrm>
            <a:off x="539750" y="4221163"/>
            <a:ext cx="8215313" cy="1944687"/>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r>
              <a:rPr lang="es-ES_tradnl" sz="2000">
                <a:solidFill>
                  <a:srgbClr val="FFFF00"/>
                </a:solidFill>
                <a:latin typeface="Arial" charset="0"/>
              </a:rPr>
              <a:t>ENTORNO, todo aquello que está más allá de los límites de la empresa. Se distinguen dos niveles de análisis:</a:t>
            </a:r>
          </a:p>
          <a:p>
            <a:endParaRPr lang="es-ES_tradnl" sz="2000">
              <a:solidFill>
                <a:srgbClr val="FFFF00"/>
              </a:solidFill>
              <a:latin typeface="Arial" charset="0"/>
            </a:endParaRPr>
          </a:p>
          <a:p>
            <a:pPr marL="623888" lvl="2" indent="-173038">
              <a:buFontTx/>
              <a:buChar char="•"/>
            </a:pPr>
            <a:r>
              <a:rPr lang="es-ES_tradnl" sz="2000">
                <a:solidFill>
                  <a:srgbClr val="FFFF00"/>
                </a:solidFill>
                <a:latin typeface="Arial" charset="0"/>
              </a:rPr>
              <a:t>Entorno GENÉRICO</a:t>
            </a:r>
          </a:p>
          <a:p>
            <a:pPr marL="623888" lvl="2" indent="-173038">
              <a:buFontTx/>
              <a:buChar char="•"/>
            </a:pPr>
            <a:r>
              <a:rPr lang="es-ES_tradnl" sz="2000">
                <a:solidFill>
                  <a:srgbClr val="FFFF00"/>
                </a:solidFill>
                <a:latin typeface="Arial" charset="0"/>
              </a:rPr>
              <a:t>Entorno ESPECÍFICO</a:t>
            </a:r>
            <a:endParaRPr lang="es-ES" sz="2000">
              <a:solidFill>
                <a:srgbClr val="FFFF00"/>
              </a:solidFill>
              <a:latin typeface="Arial"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7222"/>
                                        </p:tgtEl>
                                        <p:attrNameLst>
                                          <p:attrName>style.visibility</p:attrName>
                                        </p:attrNameLst>
                                      </p:cBhvr>
                                      <p:to>
                                        <p:strVal val="visible"/>
                                      </p:to>
                                    </p:set>
                                    <p:anim calcmode="lin" valueType="num">
                                      <p:cBhvr additive="base">
                                        <p:cTn id="7" dur="500" fill="hold"/>
                                        <p:tgtEl>
                                          <p:spTgt spid="137222"/>
                                        </p:tgtEl>
                                        <p:attrNameLst>
                                          <p:attrName>ppt_x</p:attrName>
                                        </p:attrNameLst>
                                      </p:cBhvr>
                                      <p:tavLst>
                                        <p:tav tm="0">
                                          <p:val>
                                            <p:strVal val="1+#ppt_w/2"/>
                                          </p:val>
                                        </p:tav>
                                        <p:tav tm="100000">
                                          <p:val>
                                            <p:strVal val="#ppt_x"/>
                                          </p:val>
                                        </p:tav>
                                      </p:tavLst>
                                    </p:anim>
                                    <p:anim calcmode="lin" valueType="num">
                                      <p:cBhvr additive="base">
                                        <p:cTn id="8" dur="500" fill="hold"/>
                                        <p:tgtEl>
                                          <p:spTgt spid="13722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37221"/>
                                        </p:tgtEl>
                                        <p:attrNameLst>
                                          <p:attrName>style.visibility</p:attrName>
                                        </p:attrNameLst>
                                      </p:cBhvr>
                                      <p:to>
                                        <p:strVal val="visible"/>
                                      </p:to>
                                    </p:set>
                                    <p:anim calcmode="lin" valueType="num">
                                      <p:cBhvr additive="base">
                                        <p:cTn id="11" dur="500" fill="hold"/>
                                        <p:tgtEl>
                                          <p:spTgt spid="137221"/>
                                        </p:tgtEl>
                                        <p:attrNameLst>
                                          <p:attrName>ppt_x</p:attrName>
                                        </p:attrNameLst>
                                      </p:cBhvr>
                                      <p:tavLst>
                                        <p:tav tm="0">
                                          <p:val>
                                            <p:strVal val="1+#ppt_w/2"/>
                                          </p:val>
                                        </p:tav>
                                        <p:tav tm="100000">
                                          <p:val>
                                            <p:strVal val="#ppt_x"/>
                                          </p:val>
                                        </p:tav>
                                      </p:tavLst>
                                    </p:anim>
                                    <p:anim calcmode="lin" valueType="num">
                                      <p:cBhvr additive="base">
                                        <p:cTn id="12" dur="500" fill="hold"/>
                                        <p:tgtEl>
                                          <p:spTgt spid="13722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37223"/>
                                        </p:tgtEl>
                                        <p:attrNameLst>
                                          <p:attrName>style.visibility</p:attrName>
                                        </p:attrNameLst>
                                      </p:cBhvr>
                                      <p:to>
                                        <p:strVal val="visible"/>
                                      </p:to>
                                    </p:set>
                                    <p:anim calcmode="lin" valueType="num">
                                      <p:cBhvr additive="base">
                                        <p:cTn id="16" dur="500" fill="hold"/>
                                        <p:tgtEl>
                                          <p:spTgt spid="137223"/>
                                        </p:tgtEl>
                                        <p:attrNameLst>
                                          <p:attrName>ppt_x</p:attrName>
                                        </p:attrNameLst>
                                      </p:cBhvr>
                                      <p:tavLst>
                                        <p:tav tm="0">
                                          <p:val>
                                            <p:strVal val="#ppt_x"/>
                                          </p:val>
                                        </p:tav>
                                        <p:tav tm="100000">
                                          <p:val>
                                            <p:strVal val="#ppt_x"/>
                                          </p:val>
                                        </p:tav>
                                      </p:tavLst>
                                    </p:anim>
                                    <p:anim calcmode="lin" valueType="num">
                                      <p:cBhvr additive="base">
                                        <p:cTn id="17" dur="500" fill="hold"/>
                                        <p:tgtEl>
                                          <p:spTgt spid="13722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137225"/>
                                        </p:tgtEl>
                                        <p:attrNameLst>
                                          <p:attrName>style.visibility</p:attrName>
                                        </p:attrNameLst>
                                      </p:cBhvr>
                                      <p:to>
                                        <p:strVal val="visible"/>
                                      </p:to>
                                    </p:set>
                                    <p:anim calcmode="lin" valueType="num">
                                      <p:cBhvr additive="base">
                                        <p:cTn id="21" dur="500" fill="hold"/>
                                        <p:tgtEl>
                                          <p:spTgt spid="137225"/>
                                        </p:tgtEl>
                                        <p:attrNameLst>
                                          <p:attrName>ppt_x</p:attrName>
                                        </p:attrNameLst>
                                      </p:cBhvr>
                                      <p:tavLst>
                                        <p:tav tm="0">
                                          <p:val>
                                            <p:strVal val="#ppt_x"/>
                                          </p:val>
                                        </p:tav>
                                        <p:tav tm="100000">
                                          <p:val>
                                            <p:strVal val="#ppt_x"/>
                                          </p:val>
                                        </p:tav>
                                      </p:tavLst>
                                    </p:anim>
                                    <p:anim calcmode="lin" valueType="num">
                                      <p:cBhvr additive="base">
                                        <p:cTn id="22" dur="500" fill="hold"/>
                                        <p:tgtEl>
                                          <p:spTgt spid="1372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1" grpId="0"/>
      <p:bldP spid="137222" grpId="0" animBg="1"/>
      <p:bldP spid="137223" grpId="0" autoUpdateAnimBg="0"/>
      <p:bldP spid="13722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3300"/>
                </a:solidFill>
                <a:latin typeface="Arial" charset="0"/>
                <a:cs typeface="Times New Roman" pitchFamily="18" charset="0"/>
              </a:rPr>
              <a:t>I.   Introducción a la Empresa.</a:t>
            </a:r>
          </a:p>
          <a:p>
            <a:r>
              <a:rPr lang="es-ES" sz="1000">
                <a:solidFill>
                  <a:srgbClr val="FFFF00"/>
                </a:solidFill>
                <a:latin typeface="Arial" charset="0"/>
                <a:cs typeface="Times New Roman" pitchFamily="18" charset="0"/>
              </a:rPr>
              <a:t>II.  La actividad comercial (Marketing).</a:t>
            </a:r>
          </a:p>
          <a:p>
            <a:r>
              <a:rPr lang="es-ES" sz="1000">
                <a:solidFill>
                  <a:srgbClr val="FFFF00"/>
                </a:solidFill>
                <a:latin typeface="Arial" charset="0"/>
                <a:cs typeface="Times New Roman" pitchFamily="18" charset="0"/>
              </a:rPr>
              <a:t>III. El subsistema financiero.</a:t>
            </a:r>
          </a:p>
        </p:txBody>
      </p:sp>
      <p:sp>
        <p:nvSpPr>
          <p:cNvPr id="138243" name="Text Box 3"/>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138244" name="AutoShape 4"/>
          <p:cNvSpPr>
            <a:spLocks noChangeArrowheads="1"/>
          </p:cNvSpPr>
          <p:nvPr/>
        </p:nvSpPr>
        <p:spPr bwMode="auto">
          <a:xfrm rot="5400000">
            <a:off x="609600" y="76200"/>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sp>
        <p:nvSpPr>
          <p:cNvPr id="138245" name="Rectangle 5"/>
          <p:cNvSpPr>
            <a:spLocks noGrp="1" noChangeArrowheads="1"/>
          </p:cNvSpPr>
          <p:nvPr>
            <p:ph type="title" idx="4294967295"/>
          </p:nvPr>
        </p:nvSpPr>
        <p:spPr>
          <a:xfrm>
            <a:off x="1066800" y="981075"/>
            <a:ext cx="5160963" cy="533400"/>
          </a:xfrm>
          <a:effectLst>
            <a:outerShdw dist="35921" dir="2700000" algn="ctr" rotWithShape="0">
              <a:schemeClr val="bg2"/>
            </a:outerShdw>
          </a:effectLst>
        </p:spPr>
        <p:txBody>
          <a:bodyPr/>
          <a:lstStyle/>
          <a:p>
            <a:r>
              <a:rPr lang="es-ES_tradnl" sz="2400" b="1">
                <a:solidFill>
                  <a:srgbClr val="FFFF00"/>
                </a:solidFill>
                <a:latin typeface="Arial" charset="0"/>
              </a:rPr>
              <a:t>2. El Entorno de la Empresa </a:t>
            </a:r>
            <a:endParaRPr lang="es-ES" sz="2400" b="1">
              <a:solidFill>
                <a:srgbClr val="FFFF00"/>
              </a:solidFill>
              <a:latin typeface="Arial" charset="0"/>
            </a:endParaRPr>
          </a:p>
        </p:txBody>
      </p:sp>
      <p:sp>
        <p:nvSpPr>
          <p:cNvPr id="138246" name="Line 6"/>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sp>
        <p:nvSpPr>
          <p:cNvPr id="138247" name="Rectangle 7"/>
          <p:cNvSpPr>
            <a:spLocks noChangeArrowheads="1"/>
          </p:cNvSpPr>
          <p:nvPr/>
        </p:nvSpPr>
        <p:spPr bwMode="auto">
          <a:xfrm>
            <a:off x="533400" y="1844675"/>
            <a:ext cx="3533775" cy="431800"/>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r>
              <a:rPr lang="es-ES_tradnl" sz="2000">
                <a:solidFill>
                  <a:srgbClr val="FFFF00"/>
                </a:solidFill>
                <a:latin typeface="Arial" charset="0"/>
              </a:rPr>
              <a:t>1. ENTORNO GENÉRICO</a:t>
            </a:r>
            <a:endParaRPr lang="es-ES" sz="2000">
              <a:solidFill>
                <a:srgbClr val="FFFF00"/>
              </a:solidFill>
              <a:latin typeface="Arial" charset="0"/>
            </a:endParaRPr>
          </a:p>
        </p:txBody>
      </p:sp>
      <p:graphicFrame>
        <p:nvGraphicFramePr>
          <p:cNvPr id="138248" name="Object 8"/>
          <p:cNvGraphicFramePr>
            <a:graphicFrameLocks noChangeAspect="1"/>
          </p:cNvGraphicFramePr>
          <p:nvPr/>
        </p:nvGraphicFramePr>
        <p:xfrm>
          <a:off x="8001000" y="152400"/>
          <a:ext cx="914400" cy="738188"/>
        </p:xfrm>
        <a:graphic>
          <a:graphicData uri="http://schemas.openxmlformats.org/presentationml/2006/ole">
            <p:oleObj spid="_x0000_s138248" name="CorelPhotoPaint.Image.8" r:id="rId3" imgW="1574603" imgH="1269841" progId="">
              <p:embed/>
            </p:oleObj>
          </a:graphicData>
        </a:graphic>
      </p:graphicFrame>
      <p:grpSp>
        <p:nvGrpSpPr>
          <p:cNvPr id="138249" name="Group 9"/>
          <p:cNvGrpSpPr>
            <a:grpSpLocks/>
          </p:cNvGrpSpPr>
          <p:nvPr/>
        </p:nvGrpSpPr>
        <p:grpSpPr bwMode="auto">
          <a:xfrm>
            <a:off x="971550" y="2349500"/>
            <a:ext cx="7416800" cy="2087563"/>
            <a:chOff x="612" y="1480"/>
            <a:chExt cx="4672" cy="1315"/>
          </a:xfrm>
        </p:grpSpPr>
        <p:sp>
          <p:nvSpPr>
            <p:cNvPr id="138250" name="Rectangle 10"/>
            <p:cNvSpPr>
              <a:spLocks noChangeArrowheads="1"/>
            </p:cNvSpPr>
            <p:nvPr/>
          </p:nvSpPr>
          <p:spPr bwMode="auto">
            <a:xfrm>
              <a:off x="612" y="1480"/>
              <a:ext cx="2994" cy="1315"/>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177800" indent="-88900"/>
              <a:r>
                <a:rPr lang="es-ES_tradnl" sz="2000" u="sng">
                  <a:solidFill>
                    <a:srgbClr val="FFFF00"/>
                  </a:solidFill>
                  <a:latin typeface="Arial" charset="0"/>
                </a:rPr>
                <a:t>Factores Económicos</a:t>
              </a:r>
              <a:r>
                <a:rPr lang="es-ES_tradnl" sz="2000">
                  <a:solidFill>
                    <a:srgbClr val="FFFF00"/>
                  </a:solidFill>
                  <a:latin typeface="Arial" charset="0"/>
                </a:rPr>
                <a:t>: </a:t>
              </a:r>
            </a:p>
            <a:p>
              <a:pPr marL="177800" indent="-88900">
                <a:buFontTx/>
                <a:buChar char="•"/>
              </a:pPr>
              <a:r>
                <a:rPr lang="es-ES_tradnl" sz="2000">
                  <a:solidFill>
                    <a:srgbClr val="FFFF00"/>
                  </a:solidFill>
                  <a:latin typeface="Arial" charset="0"/>
                </a:rPr>
                <a:t> Variables macroeconómicas del país</a:t>
              </a:r>
            </a:p>
            <a:p>
              <a:pPr marL="895350" lvl="4">
                <a:buFontTx/>
                <a:buChar char="•"/>
              </a:pPr>
              <a:r>
                <a:rPr lang="es-ES_tradnl" sz="2000">
                  <a:solidFill>
                    <a:srgbClr val="FFFF00"/>
                  </a:solidFill>
                  <a:latin typeface="Arial" charset="0"/>
                </a:rPr>
                <a:t> Tipos de Interés</a:t>
              </a:r>
            </a:p>
            <a:p>
              <a:pPr marL="895350" lvl="4">
                <a:buFontTx/>
                <a:buChar char="•"/>
              </a:pPr>
              <a:r>
                <a:rPr lang="es-ES_tradnl" sz="2000">
                  <a:solidFill>
                    <a:srgbClr val="FFFF00"/>
                  </a:solidFill>
                  <a:latin typeface="Arial" charset="0"/>
                </a:rPr>
                <a:t> Inflación</a:t>
              </a:r>
            </a:p>
            <a:p>
              <a:pPr marL="895350" lvl="4">
                <a:buFontTx/>
                <a:buChar char="•"/>
              </a:pPr>
              <a:r>
                <a:rPr lang="es-ES_tradnl" sz="2000">
                  <a:solidFill>
                    <a:srgbClr val="FFFF00"/>
                  </a:solidFill>
                  <a:latin typeface="Arial" charset="0"/>
                </a:rPr>
                <a:t> Tasa de Paro</a:t>
              </a:r>
            </a:p>
            <a:p>
              <a:pPr marL="177800" indent="-88900">
                <a:buFontTx/>
                <a:buChar char="•"/>
              </a:pPr>
              <a:r>
                <a:rPr lang="es-ES" sz="2000">
                  <a:solidFill>
                    <a:srgbClr val="FFFF00"/>
                  </a:solidFill>
                  <a:latin typeface="Arial" charset="0"/>
                </a:rPr>
                <a:t> Economía en recesión o en expansión</a:t>
              </a:r>
            </a:p>
            <a:p>
              <a:pPr marL="177800" indent="-88900">
                <a:buFontTx/>
                <a:buChar char="•"/>
              </a:pPr>
              <a:r>
                <a:rPr lang="es-ES" sz="2000">
                  <a:solidFill>
                    <a:srgbClr val="FFFF00"/>
                  </a:solidFill>
                  <a:latin typeface="Arial" charset="0"/>
                </a:rPr>
                <a:t> Infraestructuras del país</a:t>
              </a:r>
            </a:p>
          </p:txBody>
        </p:sp>
        <p:sp>
          <p:nvSpPr>
            <p:cNvPr id="138251" name="Rectangle 11"/>
            <p:cNvSpPr>
              <a:spLocks noChangeArrowheads="1"/>
            </p:cNvSpPr>
            <p:nvPr/>
          </p:nvSpPr>
          <p:spPr bwMode="auto">
            <a:xfrm>
              <a:off x="2880" y="1616"/>
              <a:ext cx="2404" cy="907"/>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177800" indent="-88900"/>
              <a:endParaRPr lang="es-ES_tradnl" sz="2000">
                <a:solidFill>
                  <a:srgbClr val="FFFF00"/>
                </a:solidFill>
                <a:latin typeface="Arial" charset="0"/>
              </a:endParaRPr>
            </a:p>
            <a:p>
              <a:pPr marL="177800" indent="-88900">
                <a:buFontTx/>
                <a:buChar char="•"/>
              </a:pPr>
              <a:r>
                <a:rPr lang="es-ES_tradnl" sz="2000">
                  <a:solidFill>
                    <a:srgbClr val="FFFF00"/>
                  </a:solidFill>
                  <a:latin typeface="Arial" charset="0"/>
                </a:rPr>
                <a:t> Tipo de cambio de la moneda</a:t>
              </a:r>
            </a:p>
            <a:p>
              <a:pPr marL="177800" indent="-88900">
                <a:buFontTx/>
                <a:buChar char="•"/>
              </a:pPr>
              <a:r>
                <a:rPr lang="es-ES_tradnl" sz="2000">
                  <a:solidFill>
                    <a:srgbClr val="FFFF00"/>
                  </a:solidFill>
                  <a:latin typeface="Arial" charset="0"/>
                </a:rPr>
                <a:t> Déficit público</a:t>
              </a:r>
            </a:p>
            <a:p>
              <a:pPr marL="177800" indent="-88900">
                <a:buFontTx/>
                <a:buChar char="•"/>
              </a:pPr>
              <a:r>
                <a:rPr lang="es-ES_tradnl" sz="2000">
                  <a:solidFill>
                    <a:srgbClr val="FFFF00"/>
                  </a:solidFill>
                  <a:latin typeface="Arial" charset="0"/>
                </a:rPr>
                <a:t> Balanza comercial</a:t>
              </a:r>
              <a:endParaRPr lang="es-ES" sz="2000">
                <a:solidFill>
                  <a:srgbClr val="FFFF00"/>
                </a:solidFill>
                <a:latin typeface="Arial" charset="0"/>
              </a:endParaRPr>
            </a:p>
          </p:txBody>
        </p:sp>
      </p:grpSp>
      <p:sp>
        <p:nvSpPr>
          <p:cNvPr id="138252" name="Rectangle 12"/>
          <p:cNvSpPr>
            <a:spLocks noChangeArrowheads="1"/>
          </p:cNvSpPr>
          <p:nvPr/>
        </p:nvSpPr>
        <p:spPr bwMode="auto">
          <a:xfrm>
            <a:off x="971550" y="4654550"/>
            <a:ext cx="7416800" cy="2087563"/>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177800" indent="-88900"/>
            <a:r>
              <a:rPr lang="es-ES_tradnl" sz="2000" u="sng" dirty="0">
                <a:solidFill>
                  <a:srgbClr val="FFFF00"/>
                </a:solidFill>
                <a:latin typeface="Arial" charset="0"/>
              </a:rPr>
              <a:t>Factores Político-Legales</a:t>
            </a:r>
            <a:r>
              <a:rPr lang="es-ES_tradnl" sz="2000" dirty="0">
                <a:solidFill>
                  <a:srgbClr val="FFFF00"/>
                </a:solidFill>
                <a:latin typeface="Arial" charset="0"/>
              </a:rPr>
              <a:t>: </a:t>
            </a:r>
          </a:p>
          <a:p>
            <a:pPr marL="177800" indent="-88900">
              <a:buFontTx/>
              <a:buChar char="•"/>
            </a:pPr>
            <a:r>
              <a:rPr lang="es-ES_tradnl" sz="2000" dirty="0">
                <a:solidFill>
                  <a:srgbClr val="FFFF00"/>
                </a:solidFill>
                <a:latin typeface="Arial" charset="0"/>
              </a:rPr>
              <a:t> Intervención de los Gobiernos mediante</a:t>
            </a:r>
          </a:p>
          <a:p>
            <a:pPr marL="895350" lvl="4">
              <a:buFontTx/>
              <a:buChar char="•"/>
            </a:pPr>
            <a:r>
              <a:rPr lang="es-ES_tradnl" sz="2000" dirty="0">
                <a:solidFill>
                  <a:srgbClr val="FFFF00"/>
                </a:solidFill>
                <a:latin typeface="Arial" charset="0"/>
              </a:rPr>
              <a:t> Políticas Monetarias</a:t>
            </a:r>
          </a:p>
          <a:p>
            <a:pPr marL="895350" lvl="4">
              <a:buFontTx/>
              <a:buChar char="•"/>
            </a:pPr>
            <a:r>
              <a:rPr lang="es-ES_tradnl" sz="2000" dirty="0">
                <a:solidFill>
                  <a:srgbClr val="FFFF00"/>
                </a:solidFill>
                <a:latin typeface="Arial" charset="0"/>
              </a:rPr>
              <a:t> Regulación de Mercados</a:t>
            </a:r>
          </a:p>
          <a:p>
            <a:pPr marL="895350" lvl="4">
              <a:buFontTx/>
              <a:buChar char="•"/>
            </a:pPr>
            <a:r>
              <a:rPr lang="es-ES_tradnl" sz="2000" dirty="0">
                <a:solidFill>
                  <a:srgbClr val="FFFF00"/>
                </a:solidFill>
                <a:latin typeface="Arial" charset="0"/>
              </a:rPr>
              <a:t> Fijación de Precios Máximos</a:t>
            </a:r>
          </a:p>
          <a:p>
            <a:pPr marL="895350" lvl="4">
              <a:buFontTx/>
              <a:buChar char="•"/>
            </a:pPr>
            <a:r>
              <a:rPr lang="es-ES" sz="2000" dirty="0" smtClean="0">
                <a:solidFill>
                  <a:srgbClr val="FFFF00"/>
                </a:solidFill>
                <a:latin typeface="Arial" charset="0"/>
              </a:rPr>
              <a:t>Actuación </a:t>
            </a:r>
            <a:r>
              <a:rPr lang="es-ES" sz="2000" dirty="0">
                <a:solidFill>
                  <a:srgbClr val="FFFF00"/>
                </a:solidFill>
                <a:latin typeface="Arial" charset="0"/>
              </a:rPr>
              <a:t>de la empresas públicas</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8247"/>
                                        </p:tgtEl>
                                        <p:attrNameLst>
                                          <p:attrName>style.visibility</p:attrName>
                                        </p:attrNameLst>
                                      </p:cBhvr>
                                      <p:to>
                                        <p:strVal val="visible"/>
                                      </p:to>
                                    </p:set>
                                    <p:anim calcmode="lin" valueType="num">
                                      <p:cBhvr additive="base">
                                        <p:cTn id="7" dur="500" fill="hold"/>
                                        <p:tgtEl>
                                          <p:spTgt spid="138247"/>
                                        </p:tgtEl>
                                        <p:attrNameLst>
                                          <p:attrName>ppt_x</p:attrName>
                                        </p:attrNameLst>
                                      </p:cBhvr>
                                      <p:tavLst>
                                        <p:tav tm="0">
                                          <p:val>
                                            <p:strVal val="#ppt_x"/>
                                          </p:val>
                                        </p:tav>
                                        <p:tav tm="100000">
                                          <p:val>
                                            <p:strVal val="#ppt_x"/>
                                          </p:val>
                                        </p:tav>
                                      </p:tavLst>
                                    </p:anim>
                                    <p:anim calcmode="lin" valueType="num">
                                      <p:cBhvr additive="base">
                                        <p:cTn id="8" dur="500" fill="hold"/>
                                        <p:tgtEl>
                                          <p:spTgt spid="13824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8249"/>
                                        </p:tgtEl>
                                        <p:attrNameLst>
                                          <p:attrName>style.visibility</p:attrName>
                                        </p:attrNameLst>
                                      </p:cBhvr>
                                      <p:to>
                                        <p:strVal val="visible"/>
                                      </p:to>
                                    </p:set>
                                    <p:anim calcmode="lin" valueType="num">
                                      <p:cBhvr additive="base">
                                        <p:cTn id="12" dur="500" fill="hold"/>
                                        <p:tgtEl>
                                          <p:spTgt spid="138249"/>
                                        </p:tgtEl>
                                        <p:attrNameLst>
                                          <p:attrName>ppt_x</p:attrName>
                                        </p:attrNameLst>
                                      </p:cBhvr>
                                      <p:tavLst>
                                        <p:tav tm="0">
                                          <p:val>
                                            <p:strVal val="#ppt_x"/>
                                          </p:val>
                                        </p:tav>
                                        <p:tav tm="100000">
                                          <p:val>
                                            <p:strVal val="#ppt_x"/>
                                          </p:val>
                                        </p:tav>
                                      </p:tavLst>
                                    </p:anim>
                                    <p:anim calcmode="lin" valueType="num">
                                      <p:cBhvr additive="base">
                                        <p:cTn id="13" dur="500" fill="hold"/>
                                        <p:tgtEl>
                                          <p:spTgt spid="13824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8252"/>
                                        </p:tgtEl>
                                        <p:attrNameLst>
                                          <p:attrName>style.visibility</p:attrName>
                                        </p:attrNameLst>
                                      </p:cBhvr>
                                      <p:to>
                                        <p:strVal val="visible"/>
                                      </p:to>
                                    </p:set>
                                    <p:anim calcmode="lin" valueType="num">
                                      <p:cBhvr additive="base">
                                        <p:cTn id="18" dur="500" fill="hold"/>
                                        <p:tgtEl>
                                          <p:spTgt spid="138252"/>
                                        </p:tgtEl>
                                        <p:attrNameLst>
                                          <p:attrName>ppt_x</p:attrName>
                                        </p:attrNameLst>
                                      </p:cBhvr>
                                      <p:tavLst>
                                        <p:tav tm="0">
                                          <p:val>
                                            <p:strVal val="#ppt_x"/>
                                          </p:val>
                                        </p:tav>
                                        <p:tav tm="100000">
                                          <p:val>
                                            <p:strVal val="#ppt_x"/>
                                          </p:val>
                                        </p:tav>
                                      </p:tavLst>
                                    </p:anim>
                                    <p:anim calcmode="lin" valueType="num">
                                      <p:cBhvr additive="base">
                                        <p:cTn id="19" dur="500" fill="hold"/>
                                        <p:tgtEl>
                                          <p:spTgt spid="1382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7" grpId="0" autoUpdateAnimBg="0"/>
      <p:bldP spid="1382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2"/>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3300"/>
                </a:solidFill>
                <a:latin typeface="Arial" charset="0"/>
                <a:cs typeface="Times New Roman" pitchFamily="18" charset="0"/>
              </a:rPr>
              <a:t>I.   Introducción a la Empresa.</a:t>
            </a:r>
          </a:p>
          <a:p>
            <a:r>
              <a:rPr lang="es-ES" sz="1000">
                <a:solidFill>
                  <a:srgbClr val="FFFF00"/>
                </a:solidFill>
                <a:latin typeface="Arial" charset="0"/>
                <a:cs typeface="Times New Roman" pitchFamily="18" charset="0"/>
              </a:rPr>
              <a:t>II.  La actividad comercial (Marketing).</a:t>
            </a:r>
          </a:p>
          <a:p>
            <a:r>
              <a:rPr lang="es-ES" sz="1000">
                <a:solidFill>
                  <a:srgbClr val="FFFF00"/>
                </a:solidFill>
                <a:latin typeface="Arial" charset="0"/>
                <a:cs typeface="Times New Roman" pitchFamily="18" charset="0"/>
              </a:rPr>
              <a:t>III. El subsistema financiero.</a:t>
            </a:r>
          </a:p>
        </p:txBody>
      </p:sp>
      <p:sp>
        <p:nvSpPr>
          <p:cNvPr id="139267" name="Text Box 3"/>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139268" name="AutoShape 4"/>
          <p:cNvSpPr>
            <a:spLocks noChangeArrowheads="1"/>
          </p:cNvSpPr>
          <p:nvPr/>
        </p:nvSpPr>
        <p:spPr bwMode="auto">
          <a:xfrm rot="5400000">
            <a:off x="609600" y="76200"/>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graphicFrame>
        <p:nvGraphicFramePr>
          <p:cNvPr id="139269" name="Object 5"/>
          <p:cNvGraphicFramePr>
            <a:graphicFrameLocks noChangeAspect="1"/>
          </p:cNvGraphicFramePr>
          <p:nvPr/>
        </p:nvGraphicFramePr>
        <p:xfrm>
          <a:off x="8001000" y="152400"/>
          <a:ext cx="914400" cy="738188"/>
        </p:xfrm>
        <a:graphic>
          <a:graphicData uri="http://schemas.openxmlformats.org/presentationml/2006/ole">
            <p:oleObj spid="_x0000_s139269" name="CorelPhotoPaint.Image.8" r:id="rId3" imgW="1574603" imgH="1269841" progId="">
              <p:embed/>
            </p:oleObj>
          </a:graphicData>
        </a:graphic>
      </p:graphicFrame>
      <p:sp>
        <p:nvSpPr>
          <p:cNvPr id="139270" name="Rectangle 6"/>
          <p:cNvSpPr>
            <a:spLocks noChangeArrowheads="1"/>
          </p:cNvSpPr>
          <p:nvPr/>
        </p:nvSpPr>
        <p:spPr bwMode="auto">
          <a:xfrm>
            <a:off x="1066800" y="981075"/>
            <a:ext cx="5160963" cy="533400"/>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ctr"/>
          <a:lstStyle/>
          <a:p>
            <a:r>
              <a:rPr lang="es-ES_tradnl" b="1">
                <a:solidFill>
                  <a:srgbClr val="FFFF00"/>
                </a:solidFill>
                <a:latin typeface="Arial" charset="0"/>
              </a:rPr>
              <a:t>2. El Entorno de la Empresa </a:t>
            </a:r>
            <a:endParaRPr lang="es-ES" b="1">
              <a:solidFill>
                <a:srgbClr val="FFFF00"/>
              </a:solidFill>
              <a:latin typeface="Arial" charset="0"/>
            </a:endParaRPr>
          </a:p>
        </p:txBody>
      </p:sp>
      <p:sp>
        <p:nvSpPr>
          <p:cNvPr id="139271" name="Line 7"/>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sp>
        <p:nvSpPr>
          <p:cNvPr id="139272" name="Rectangle 8"/>
          <p:cNvSpPr>
            <a:spLocks noChangeArrowheads="1"/>
          </p:cNvSpPr>
          <p:nvPr/>
        </p:nvSpPr>
        <p:spPr bwMode="auto">
          <a:xfrm>
            <a:off x="533400" y="1844675"/>
            <a:ext cx="3533775" cy="431800"/>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r>
              <a:rPr lang="es-ES_tradnl" sz="2000">
                <a:solidFill>
                  <a:srgbClr val="FFFF00"/>
                </a:solidFill>
                <a:latin typeface="Arial" charset="0"/>
              </a:rPr>
              <a:t>1. ENTORNO GENÉRICO</a:t>
            </a:r>
            <a:endParaRPr lang="es-ES" sz="2000">
              <a:solidFill>
                <a:srgbClr val="FFFF00"/>
              </a:solidFill>
              <a:latin typeface="Arial" charset="0"/>
            </a:endParaRPr>
          </a:p>
        </p:txBody>
      </p:sp>
      <p:sp>
        <p:nvSpPr>
          <p:cNvPr id="139273" name="Rectangle 9"/>
          <p:cNvSpPr>
            <a:spLocks noChangeArrowheads="1"/>
          </p:cNvSpPr>
          <p:nvPr/>
        </p:nvSpPr>
        <p:spPr bwMode="auto">
          <a:xfrm>
            <a:off x="1042988" y="2420938"/>
            <a:ext cx="7416800" cy="2087562"/>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177800" indent="-88900"/>
            <a:r>
              <a:rPr lang="es-ES_tradnl" sz="2000" u="sng" dirty="0">
                <a:solidFill>
                  <a:srgbClr val="FFFF00"/>
                </a:solidFill>
                <a:latin typeface="Arial" charset="0"/>
              </a:rPr>
              <a:t>Factores Socio-Culturales</a:t>
            </a:r>
            <a:r>
              <a:rPr lang="es-ES_tradnl" sz="2000" dirty="0">
                <a:solidFill>
                  <a:srgbClr val="FFFF00"/>
                </a:solidFill>
                <a:latin typeface="Arial" charset="0"/>
              </a:rPr>
              <a:t>: </a:t>
            </a:r>
          </a:p>
          <a:p>
            <a:pPr marL="177800" indent="-88900">
              <a:buFontTx/>
              <a:buChar char="•"/>
            </a:pPr>
            <a:r>
              <a:rPr lang="es-ES_tradnl" sz="2000" dirty="0">
                <a:solidFill>
                  <a:srgbClr val="FFFF00"/>
                </a:solidFill>
                <a:latin typeface="Arial" charset="0"/>
              </a:rPr>
              <a:t> Pautas culturales</a:t>
            </a:r>
          </a:p>
          <a:p>
            <a:pPr marL="177800" indent="-88900">
              <a:buFontTx/>
              <a:buChar char="•"/>
            </a:pPr>
            <a:r>
              <a:rPr lang="es-ES_tradnl" sz="2000" dirty="0">
                <a:solidFill>
                  <a:srgbClr val="FFFF00"/>
                </a:solidFill>
                <a:latin typeface="Arial" charset="0"/>
              </a:rPr>
              <a:t> Nivel educativo</a:t>
            </a:r>
          </a:p>
          <a:p>
            <a:pPr marL="177800" indent="-88900">
              <a:buFontTx/>
              <a:buChar char="•"/>
            </a:pPr>
            <a:r>
              <a:rPr lang="es-ES_tradnl" sz="2000" dirty="0">
                <a:solidFill>
                  <a:srgbClr val="FFFF00"/>
                </a:solidFill>
                <a:latin typeface="Arial" charset="0"/>
              </a:rPr>
              <a:t> Variables demográficas</a:t>
            </a:r>
          </a:p>
          <a:p>
            <a:pPr marL="177800" indent="-88900">
              <a:buFontTx/>
              <a:buChar char="•"/>
            </a:pPr>
            <a:r>
              <a:rPr lang="es-ES" sz="2000" dirty="0">
                <a:solidFill>
                  <a:srgbClr val="FFFF00"/>
                </a:solidFill>
                <a:latin typeface="Arial" charset="0"/>
              </a:rPr>
              <a:t> Distribución de la </a:t>
            </a:r>
            <a:r>
              <a:rPr lang="es-ES" sz="2000" dirty="0" smtClean="0">
                <a:solidFill>
                  <a:srgbClr val="FFFF00"/>
                </a:solidFill>
                <a:latin typeface="Arial" charset="0"/>
              </a:rPr>
              <a:t>renta</a:t>
            </a:r>
            <a:endParaRPr lang="es-ES" sz="2000" dirty="0">
              <a:solidFill>
                <a:srgbClr val="FFFF00"/>
              </a:solidFill>
              <a:latin typeface="Arial" charset="0"/>
            </a:endParaRPr>
          </a:p>
        </p:txBody>
      </p:sp>
      <p:sp>
        <p:nvSpPr>
          <p:cNvPr id="139274" name="Rectangle 10"/>
          <p:cNvSpPr>
            <a:spLocks noChangeArrowheads="1"/>
          </p:cNvSpPr>
          <p:nvPr/>
        </p:nvSpPr>
        <p:spPr bwMode="auto">
          <a:xfrm>
            <a:off x="1042988" y="4654550"/>
            <a:ext cx="7416800" cy="1511300"/>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marL="177800" indent="-88900"/>
            <a:r>
              <a:rPr lang="es-ES_tradnl" sz="2000" u="sng">
                <a:solidFill>
                  <a:srgbClr val="FFFF00"/>
                </a:solidFill>
                <a:latin typeface="Arial" charset="0"/>
              </a:rPr>
              <a:t>Factores Tecnológicos</a:t>
            </a:r>
            <a:r>
              <a:rPr lang="es-ES_tradnl" sz="2000">
                <a:solidFill>
                  <a:srgbClr val="FFFF00"/>
                </a:solidFill>
                <a:latin typeface="Arial" charset="0"/>
              </a:rPr>
              <a:t>: </a:t>
            </a:r>
          </a:p>
          <a:p>
            <a:pPr marL="177800" indent="-88900">
              <a:buFontTx/>
              <a:buChar char="•"/>
            </a:pPr>
            <a:r>
              <a:rPr lang="es-ES_tradnl" sz="2000">
                <a:solidFill>
                  <a:srgbClr val="FFFF00"/>
                </a:solidFill>
                <a:latin typeface="Arial" charset="0"/>
              </a:rPr>
              <a:t> Tecnologías Básicas</a:t>
            </a:r>
          </a:p>
          <a:p>
            <a:pPr marL="177800" indent="-88900">
              <a:buFontTx/>
              <a:buChar char="•"/>
            </a:pPr>
            <a:r>
              <a:rPr lang="es-ES_tradnl" sz="2000">
                <a:solidFill>
                  <a:srgbClr val="FFFF00"/>
                </a:solidFill>
                <a:latin typeface="Arial" charset="0"/>
              </a:rPr>
              <a:t> Tecnologías Claves</a:t>
            </a:r>
          </a:p>
          <a:p>
            <a:pPr marL="177800" indent="-88900">
              <a:buFontTx/>
              <a:buChar char="•"/>
            </a:pPr>
            <a:r>
              <a:rPr lang="es-ES_tradnl" sz="2000">
                <a:solidFill>
                  <a:srgbClr val="FFFF00"/>
                </a:solidFill>
                <a:latin typeface="Arial" charset="0"/>
              </a:rPr>
              <a:t> Tecnologías Incipientes</a:t>
            </a:r>
            <a:endParaRPr lang="es-ES">
              <a:solidFill>
                <a:srgbClr val="FFFF00"/>
              </a:solidFill>
            </a:endParaRP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9273"/>
                                        </p:tgtEl>
                                        <p:attrNameLst>
                                          <p:attrName>style.visibility</p:attrName>
                                        </p:attrNameLst>
                                      </p:cBhvr>
                                      <p:to>
                                        <p:strVal val="visible"/>
                                      </p:to>
                                    </p:set>
                                    <p:anim calcmode="lin" valueType="num">
                                      <p:cBhvr additive="base">
                                        <p:cTn id="7" dur="500" fill="hold"/>
                                        <p:tgtEl>
                                          <p:spTgt spid="139273"/>
                                        </p:tgtEl>
                                        <p:attrNameLst>
                                          <p:attrName>ppt_x</p:attrName>
                                        </p:attrNameLst>
                                      </p:cBhvr>
                                      <p:tavLst>
                                        <p:tav tm="0">
                                          <p:val>
                                            <p:strVal val="#ppt_x"/>
                                          </p:val>
                                        </p:tav>
                                        <p:tav tm="100000">
                                          <p:val>
                                            <p:strVal val="#ppt_x"/>
                                          </p:val>
                                        </p:tav>
                                      </p:tavLst>
                                    </p:anim>
                                    <p:anim calcmode="lin" valueType="num">
                                      <p:cBhvr additive="base">
                                        <p:cTn id="8" dur="500" fill="hold"/>
                                        <p:tgtEl>
                                          <p:spTgt spid="13927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9274"/>
                                        </p:tgtEl>
                                        <p:attrNameLst>
                                          <p:attrName>style.visibility</p:attrName>
                                        </p:attrNameLst>
                                      </p:cBhvr>
                                      <p:to>
                                        <p:strVal val="visible"/>
                                      </p:to>
                                    </p:set>
                                    <p:anim calcmode="lin" valueType="num">
                                      <p:cBhvr additive="base">
                                        <p:cTn id="13" dur="500" fill="hold"/>
                                        <p:tgtEl>
                                          <p:spTgt spid="139274"/>
                                        </p:tgtEl>
                                        <p:attrNameLst>
                                          <p:attrName>ppt_x</p:attrName>
                                        </p:attrNameLst>
                                      </p:cBhvr>
                                      <p:tavLst>
                                        <p:tav tm="0">
                                          <p:val>
                                            <p:strVal val="#ppt_x"/>
                                          </p:val>
                                        </p:tav>
                                        <p:tav tm="100000">
                                          <p:val>
                                            <p:strVal val="#ppt_x"/>
                                          </p:val>
                                        </p:tav>
                                      </p:tavLst>
                                    </p:anim>
                                    <p:anim calcmode="lin" valueType="num">
                                      <p:cBhvr additive="base">
                                        <p:cTn id="14" dur="500" fill="hold"/>
                                        <p:tgtEl>
                                          <p:spTgt spid="1392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3" grpId="0"/>
      <p:bldP spid="1392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1066800" y="212725"/>
            <a:ext cx="3962400" cy="549275"/>
          </a:xfrm>
          <a:prstGeom prst="rect">
            <a:avLst/>
          </a:prstGeom>
          <a:noFill/>
          <a:ln w="9525">
            <a:noFill/>
            <a:miter lim="800000"/>
            <a:headEnd/>
            <a:tailEnd/>
          </a:ln>
          <a:effectLst/>
        </p:spPr>
        <p:txBody>
          <a:bodyPr>
            <a:spAutoFit/>
          </a:bodyPr>
          <a:lstStyle/>
          <a:p>
            <a:r>
              <a:rPr lang="es-ES" sz="1000">
                <a:solidFill>
                  <a:srgbClr val="FF3300"/>
                </a:solidFill>
                <a:latin typeface="Arial" charset="0"/>
                <a:cs typeface="Times New Roman" pitchFamily="18" charset="0"/>
              </a:rPr>
              <a:t>I.   Introducción a la Empresa.</a:t>
            </a:r>
          </a:p>
          <a:p>
            <a:r>
              <a:rPr lang="es-ES" sz="1000">
                <a:solidFill>
                  <a:srgbClr val="FFFF00"/>
                </a:solidFill>
                <a:latin typeface="Arial" charset="0"/>
                <a:cs typeface="Times New Roman" pitchFamily="18" charset="0"/>
              </a:rPr>
              <a:t>II.  La actividad comercial (Marketing).</a:t>
            </a:r>
          </a:p>
          <a:p>
            <a:r>
              <a:rPr lang="es-ES" sz="1000">
                <a:solidFill>
                  <a:srgbClr val="FFFF00"/>
                </a:solidFill>
                <a:latin typeface="Arial" charset="0"/>
                <a:cs typeface="Times New Roman" pitchFamily="18" charset="0"/>
              </a:rPr>
              <a:t>III. El subsistema financiero.</a:t>
            </a:r>
          </a:p>
        </p:txBody>
      </p:sp>
      <p:sp>
        <p:nvSpPr>
          <p:cNvPr id="140291" name="Text Box 3"/>
          <p:cNvSpPr txBox="1">
            <a:spLocks noChangeArrowheads="1"/>
          </p:cNvSpPr>
          <p:nvPr/>
        </p:nvSpPr>
        <p:spPr bwMode="auto">
          <a:xfrm>
            <a:off x="4106863" y="244475"/>
            <a:ext cx="2922587" cy="517525"/>
          </a:xfrm>
          <a:prstGeom prst="rect">
            <a:avLst/>
          </a:prstGeom>
          <a:noFill/>
          <a:ln w="9525">
            <a:noFill/>
            <a:miter lim="800000"/>
            <a:headEnd/>
            <a:tailEnd/>
          </a:ln>
          <a:effectLst/>
        </p:spPr>
        <p:txBody>
          <a:bodyPr wrap="none">
            <a:spAutoFit/>
          </a:bodyPr>
          <a:lstStyle/>
          <a:p>
            <a:pPr algn="ctr"/>
            <a:r>
              <a:rPr lang="es-ES_tradnl" sz="1400" b="1">
                <a:solidFill>
                  <a:srgbClr val="FFFF00"/>
                </a:solidFill>
                <a:latin typeface="Arial" charset="0"/>
              </a:rPr>
              <a:t>INTRODUCCIÓN A LA </a:t>
            </a:r>
          </a:p>
          <a:p>
            <a:pPr algn="ctr"/>
            <a:r>
              <a:rPr lang="es-ES_tradnl" sz="1400" b="1">
                <a:solidFill>
                  <a:srgbClr val="FFFF00"/>
                </a:solidFill>
                <a:latin typeface="Arial" charset="0"/>
              </a:rPr>
              <a:t>ORGANIZACIÓN DE EMPRESAS</a:t>
            </a:r>
            <a:endParaRPr lang="es-ES" sz="1400" b="1">
              <a:solidFill>
                <a:srgbClr val="FFFF00"/>
              </a:solidFill>
              <a:latin typeface="Arial" charset="0"/>
            </a:endParaRPr>
          </a:p>
        </p:txBody>
      </p:sp>
      <p:sp>
        <p:nvSpPr>
          <p:cNvPr id="140292" name="AutoShape 4"/>
          <p:cNvSpPr>
            <a:spLocks noChangeArrowheads="1"/>
          </p:cNvSpPr>
          <p:nvPr/>
        </p:nvSpPr>
        <p:spPr bwMode="auto">
          <a:xfrm rot="5400000">
            <a:off x="609600" y="76200"/>
            <a:ext cx="152400" cy="457200"/>
          </a:xfrm>
          <a:prstGeom prst="triangle">
            <a:avLst>
              <a:gd name="adj" fmla="val 50000"/>
            </a:avLst>
          </a:prstGeom>
          <a:solidFill>
            <a:srgbClr val="FF0000"/>
          </a:solidFill>
          <a:ln w="9525">
            <a:solidFill>
              <a:srgbClr val="FF0000"/>
            </a:solidFill>
            <a:miter lim="800000"/>
            <a:headEnd/>
            <a:tailEnd/>
          </a:ln>
          <a:effectLst/>
        </p:spPr>
        <p:txBody>
          <a:bodyPr wrap="none" anchor="ctr"/>
          <a:lstStyle/>
          <a:p>
            <a:endParaRPr lang="es-ES"/>
          </a:p>
        </p:txBody>
      </p:sp>
      <p:graphicFrame>
        <p:nvGraphicFramePr>
          <p:cNvPr id="140293" name="Object 5"/>
          <p:cNvGraphicFramePr>
            <a:graphicFrameLocks noChangeAspect="1"/>
          </p:cNvGraphicFramePr>
          <p:nvPr/>
        </p:nvGraphicFramePr>
        <p:xfrm>
          <a:off x="8001000" y="152400"/>
          <a:ext cx="914400" cy="738188"/>
        </p:xfrm>
        <a:graphic>
          <a:graphicData uri="http://schemas.openxmlformats.org/presentationml/2006/ole">
            <p:oleObj spid="_x0000_s140293" name="CorelPhotoPaint.Image.8" r:id="rId3" imgW="1574603" imgH="1269841" progId="">
              <p:embed/>
            </p:oleObj>
          </a:graphicData>
        </a:graphic>
      </p:graphicFrame>
      <p:sp>
        <p:nvSpPr>
          <p:cNvPr id="140294" name="Rectangle 6"/>
          <p:cNvSpPr>
            <a:spLocks noChangeArrowheads="1"/>
          </p:cNvSpPr>
          <p:nvPr/>
        </p:nvSpPr>
        <p:spPr bwMode="auto">
          <a:xfrm>
            <a:off x="1066800" y="981075"/>
            <a:ext cx="5160963" cy="533400"/>
          </a:xfrm>
          <a:prstGeom prst="rect">
            <a:avLst/>
          </a:prstGeom>
          <a:noFill/>
          <a:ln w="9525">
            <a:noFill/>
            <a:miter lim="800000"/>
            <a:headEnd/>
            <a:tailEnd/>
          </a:ln>
          <a:effectLst>
            <a:outerShdw dist="35921" dir="2700000" algn="ctr" rotWithShape="0">
              <a:schemeClr val="bg2"/>
            </a:outerShdw>
          </a:effectLst>
        </p:spPr>
        <p:txBody>
          <a:bodyPr lIns="92075" tIns="46038" rIns="92075" bIns="46038" anchor="ctr"/>
          <a:lstStyle/>
          <a:p>
            <a:r>
              <a:rPr lang="es-ES_tradnl" b="1">
                <a:solidFill>
                  <a:srgbClr val="FFFF00"/>
                </a:solidFill>
                <a:latin typeface="Arial" charset="0"/>
              </a:rPr>
              <a:t>2. El Entorno de la Empresa </a:t>
            </a:r>
            <a:endParaRPr lang="es-ES" b="1">
              <a:solidFill>
                <a:srgbClr val="FFFF00"/>
              </a:solidFill>
              <a:latin typeface="Arial" charset="0"/>
            </a:endParaRPr>
          </a:p>
        </p:txBody>
      </p:sp>
      <p:sp>
        <p:nvSpPr>
          <p:cNvPr id="140295" name="Line 7"/>
          <p:cNvSpPr>
            <a:spLocks noChangeShapeType="1"/>
          </p:cNvSpPr>
          <p:nvPr/>
        </p:nvSpPr>
        <p:spPr bwMode="auto">
          <a:xfrm>
            <a:off x="304800" y="1514475"/>
            <a:ext cx="8610600" cy="0"/>
          </a:xfrm>
          <a:prstGeom prst="line">
            <a:avLst/>
          </a:prstGeom>
          <a:noFill/>
          <a:ln w="57150" cmpd="thickThin">
            <a:solidFill>
              <a:srgbClr val="FFFF00"/>
            </a:solidFill>
            <a:round/>
            <a:headEnd/>
            <a:tailEnd/>
          </a:ln>
          <a:effectLst>
            <a:outerShdw dist="107763" dir="2700000" algn="ctr" rotWithShape="0">
              <a:schemeClr val="bg2"/>
            </a:outerShdw>
          </a:effectLst>
        </p:spPr>
        <p:txBody>
          <a:bodyPr wrap="none"/>
          <a:lstStyle/>
          <a:p>
            <a:endParaRPr lang="es-ES"/>
          </a:p>
        </p:txBody>
      </p:sp>
      <p:sp>
        <p:nvSpPr>
          <p:cNvPr id="140296" name="Rectangle 8"/>
          <p:cNvSpPr>
            <a:spLocks noChangeArrowheads="1"/>
          </p:cNvSpPr>
          <p:nvPr/>
        </p:nvSpPr>
        <p:spPr bwMode="auto">
          <a:xfrm>
            <a:off x="533400" y="1844675"/>
            <a:ext cx="3533775" cy="431800"/>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r>
              <a:rPr lang="es-ES_tradnl" sz="2000">
                <a:solidFill>
                  <a:srgbClr val="FFFF00"/>
                </a:solidFill>
                <a:latin typeface="Arial" charset="0"/>
              </a:rPr>
              <a:t>2. ENTORNO ESPECÍFICO</a:t>
            </a:r>
            <a:endParaRPr lang="es-ES" sz="2000">
              <a:solidFill>
                <a:srgbClr val="FFFF00"/>
              </a:solidFill>
              <a:latin typeface="Arial" charset="0"/>
            </a:endParaRPr>
          </a:p>
        </p:txBody>
      </p:sp>
      <p:grpSp>
        <p:nvGrpSpPr>
          <p:cNvPr id="140297" name="Group 9"/>
          <p:cNvGrpSpPr>
            <a:grpSpLocks/>
          </p:cNvGrpSpPr>
          <p:nvPr/>
        </p:nvGrpSpPr>
        <p:grpSpPr bwMode="auto">
          <a:xfrm>
            <a:off x="3419475" y="3716338"/>
            <a:ext cx="1871663" cy="1584325"/>
            <a:chOff x="2154" y="2024"/>
            <a:chExt cx="1179" cy="998"/>
          </a:xfrm>
        </p:grpSpPr>
        <p:sp>
          <p:nvSpPr>
            <p:cNvPr id="140298" name="Rectangle 10"/>
            <p:cNvSpPr>
              <a:spLocks noChangeArrowheads="1"/>
            </p:cNvSpPr>
            <p:nvPr/>
          </p:nvSpPr>
          <p:spPr bwMode="auto">
            <a:xfrm>
              <a:off x="2154" y="2024"/>
              <a:ext cx="1179" cy="998"/>
            </a:xfrm>
            <a:prstGeom prst="rect">
              <a:avLst/>
            </a:prstGeom>
            <a:noFill/>
            <a:ln w="25400">
              <a:solidFill>
                <a:srgbClr val="FFFF00"/>
              </a:solidFill>
              <a:miter lim="800000"/>
              <a:headEnd/>
              <a:tailEnd/>
            </a:ln>
            <a:effectLst/>
          </p:spPr>
          <p:txBody>
            <a:bodyPr wrap="none" anchor="ctr"/>
            <a:lstStyle/>
            <a:p>
              <a:endParaRPr lang="es-ES"/>
            </a:p>
          </p:txBody>
        </p:sp>
        <p:sp>
          <p:nvSpPr>
            <p:cNvPr id="140299" name="Rectangle 11"/>
            <p:cNvSpPr>
              <a:spLocks noChangeArrowheads="1"/>
            </p:cNvSpPr>
            <p:nvPr/>
          </p:nvSpPr>
          <p:spPr bwMode="auto">
            <a:xfrm>
              <a:off x="2267" y="2070"/>
              <a:ext cx="953" cy="544"/>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_tradnl" sz="1600">
                  <a:solidFill>
                    <a:srgbClr val="FFFF00"/>
                  </a:solidFill>
                  <a:latin typeface="Arial" charset="0"/>
                </a:rPr>
                <a:t>Competidores en el sector industrial</a:t>
              </a:r>
              <a:endParaRPr lang="es-ES" sz="1600">
                <a:solidFill>
                  <a:srgbClr val="FFFF00"/>
                </a:solidFill>
                <a:latin typeface="Arial" charset="0"/>
              </a:endParaRPr>
            </a:p>
          </p:txBody>
        </p:sp>
        <p:sp>
          <p:nvSpPr>
            <p:cNvPr id="140300" name="Rectangle 12"/>
            <p:cNvSpPr>
              <a:spLocks noChangeArrowheads="1"/>
            </p:cNvSpPr>
            <p:nvPr/>
          </p:nvSpPr>
          <p:spPr bwMode="auto">
            <a:xfrm>
              <a:off x="2267" y="2614"/>
              <a:ext cx="953" cy="317"/>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_tradnl" sz="1600" dirty="0">
                  <a:latin typeface="Arial" charset="0"/>
                </a:rPr>
                <a:t>Grado de Rivalidad</a:t>
              </a:r>
              <a:endParaRPr lang="es-ES" sz="1600" dirty="0">
                <a:latin typeface="Arial" charset="0"/>
              </a:endParaRPr>
            </a:p>
          </p:txBody>
        </p:sp>
      </p:grpSp>
      <p:grpSp>
        <p:nvGrpSpPr>
          <p:cNvPr id="140301" name="Group 13"/>
          <p:cNvGrpSpPr>
            <a:grpSpLocks/>
          </p:cNvGrpSpPr>
          <p:nvPr/>
        </p:nvGrpSpPr>
        <p:grpSpPr bwMode="auto">
          <a:xfrm>
            <a:off x="323850" y="3500438"/>
            <a:ext cx="3024188" cy="1441450"/>
            <a:chOff x="204" y="2205"/>
            <a:chExt cx="1905" cy="908"/>
          </a:xfrm>
        </p:grpSpPr>
        <p:sp>
          <p:nvSpPr>
            <p:cNvPr id="140302" name="Rectangle 14"/>
            <p:cNvSpPr>
              <a:spLocks noChangeArrowheads="1"/>
            </p:cNvSpPr>
            <p:nvPr/>
          </p:nvSpPr>
          <p:spPr bwMode="auto">
            <a:xfrm>
              <a:off x="1247" y="2205"/>
              <a:ext cx="862" cy="590"/>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_tradnl" sz="1600" dirty="0">
                  <a:latin typeface="Arial" charset="0"/>
                </a:rPr>
                <a:t>Poder negociador de los proveedores</a:t>
              </a:r>
              <a:endParaRPr lang="es-ES" sz="1600" dirty="0">
                <a:latin typeface="Arial" charset="0"/>
              </a:endParaRPr>
            </a:p>
          </p:txBody>
        </p:sp>
        <p:grpSp>
          <p:nvGrpSpPr>
            <p:cNvPr id="140303" name="Group 15"/>
            <p:cNvGrpSpPr>
              <a:grpSpLocks/>
            </p:cNvGrpSpPr>
            <p:nvPr/>
          </p:nvGrpSpPr>
          <p:grpSpPr bwMode="auto">
            <a:xfrm>
              <a:off x="204" y="2795"/>
              <a:ext cx="953" cy="317"/>
              <a:chOff x="3696" y="1661"/>
              <a:chExt cx="953" cy="317"/>
            </a:xfrm>
          </p:grpSpPr>
          <p:sp>
            <p:nvSpPr>
              <p:cNvPr id="140304" name="Rectangle 16"/>
              <p:cNvSpPr>
                <a:spLocks noChangeArrowheads="1"/>
              </p:cNvSpPr>
              <p:nvPr/>
            </p:nvSpPr>
            <p:spPr bwMode="auto">
              <a:xfrm>
                <a:off x="3697" y="1661"/>
                <a:ext cx="952" cy="317"/>
              </a:xfrm>
              <a:prstGeom prst="rect">
                <a:avLst/>
              </a:prstGeom>
              <a:noFill/>
              <a:ln w="25400">
                <a:solidFill>
                  <a:srgbClr val="FFFF00"/>
                </a:solidFill>
                <a:miter lim="800000"/>
                <a:headEnd/>
                <a:tailEnd/>
              </a:ln>
              <a:effectLst/>
            </p:spPr>
            <p:txBody>
              <a:bodyPr wrap="none" anchor="ctr"/>
              <a:lstStyle/>
              <a:p>
                <a:endParaRPr lang="es-ES"/>
              </a:p>
            </p:txBody>
          </p:sp>
          <p:sp>
            <p:nvSpPr>
              <p:cNvPr id="140305" name="Rectangle 17"/>
              <p:cNvSpPr>
                <a:spLocks noChangeArrowheads="1"/>
              </p:cNvSpPr>
              <p:nvPr/>
            </p:nvSpPr>
            <p:spPr bwMode="auto">
              <a:xfrm>
                <a:off x="3696" y="1706"/>
                <a:ext cx="953" cy="226"/>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_tradnl" sz="1600">
                    <a:solidFill>
                      <a:srgbClr val="FFFF00"/>
                    </a:solidFill>
                    <a:latin typeface="Arial" charset="0"/>
                  </a:rPr>
                  <a:t>Proveedores</a:t>
                </a:r>
                <a:endParaRPr lang="es-ES" sz="1600">
                  <a:solidFill>
                    <a:srgbClr val="FFFF00"/>
                  </a:solidFill>
                  <a:latin typeface="Arial" charset="0"/>
                </a:endParaRPr>
              </a:p>
            </p:txBody>
          </p:sp>
        </p:grpSp>
        <p:sp>
          <p:nvSpPr>
            <p:cNvPr id="140306" name="AutoShape 18"/>
            <p:cNvSpPr>
              <a:spLocks noChangeArrowheads="1"/>
            </p:cNvSpPr>
            <p:nvPr/>
          </p:nvSpPr>
          <p:spPr bwMode="auto">
            <a:xfrm>
              <a:off x="1202" y="2840"/>
              <a:ext cx="907" cy="27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endParaRPr lang="es-ES"/>
            </a:p>
          </p:txBody>
        </p:sp>
      </p:grpSp>
      <p:grpSp>
        <p:nvGrpSpPr>
          <p:cNvPr id="140307" name="Group 19"/>
          <p:cNvGrpSpPr>
            <a:grpSpLocks/>
          </p:cNvGrpSpPr>
          <p:nvPr/>
        </p:nvGrpSpPr>
        <p:grpSpPr bwMode="auto">
          <a:xfrm>
            <a:off x="5364163" y="3716338"/>
            <a:ext cx="3025775" cy="1370012"/>
            <a:chOff x="3379" y="2341"/>
            <a:chExt cx="1906" cy="863"/>
          </a:xfrm>
        </p:grpSpPr>
        <p:grpSp>
          <p:nvGrpSpPr>
            <p:cNvPr id="140308" name="Group 20"/>
            <p:cNvGrpSpPr>
              <a:grpSpLocks/>
            </p:cNvGrpSpPr>
            <p:nvPr/>
          </p:nvGrpSpPr>
          <p:grpSpPr bwMode="auto">
            <a:xfrm>
              <a:off x="4332" y="2341"/>
              <a:ext cx="953" cy="317"/>
              <a:chOff x="974" y="2115"/>
              <a:chExt cx="953" cy="317"/>
            </a:xfrm>
          </p:grpSpPr>
          <p:sp>
            <p:nvSpPr>
              <p:cNvPr id="140309" name="Rectangle 21"/>
              <p:cNvSpPr>
                <a:spLocks noChangeArrowheads="1"/>
              </p:cNvSpPr>
              <p:nvPr/>
            </p:nvSpPr>
            <p:spPr bwMode="auto">
              <a:xfrm>
                <a:off x="975" y="2115"/>
                <a:ext cx="952" cy="317"/>
              </a:xfrm>
              <a:prstGeom prst="rect">
                <a:avLst/>
              </a:prstGeom>
              <a:noFill/>
              <a:ln w="25400">
                <a:solidFill>
                  <a:srgbClr val="FFFF00"/>
                </a:solidFill>
                <a:miter lim="800000"/>
                <a:headEnd/>
                <a:tailEnd/>
              </a:ln>
              <a:effectLst/>
            </p:spPr>
            <p:txBody>
              <a:bodyPr wrap="none" anchor="ctr"/>
              <a:lstStyle/>
              <a:p>
                <a:endParaRPr lang="es-ES"/>
              </a:p>
            </p:txBody>
          </p:sp>
          <p:sp>
            <p:nvSpPr>
              <p:cNvPr id="140310" name="Rectangle 22"/>
              <p:cNvSpPr>
                <a:spLocks noChangeArrowheads="1"/>
              </p:cNvSpPr>
              <p:nvPr/>
            </p:nvSpPr>
            <p:spPr bwMode="auto">
              <a:xfrm>
                <a:off x="974" y="2160"/>
                <a:ext cx="953" cy="226"/>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_tradnl" sz="1600">
                    <a:solidFill>
                      <a:srgbClr val="FFFF00"/>
                    </a:solidFill>
                    <a:latin typeface="Arial" charset="0"/>
                  </a:rPr>
                  <a:t>Compradores</a:t>
                </a:r>
                <a:endParaRPr lang="es-ES" sz="1600">
                  <a:solidFill>
                    <a:srgbClr val="FFFF00"/>
                  </a:solidFill>
                  <a:latin typeface="Arial" charset="0"/>
                </a:endParaRPr>
              </a:p>
            </p:txBody>
          </p:sp>
        </p:grpSp>
        <p:sp>
          <p:nvSpPr>
            <p:cNvPr id="140311" name="Rectangle 23"/>
            <p:cNvSpPr>
              <a:spLocks noChangeArrowheads="1"/>
            </p:cNvSpPr>
            <p:nvPr/>
          </p:nvSpPr>
          <p:spPr bwMode="auto">
            <a:xfrm>
              <a:off x="3515" y="2659"/>
              <a:ext cx="771" cy="545"/>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_tradnl" sz="1600" dirty="0">
                  <a:latin typeface="Arial" charset="0"/>
                </a:rPr>
                <a:t>Poder negociador de los clientes</a:t>
              </a:r>
              <a:endParaRPr lang="es-ES" sz="1600" dirty="0">
                <a:latin typeface="Arial" charset="0"/>
              </a:endParaRPr>
            </a:p>
          </p:txBody>
        </p:sp>
        <p:sp>
          <p:nvSpPr>
            <p:cNvPr id="140312" name="AutoShape 24"/>
            <p:cNvSpPr>
              <a:spLocks noChangeArrowheads="1"/>
            </p:cNvSpPr>
            <p:nvPr/>
          </p:nvSpPr>
          <p:spPr bwMode="auto">
            <a:xfrm flipH="1">
              <a:off x="3379" y="2387"/>
              <a:ext cx="907" cy="27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endParaRPr lang="es-ES"/>
            </a:p>
          </p:txBody>
        </p:sp>
      </p:grpSp>
      <p:grpSp>
        <p:nvGrpSpPr>
          <p:cNvPr id="140313" name="Group 25"/>
          <p:cNvGrpSpPr>
            <a:grpSpLocks/>
          </p:cNvGrpSpPr>
          <p:nvPr/>
        </p:nvGrpSpPr>
        <p:grpSpPr bwMode="auto">
          <a:xfrm>
            <a:off x="1908175" y="5373688"/>
            <a:ext cx="3384550" cy="1223962"/>
            <a:chOff x="1202" y="3385"/>
            <a:chExt cx="2132" cy="771"/>
          </a:xfrm>
        </p:grpSpPr>
        <p:grpSp>
          <p:nvGrpSpPr>
            <p:cNvPr id="140314" name="Group 26"/>
            <p:cNvGrpSpPr>
              <a:grpSpLocks/>
            </p:cNvGrpSpPr>
            <p:nvPr/>
          </p:nvGrpSpPr>
          <p:grpSpPr bwMode="auto">
            <a:xfrm>
              <a:off x="2381" y="3839"/>
              <a:ext cx="953" cy="317"/>
              <a:chOff x="3695" y="2251"/>
              <a:chExt cx="953" cy="317"/>
            </a:xfrm>
          </p:grpSpPr>
          <p:sp>
            <p:nvSpPr>
              <p:cNvPr id="140315" name="Rectangle 27"/>
              <p:cNvSpPr>
                <a:spLocks noChangeArrowheads="1"/>
              </p:cNvSpPr>
              <p:nvPr/>
            </p:nvSpPr>
            <p:spPr bwMode="auto">
              <a:xfrm>
                <a:off x="3696" y="2251"/>
                <a:ext cx="952" cy="317"/>
              </a:xfrm>
              <a:prstGeom prst="rect">
                <a:avLst/>
              </a:prstGeom>
              <a:noFill/>
              <a:ln w="25400">
                <a:solidFill>
                  <a:srgbClr val="FFFF00"/>
                </a:solidFill>
                <a:miter lim="800000"/>
                <a:headEnd/>
                <a:tailEnd/>
              </a:ln>
              <a:effectLst/>
            </p:spPr>
            <p:txBody>
              <a:bodyPr wrap="none" anchor="ctr"/>
              <a:lstStyle/>
              <a:p>
                <a:endParaRPr lang="es-ES"/>
              </a:p>
            </p:txBody>
          </p:sp>
          <p:sp>
            <p:nvSpPr>
              <p:cNvPr id="140316" name="Rectangle 28"/>
              <p:cNvSpPr>
                <a:spLocks noChangeArrowheads="1"/>
              </p:cNvSpPr>
              <p:nvPr/>
            </p:nvSpPr>
            <p:spPr bwMode="auto">
              <a:xfrm>
                <a:off x="3695" y="2296"/>
                <a:ext cx="953" cy="226"/>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_tradnl" sz="1600">
                    <a:solidFill>
                      <a:srgbClr val="FFFF00"/>
                    </a:solidFill>
                    <a:latin typeface="Arial" charset="0"/>
                  </a:rPr>
                  <a:t>Sustitutos</a:t>
                </a:r>
                <a:endParaRPr lang="es-ES" sz="1600">
                  <a:solidFill>
                    <a:srgbClr val="FFFF00"/>
                  </a:solidFill>
                  <a:latin typeface="Arial" charset="0"/>
                </a:endParaRPr>
              </a:p>
            </p:txBody>
          </p:sp>
        </p:grpSp>
        <p:sp>
          <p:nvSpPr>
            <p:cNvPr id="140317" name="Rectangle 29"/>
            <p:cNvSpPr>
              <a:spLocks noChangeArrowheads="1"/>
            </p:cNvSpPr>
            <p:nvPr/>
          </p:nvSpPr>
          <p:spPr bwMode="auto">
            <a:xfrm>
              <a:off x="1202" y="3430"/>
              <a:ext cx="1587" cy="318"/>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r"/>
              <a:r>
                <a:rPr lang="es-ES_tradnl" sz="1600" dirty="0">
                  <a:latin typeface="Arial" charset="0"/>
                </a:rPr>
                <a:t>Amenaza de productos o servicios sustitutivos</a:t>
              </a:r>
              <a:endParaRPr lang="es-ES" sz="1600" dirty="0">
                <a:latin typeface="Arial" charset="0"/>
              </a:endParaRPr>
            </a:p>
          </p:txBody>
        </p:sp>
        <p:sp>
          <p:nvSpPr>
            <p:cNvPr id="140318" name="AutoShape 30"/>
            <p:cNvSpPr>
              <a:spLocks noChangeArrowheads="1"/>
            </p:cNvSpPr>
            <p:nvPr/>
          </p:nvSpPr>
          <p:spPr bwMode="auto">
            <a:xfrm rot="-5400000">
              <a:off x="2836" y="3384"/>
              <a:ext cx="407" cy="40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vert="eaVert" wrap="none" anchor="ctr"/>
            <a:lstStyle/>
            <a:p>
              <a:pPr algn="r"/>
              <a:endParaRPr lang="es-ES"/>
            </a:p>
          </p:txBody>
        </p:sp>
      </p:grpSp>
      <p:grpSp>
        <p:nvGrpSpPr>
          <p:cNvPr id="140319" name="Group 31"/>
          <p:cNvGrpSpPr>
            <a:grpSpLocks/>
          </p:cNvGrpSpPr>
          <p:nvPr/>
        </p:nvGrpSpPr>
        <p:grpSpPr bwMode="auto">
          <a:xfrm>
            <a:off x="3419475" y="2276475"/>
            <a:ext cx="2233613" cy="1366838"/>
            <a:chOff x="2154" y="1434"/>
            <a:chExt cx="1407" cy="861"/>
          </a:xfrm>
        </p:grpSpPr>
        <p:grpSp>
          <p:nvGrpSpPr>
            <p:cNvPr id="140320" name="Group 32"/>
            <p:cNvGrpSpPr>
              <a:grpSpLocks/>
            </p:cNvGrpSpPr>
            <p:nvPr/>
          </p:nvGrpSpPr>
          <p:grpSpPr bwMode="auto">
            <a:xfrm>
              <a:off x="2154" y="1434"/>
              <a:ext cx="953" cy="408"/>
              <a:chOff x="3742" y="2841"/>
              <a:chExt cx="953" cy="408"/>
            </a:xfrm>
          </p:grpSpPr>
          <p:sp>
            <p:nvSpPr>
              <p:cNvPr id="140321" name="Rectangle 33"/>
              <p:cNvSpPr>
                <a:spLocks noChangeArrowheads="1"/>
              </p:cNvSpPr>
              <p:nvPr/>
            </p:nvSpPr>
            <p:spPr bwMode="auto">
              <a:xfrm>
                <a:off x="3743" y="2841"/>
                <a:ext cx="952" cy="408"/>
              </a:xfrm>
              <a:prstGeom prst="rect">
                <a:avLst/>
              </a:prstGeom>
              <a:noFill/>
              <a:ln w="25400">
                <a:solidFill>
                  <a:srgbClr val="FFFF00"/>
                </a:solidFill>
                <a:miter lim="800000"/>
                <a:headEnd/>
                <a:tailEnd/>
              </a:ln>
              <a:effectLst/>
            </p:spPr>
            <p:txBody>
              <a:bodyPr wrap="none" anchor="ctr"/>
              <a:lstStyle/>
              <a:p>
                <a:endParaRPr lang="es-ES"/>
              </a:p>
            </p:txBody>
          </p:sp>
          <p:sp>
            <p:nvSpPr>
              <p:cNvPr id="140322" name="Rectangle 34"/>
              <p:cNvSpPr>
                <a:spLocks noChangeArrowheads="1"/>
              </p:cNvSpPr>
              <p:nvPr/>
            </p:nvSpPr>
            <p:spPr bwMode="auto">
              <a:xfrm>
                <a:off x="3742" y="2932"/>
                <a:ext cx="953" cy="226"/>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r>
                  <a:rPr lang="es-ES_tradnl" sz="1600">
                    <a:solidFill>
                      <a:srgbClr val="FFFF00"/>
                    </a:solidFill>
                    <a:latin typeface="Arial" charset="0"/>
                  </a:rPr>
                  <a:t>Competidores Potenciales</a:t>
                </a:r>
                <a:endParaRPr lang="es-ES" sz="1600">
                  <a:solidFill>
                    <a:srgbClr val="FFFF00"/>
                  </a:solidFill>
                  <a:latin typeface="Arial" charset="0"/>
                </a:endParaRPr>
              </a:p>
            </p:txBody>
          </p:sp>
        </p:grpSp>
        <p:sp>
          <p:nvSpPr>
            <p:cNvPr id="140323" name="Rectangle 35"/>
            <p:cNvSpPr>
              <a:spLocks noChangeArrowheads="1"/>
            </p:cNvSpPr>
            <p:nvPr/>
          </p:nvSpPr>
          <p:spPr bwMode="auto">
            <a:xfrm>
              <a:off x="2608" y="1888"/>
              <a:ext cx="953" cy="317"/>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r>
                <a:rPr lang="es-ES_tradnl" sz="1600" dirty="0">
                  <a:latin typeface="Arial" charset="0"/>
                </a:rPr>
                <a:t>Barreras de entrada</a:t>
              </a:r>
              <a:endParaRPr lang="es-ES" sz="1600" dirty="0">
                <a:latin typeface="Arial" charset="0"/>
              </a:endParaRPr>
            </a:p>
          </p:txBody>
        </p:sp>
        <p:sp>
          <p:nvSpPr>
            <p:cNvPr id="140324" name="AutoShape 36"/>
            <p:cNvSpPr>
              <a:spLocks noChangeArrowheads="1"/>
            </p:cNvSpPr>
            <p:nvPr/>
          </p:nvSpPr>
          <p:spPr bwMode="auto">
            <a:xfrm rot="5400000" flipV="1">
              <a:off x="2246" y="1887"/>
              <a:ext cx="407" cy="40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vert="eaVert" wrap="none" anchor="ctr"/>
            <a:lstStyle/>
            <a:p>
              <a:pPr algn="r"/>
              <a:endParaRPr lang="es-ES"/>
            </a:p>
          </p:txBody>
        </p:sp>
      </p:gr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0319"/>
                                        </p:tgtEl>
                                        <p:attrNameLst>
                                          <p:attrName>style.visibility</p:attrName>
                                        </p:attrNameLst>
                                      </p:cBhvr>
                                      <p:to>
                                        <p:strVal val="visible"/>
                                      </p:to>
                                    </p:set>
                                    <p:animEffect transition="in" filter="wipe(up)">
                                      <p:cBhvr>
                                        <p:cTn id="7" dur="500"/>
                                        <p:tgtEl>
                                          <p:spTgt spid="1403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0313"/>
                                        </p:tgtEl>
                                        <p:attrNameLst>
                                          <p:attrName>style.visibility</p:attrName>
                                        </p:attrNameLst>
                                      </p:cBhvr>
                                      <p:to>
                                        <p:strVal val="visible"/>
                                      </p:to>
                                    </p:set>
                                    <p:animEffect transition="in" filter="wipe(down)">
                                      <p:cBhvr>
                                        <p:cTn id="12" dur="500"/>
                                        <p:tgtEl>
                                          <p:spTgt spid="1403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0301"/>
                                        </p:tgtEl>
                                        <p:attrNameLst>
                                          <p:attrName>style.visibility</p:attrName>
                                        </p:attrNameLst>
                                      </p:cBhvr>
                                      <p:to>
                                        <p:strVal val="visible"/>
                                      </p:to>
                                    </p:set>
                                    <p:animEffect transition="in" filter="wipe(left)">
                                      <p:cBhvr>
                                        <p:cTn id="17" dur="500"/>
                                        <p:tgtEl>
                                          <p:spTgt spid="14030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40307"/>
                                        </p:tgtEl>
                                        <p:attrNameLst>
                                          <p:attrName>style.visibility</p:attrName>
                                        </p:attrNameLst>
                                      </p:cBhvr>
                                      <p:to>
                                        <p:strVal val="visible"/>
                                      </p:to>
                                    </p:set>
                                    <p:animEffect transition="in" filter="wipe(right)">
                                      <p:cBhvr>
                                        <p:cTn id="22" dur="500"/>
                                        <p:tgtEl>
                                          <p:spTgt spid="140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zur">
  <a:themeElements>
    <a:clrScheme name="Azur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C:\Archivos de programa\Microsoft Office\Templates\Diseños de presentaciones\Azur.pot</Template>
  <TotalTime>2116</TotalTime>
  <Words>3704</Words>
  <Application>Microsoft Office PowerPoint</Application>
  <PresentationFormat>Presentación en pantalla (4:3)</PresentationFormat>
  <Paragraphs>895</Paragraphs>
  <Slides>48</Slides>
  <Notes>0</Notes>
  <HiddenSlides>0</HiddenSlides>
  <MMClips>0</MMClips>
  <ScaleCrop>false</ScaleCrop>
  <HeadingPairs>
    <vt:vector size="6" baseType="variant">
      <vt:variant>
        <vt:lpstr>Tema</vt:lpstr>
      </vt:variant>
      <vt:variant>
        <vt:i4>1</vt:i4>
      </vt:variant>
      <vt:variant>
        <vt:lpstr>Servidores OLE incrustados</vt:lpstr>
      </vt:variant>
      <vt:variant>
        <vt:i4>3</vt:i4>
      </vt:variant>
      <vt:variant>
        <vt:lpstr>Títulos de diapositiva</vt:lpstr>
      </vt:variant>
      <vt:variant>
        <vt:i4>48</vt:i4>
      </vt:variant>
    </vt:vector>
  </HeadingPairs>
  <TitlesOfParts>
    <vt:vector size="52" baseType="lpstr">
      <vt:lpstr>Azur</vt:lpstr>
      <vt:lpstr>CorelPhotoPaint.Image.8</vt:lpstr>
      <vt:lpstr>CorelPhotoPaint.Image.9</vt:lpstr>
      <vt:lpstr>Ecuación</vt:lpstr>
      <vt:lpstr>Diapositiva 1</vt:lpstr>
      <vt:lpstr>Diapositiva 2</vt:lpstr>
      <vt:lpstr>1. La Empresa como sistema </vt:lpstr>
      <vt:lpstr>Diapositiva 4</vt:lpstr>
      <vt:lpstr>1. La Empresa como sistema </vt:lpstr>
      <vt:lpstr>2. El Entorno de la Empresa </vt:lpstr>
      <vt:lpstr>2. El Entorno de la Empresa </vt:lpstr>
      <vt:lpstr>Diapositiva 8</vt:lpstr>
      <vt:lpstr>Diapositiva 9</vt:lpstr>
      <vt:lpstr>Diapositiva 10</vt:lpstr>
      <vt:lpstr>Diapositiva 11</vt:lpstr>
      <vt:lpstr>Diapositiva 12</vt:lpstr>
      <vt:lpstr>Diapositiva 13</vt:lpstr>
      <vt:lpstr>Diapositiva 14</vt:lpstr>
      <vt:lpstr>3. Competitividad y Estrategia </vt:lpstr>
      <vt:lpstr>3. Competitividad y Estrategia </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1. Introducción </vt:lpstr>
      <vt:lpstr>Diapositiva 28</vt:lpstr>
      <vt:lpstr>2. Ciclo financiero de la empresa </vt:lpstr>
      <vt:lpstr>3. Entorno financiero de la empresa </vt:lpstr>
      <vt:lpstr>4. La Decisión de Financiación </vt:lpstr>
      <vt:lpstr>4.1. La Autofinanciación </vt:lpstr>
      <vt:lpstr>4.2. Financiación Externa con Recursos Propios  </vt:lpstr>
      <vt:lpstr>4.3. Financiación Externa con Recursos Ajenos  </vt:lpstr>
      <vt:lpstr>4.3. Financiación Externa con Recursos Ajenos  </vt:lpstr>
      <vt:lpstr>4.3. Financiación Externa con Recursos Ajenos  </vt:lpstr>
      <vt:lpstr>4.3. Financiación Externa con Recursos Ajenos  </vt:lpstr>
      <vt:lpstr>4.3. Financiación Externa con Recursos Ajenos  </vt:lpstr>
      <vt:lpstr>5. La Decisión de Inversión </vt:lpstr>
      <vt:lpstr>5. La Decisión de Inversión </vt:lpstr>
      <vt:lpstr>5. La Decisión de Inversión </vt:lpstr>
      <vt:lpstr>5. La Decisión de Inversión </vt:lpstr>
      <vt:lpstr>5. La Decisión de Inversión </vt:lpstr>
      <vt:lpstr>5. La Decisión de Inversión </vt:lpstr>
      <vt:lpstr>5. La Decisión de Inversión </vt:lpstr>
      <vt:lpstr>5. La Decisión de Inversión </vt:lpstr>
      <vt:lpstr>5. La Decisión de Inversión </vt:lpstr>
      <vt:lpstr>5. La Decisión de Inversión </vt:lpstr>
    </vt:vector>
  </TitlesOfParts>
  <Company>Universidad de Oviedo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Raúl Pino Diez</dc:creator>
  <cp:lastModifiedBy>Hugo Oviedo Bellot</cp:lastModifiedBy>
  <cp:revision>92</cp:revision>
  <cp:lastPrinted>1601-01-01T00:00:00Z</cp:lastPrinted>
  <dcterms:created xsi:type="dcterms:W3CDTF">2002-09-23T18:58:36Z</dcterms:created>
  <dcterms:modified xsi:type="dcterms:W3CDTF">2015-08-13T14:56:02Z</dcterms:modified>
</cp:coreProperties>
</file>