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82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9" r:id="rId22"/>
    <p:sldId id="276" r:id="rId23"/>
    <p:sldId id="280" r:id="rId24"/>
    <p:sldId id="281" r:id="rId25"/>
  </p:sldIdLst>
  <p:sldSz cx="9144000" cy="6858000" type="screen4x3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589" cy="479897"/>
          </a:xfrm>
          <a:prstGeom prst="rect">
            <a:avLst/>
          </a:prstGeom>
        </p:spPr>
        <p:txBody>
          <a:bodyPr vert="horz" lIns="97082" tIns="48541" rIns="97082" bIns="4854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957" y="1"/>
            <a:ext cx="3169589" cy="479897"/>
          </a:xfrm>
          <a:prstGeom prst="rect">
            <a:avLst/>
          </a:prstGeom>
        </p:spPr>
        <p:txBody>
          <a:bodyPr vert="horz" lIns="97082" tIns="48541" rIns="97082" bIns="48541" rtlCol="0"/>
          <a:lstStyle>
            <a:lvl1pPr algn="r">
              <a:defRPr sz="1300"/>
            </a:lvl1pPr>
          </a:lstStyle>
          <a:p>
            <a:fld id="{6BD2B9B0-891D-4752-B812-628671A72FD9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19666"/>
            <a:ext cx="3169589" cy="479897"/>
          </a:xfrm>
          <a:prstGeom prst="rect">
            <a:avLst/>
          </a:prstGeom>
        </p:spPr>
        <p:txBody>
          <a:bodyPr vert="horz" lIns="97082" tIns="48541" rIns="97082" bIns="4854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957" y="9119666"/>
            <a:ext cx="3169589" cy="479897"/>
          </a:xfrm>
          <a:prstGeom prst="rect">
            <a:avLst/>
          </a:prstGeom>
        </p:spPr>
        <p:txBody>
          <a:bodyPr vert="horz" lIns="97082" tIns="48541" rIns="97082" bIns="48541" rtlCol="0" anchor="b"/>
          <a:lstStyle>
            <a:lvl1pPr algn="r">
              <a:defRPr sz="1300"/>
            </a:lvl1pPr>
          </a:lstStyle>
          <a:p>
            <a:fld id="{586005E0-1EAF-41D1-800D-948225201C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41D2-C6D1-400A-AD6C-38520E2DAA7F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2908-22A8-41E4-9A36-A647174213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85852" y="642918"/>
            <a:ext cx="70008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UNIVERSIDAD TÉCNICA DE ORURO</a:t>
            </a:r>
          </a:p>
          <a:p>
            <a:pPr algn="ctr"/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pPr algn="ctr"/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FACULTAD DE CIENCIAS ECONÓMICAS  FINANCIERAS Y ADMINISTRATIVAS</a:t>
            </a:r>
          </a:p>
          <a:p>
            <a:pPr algn="ctr"/>
            <a:endParaRPr lang="es-ES" sz="2800" b="1" i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INGENIERÍA COMERCIAL</a:t>
            </a:r>
          </a:p>
          <a:p>
            <a:pPr algn="ctr"/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pPr algn="ctr"/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ECONOMÍA </a:t>
            </a:r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DE LA </a:t>
            </a:r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PRODUCCIÓN </a:t>
            </a:r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Y CONTROL DE CALIDAD </a:t>
            </a:r>
            <a:endParaRPr lang="es-ES" sz="2800" b="1" i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endParaRPr lang="es-ES" sz="2800" b="1" i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GESTION 2014</a:t>
            </a:r>
          </a:p>
          <a:p>
            <a:pPr algn="ctr"/>
            <a:endParaRPr lang="es-ES" sz="2800" b="1" i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es-ES" sz="20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Ing. J. Hugo Oviedo Bellot</a:t>
            </a:r>
            <a:endParaRPr lang="es-ES" sz="2000" b="1" i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0247"/>
            <a:ext cx="9201642" cy="688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2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2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2" y="0"/>
            <a:ext cx="9133968" cy="68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" y="0"/>
            <a:ext cx="915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4" y="0"/>
            <a:ext cx="9145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85786" y="285728"/>
            <a:ext cx="77867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ALGUNAS FILOSOFIAS DE LA CALIDAD</a:t>
            </a:r>
          </a:p>
          <a:p>
            <a:pPr algn="ctr"/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Calidad Total (TQM)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 smtClean="0"/>
              <a:t> </a:t>
            </a:r>
            <a:r>
              <a:rPr lang="es-ES" sz="2800" dirty="0" smtClean="0"/>
              <a:t>Es mejor producir un artículo bien la primera vez que tener que inspeccionar su calidad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 smtClean="0"/>
              <a:t> </a:t>
            </a:r>
            <a:r>
              <a:rPr lang="es-ES" sz="2800" dirty="0" smtClean="0"/>
              <a:t>Calidad en el origen: la responsabilidad de traslada del departamento de control de calidad a los trabajadores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1643042" y="3643314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5 PUNTOS DEL TQM:</a:t>
            </a:r>
          </a:p>
          <a:p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• Determinar lo que el cliente quiere</a:t>
            </a:r>
          </a:p>
          <a:p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• Desarrollar productos y servicios</a:t>
            </a:r>
          </a:p>
          <a:p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• Desarrollar sistemas de producción</a:t>
            </a:r>
          </a:p>
          <a:p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• Monitorear el sistema</a:t>
            </a:r>
          </a:p>
          <a:p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• Incluir consumidores y proveedores</a:t>
            </a:r>
            <a:endParaRPr lang="es-E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7158" y="214290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CALIDAD TOTAL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(TQM)</a:t>
            </a:r>
          </a:p>
          <a:p>
            <a:pPr algn="ctr"/>
            <a:endParaRPr lang="es-E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2800" b="1" dirty="0" smtClean="0"/>
              <a:t>NUEVAS FUNCIONES - DPTO. CONTROL DE CALIDAD: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 </a:t>
            </a:r>
            <a:r>
              <a:rPr lang="es-ES" sz="2800" dirty="0" smtClean="0"/>
              <a:t>Entrenar empleados en cómo controlar la calidad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 </a:t>
            </a:r>
            <a:r>
              <a:rPr lang="es-ES" sz="2800" dirty="0" smtClean="0"/>
              <a:t>Conducir auditorías de calidad al azar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 </a:t>
            </a:r>
            <a:r>
              <a:rPr lang="es-ES" sz="2800" dirty="0" smtClean="0"/>
              <a:t>Servir de consultores en problemas de calidad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 </a:t>
            </a:r>
            <a:r>
              <a:rPr lang="es-ES" sz="2800" dirty="0" smtClean="0"/>
              <a:t>Determinar </a:t>
            </a:r>
            <a:r>
              <a:rPr lang="es-ES" sz="2800" dirty="0" smtClean="0"/>
              <a:t>el costo de la calidad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 </a:t>
            </a:r>
            <a:r>
              <a:rPr lang="es-ES" sz="2800" dirty="0" smtClean="0"/>
              <a:t>Ayudar </a:t>
            </a:r>
            <a:r>
              <a:rPr lang="es-ES" sz="2800" dirty="0" smtClean="0"/>
              <a:t>a implementar ideas de control de calidad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 </a:t>
            </a:r>
            <a:r>
              <a:rPr lang="es-ES" sz="2800" dirty="0" smtClean="0"/>
              <a:t>Supervisar pruebas finales del producto terminado</a:t>
            </a:r>
            <a:endParaRPr lang="es-ES" sz="2800" dirty="0"/>
          </a:p>
        </p:txBody>
      </p:sp>
      <p:sp>
        <p:nvSpPr>
          <p:cNvPr id="7" name="6 Rectángulo"/>
          <p:cNvSpPr/>
          <p:nvPr/>
        </p:nvSpPr>
        <p:spPr>
          <a:xfrm>
            <a:off x="357158" y="4357694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MEJORAMIENTO CONTINUO:</a:t>
            </a:r>
          </a:p>
          <a:p>
            <a:r>
              <a:rPr lang="es-ES" sz="2400" dirty="0" smtClean="0">
                <a:solidFill>
                  <a:srgbClr val="C00000"/>
                </a:solidFill>
              </a:rPr>
              <a:t>• Tratar el mejoramiento de productos y procesos productivos</a:t>
            </a:r>
          </a:p>
          <a:p>
            <a:r>
              <a:rPr lang="es-ES" sz="2400" dirty="0" smtClean="0">
                <a:solidFill>
                  <a:srgbClr val="C00000"/>
                </a:solidFill>
              </a:rPr>
              <a:t>como un proceso sin fin</a:t>
            </a:r>
          </a:p>
          <a:p>
            <a:r>
              <a:rPr lang="es-ES" sz="2400" dirty="0" smtClean="0">
                <a:solidFill>
                  <a:srgbClr val="C00000"/>
                </a:solidFill>
              </a:rPr>
              <a:t>• Muchas mejorías pequeñas antes que una gran mejoría</a:t>
            </a:r>
          </a:p>
          <a:p>
            <a:r>
              <a:rPr lang="es-ES" sz="2400" dirty="0" smtClean="0">
                <a:solidFill>
                  <a:srgbClr val="C00000"/>
                </a:solidFill>
              </a:rPr>
              <a:t>• Enfocado hacia maquinaria, insumos, utilización de mano de</a:t>
            </a:r>
          </a:p>
          <a:p>
            <a:r>
              <a:rPr lang="es-ES" sz="2400" dirty="0" smtClean="0">
                <a:solidFill>
                  <a:srgbClr val="C00000"/>
                </a:solidFill>
              </a:rPr>
              <a:t>obra, y métodos productivos.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85786" y="642918"/>
            <a:ext cx="74295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CIRCULOS DE CALIDAD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 </a:t>
            </a:r>
            <a:r>
              <a:rPr lang="es-ES" sz="2400" dirty="0" smtClean="0"/>
              <a:t>Compuesto de grupos de trabajos naturales - (6 - 12)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 </a:t>
            </a:r>
            <a:r>
              <a:rPr lang="es-ES" sz="2400" dirty="0" smtClean="0"/>
              <a:t>Enfocado a todos los problemas que los trabajadores enfrentan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 </a:t>
            </a:r>
            <a:r>
              <a:rPr lang="es-ES" sz="2400" dirty="0" smtClean="0"/>
              <a:t>No limitado a trabajadores de planta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 </a:t>
            </a:r>
            <a:r>
              <a:rPr lang="es-ES" sz="2400" dirty="0" smtClean="0"/>
              <a:t>Reuniones dentro o fuera del horario de trabajo - (1h - 8h por mes)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714348" y="4000504"/>
            <a:ext cx="72866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EMPOWERMENT</a:t>
            </a:r>
          </a:p>
          <a:p>
            <a:r>
              <a:rPr lang="es-ES" sz="2400" dirty="0" smtClean="0"/>
              <a:t>• Dar a los trabajadores autoridad para tomar decisiones</a:t>
            </a:r>
          </a:p>
          <a:p>
            <a:r>
              <a:rPr lang="es-ES" sz="2400" dirty="0" smtClean="0"/>
              <a:t>• Autoridad = responsabilidad</a:t>
            </a:r>
          </a:p>
          <a:p>
            <a:r>
              <a:rPr lang="es-ES" sz="2400" dirty="0" smtClean="0"/>
              <a:t>• Involucrar a los trabajadores en el mejoramiento de los</a:t>
            </a:r>
          </a:p>
          <a:p>
            <a:r>
              <a:rPr lang="es-ES" sz="2400" dirty="0" smtClean="0"/>
              <a:t>productos y de los procesos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1472" y="357166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BENCHMARKING</a:t>
            </a:r>
          </a:p>
          <a:p>
            <a:pPr algn="ctr"/>
            <a:endParaRPr lang="es-E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2800" i="1" dirty="0" smtClean="0"/>
              <a:t>Comparación del desempeño de una organización con </a:t>
            </a:r>
            <a:r>
              <a:rPr lang="es-ES" sz="2800" i="1" dirty="0" smtClean="0"/>
              <a:t>el desempeño </a:t>
            </a:r>
            <a:r>
              <a:rPr lang="es-ES" sz="2800" i="1" dirty="0" smtClean="0"/>
              <a:t>de otras </a:t>
            </a:r>
            <a:r>
              <a:rPr lang="es-ES" sz="2800" i="1" dirty="0" smtClean="0"/>
              <a:t>organizaciones.</a:t>
            </a:r>
          </a:p>
          <a:p>
            <a:endParaRPr lang="es-ES" sz="2800" dirty="0" smtClean="0"/>
          </a:p>
          <a:p>
            <a:r>
              <a:rPr lang="es-ES" sz="2800" dirty="0" smtClean="0"/>
              <a:t>Objetivos</a:t>
            </a:r>
            <a:r>
              <a:rPr lang="es-ES" sz="2800" dirty="0" smtClean="0"/>
              <a:t>:</a:t>
            </a:r>
          </a:p>
          <a:p>
            <a:endParaRPr lang="es-ES" sz="2800" dirty="0" smtClean="0"/>
          </a:p>
          <a:p>
            <a:pPr>
              <a:buFont typeface="Wingdings" pitchFamily="2" charset="2"/>
              <a:buChar char="ü"/>
            </a:pPr>
            <a:r>
              <a:rPr lang="es-ES" sz="2800" dirty="0" smtClean="0"/>
              <a:t> 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Aprender 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de la experiencia de otros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Determinar 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como nuestra organización está frente al “mejor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“Copiar” las mejores prácticas de la competencia</a:t>
            </a:r>
            <a:endParaRPr lang="es-E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Ayudar a priorizar esfuerzos de mejoramiento</a:t>
            </a:r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14348" y="785794"/>
            <a:ext cx="7929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</a:rPr>
              <a:t>TENDENCIAS SOBRE ELEMENTOS</a:t>
            </a:r>
          </a:p>
          <a:p>
            <a:pPr algn="ctr"/>
            <a:r>
              <a:rPr lang="es-ES" sz="2800" b="1" dirty="0">
                <a:solidFill>
                  <a:srgbClr val="C00000"/>
                </a:solidFill>
              </a:rPr>
              <a:t>COMUNES EN FILOSOFIAS DE </a:t>
            </a:r>
            <a:r>
              <a:rPr lang="es-ES" sz="2800" b="1" dirty="0" smtClean="0">
                <a:solidFill>
                  <a:srgbClr val="C00000"/>
                </a:solidFill>
              </a:rPr>
              <a:t>LA CALIDAD</a:t>
            </a:r>
          </a:p>
          <a:p>
            <a:pPr algn="ctr"/>
            <a:endParaRPr lang="es-ES" sz="2800" b="1" dirty="0" smtClean="0"/>
          </a:p>
          <a:p>
            <a:pPr algn="ctr"/>
            <a:endParaRPr lang="es-ES" sz="2800" b="1" dirty="0"/>
          </a:p>
          <a:p>
            <a:pPr>
              <a:buFont typeface="Wingdings" pitchFamily="2" charset="2"/>
              <a:buChar char="Ø"/>
            </a:pPr>
            <a:r>
              <a:rPr lang="es-ES" sz="2800" b="1" dirty="0" smtClean="0"/>
              <a:t> Liderazgo </a:t>
            </a:r>
            <a:r>
              <a:rPr lang="es-ES" sz="2800" b="1" dirty="0"/>
              <a:t>de la alta gerencia</a:t>
            </a:r>
          </a:p>
          <a:p>
            <a:pPr>
              <a:buFont typeface="Wingdings" pitchFamily="2" charset="2"/>
              <a:buChar char="Ø"/>
            </a:pPr>
            <a:r>
              <a:rPr lang="es-ES" sz="2800" b="1" dirty="0" smtClean="0"/>
              <a:t> Subrayan </a:t>
            </a:r>
            <a:r>
              <a:rPr lang="es-ES" sz="2800" b="1" dirty="0" smtClean="0"/>
              <a:t>importancia del factor humano</a:t>
            </a:r>
            <a:endParaRPr lang="es-ES" sz="2800" dirty="0" smtClean="0"/>
          </a:p>
          <a:p>
            <a:pPr>
              <a:buFont typeface="Wingdings" pitchFamily="2" charset="2"/>
              <a:buChar char="Ø"/>
            </a:pPr>
            <a:r>
              <a:rPr lang="es-ES" sz="2800" b="1" dirty="0" smtClean="0"/>
              <a:t> Motivación </a:t>
            </a:r>
            <a:r>
              <a:rPr lang="es-ES" sz="2800" b="1" dirty="0"/>
              <a:t>primaria </a:t>
            </a:r>
            <a:r>
              <a:rPr lang="es-ES" sz="2800" b="1" dirty="0" smtClean="0"/>
              <a:t>al factor humano</a:t>
            </a:r>
            <a:endParaRPr lang="es-ES" sz="2800" b="1" dirty="0"/>
          </a:p>
          <a:p>
            <a:pPr>
              <a:buFont typeface="Wingdings" pitchFamily="2" charset="2"/>
              <a:buChar char="Ø"/>
            </a:pPr>
            <a:r>
              <a:rPr lang="es-ES" sz="2800" b="1" dirty="0" smtClean="0"/>
              <a:t> Enfoque </a:t>
            </a:r>
            <a:r>
              <a:rPr lang="es-ES" sz="2800" b="1" dirty="0"/>
              <a:t>hacia resultados de negocios y financieros</a:t>
            </a:r>
          </a:p>
          <a:p>
            <a:pPr>
              <a:buFont typeface="Wingdings" pitchFamily="2" charset="2"/>
              <a:buChar char="Ø"/>
            </a:pPr>
            <a:r>
              <a:rPr lang="es-ES" sz="2800" b="1" dirty="0" smtClean="0"/>
              <a:t> Plasmar la filosofía </a:t>
            </a:r>
            <a:r>
              <a:rPr lang="es-ES" sz="2800" b="1" dirty="0"/>
              <a:t>en métodos bien estructurados</a:t>
            </a:r>
          </a:p>
          <a:p>
            <a:pPr>
              <a:buFont typeface="Wingdings" pitchFamily="2" charset="2"/>
              <a:buChar char="Ø"/>
            </a:pPr>
            <a:r>
              <a:rPr lang="es-ES" sz="2800" b="1" dirty="0" smtClean="0"/>
              <a:t> Uso </a:t>
            </a:r>
            <a:r>
              <a:rPr lang="es-ES" sz="2800" b="1" dirty="0"/>
              <a:t>de herramientas </a:t>
            </a:r>
            <a:r>
              <a:rPr lang="es-ES" sz="2800" b="1" dirty="0" smtClean="0"/>
              <a:t>estadísticas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04" y="0"/>
            <a:ext cx="9163604" cy="684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rgbClr val="FFFF00"/>
                </a:solidFill>
              </a:rPr>
              <a:t>Ing. Hugo Oviedo Bellot</a:t>
            </a:r>
            <a:endParaRPr lang="es-ES" sz="1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28" y="0"/>
            <a:ext cx="9171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rgbClr val="FFFF00"/>
                </a:solidFill>
              </a:rPr>
              <a:t>Ing. Hugo Oviedo Bellot</a:t>
            </a:r>
            <a:endParaRPr lang="es-ES" sz="1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571480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/>
              <a:t>MODELO DEL PROCESO DE UNA ORGANIZACION</a:t>
            </a:r>
            <a:endParaRPr lang="es-ES" sz="2800" b="1" i="1" dirty="0"/>
          </a:p>
        </p:txBody>
      </p:sp>
      <p:sp>
        <p:nvSpPr>
          <p:cNvPr id="3" name="2 Rectángulo"/>
          <p:cNvSpPr/>
          <p:nvPr/>
        </p:nvSpPr>
        <p:spPr>
          <a:xfrm>
            <a:off x="500034" y="3000372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929454" y="3000372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3500430" y="2786058"/>
            <a:ext cx="235745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71472" y="328612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PROVEEDORES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14744" y="314324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chemeClr val="bg1"/>
                </a:solidFill>
              </a:rPr>
              <a:t>ORGANIZACIÓN</a:t>
            </a:r>
          </a:p>
          <a:p>
            <a:pPr algn="ctr"/>
            <a:r>
              <a:rPr lang="es-ES" sz="2000" b="1" i="1" dirty="0" smtClean="0">
                <a:solidFill>
                  <a:schemeClr val="bg1"/>
                </a:solidFill>
              </a:rPr>
              <a:t>PROCESOS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9454" y="328612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CLIENTES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2500298" y="3357562"/>
            <a:ext cx="928694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5929322" y="3357562"/>
            <a:ext cx="928694" cy="28575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428860" y="3786190"/>
            <a:ext cx="142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i="1" dirty="0" smtClean="0">
                <a:solidFill>
                  <a:srgbClr val="FF0000"/>
                </a:solidFill>
              </a:rPr>
              <a:t>PRODUCTOS ADQUIRIDOS</a:t>
            </a:r>
          </a:p>
          <a:p>
            <a:pPr>
              <a:buFont typeface="Arial" pitchFamily="34" charset="0"/>
              <a:buChar char="•"/>
            </a:pPr>
            <a:r>
              <a:rPr lang="es-ES" sz="1400" b="1" i="1" dirty="0" smtClean="0">
                <a:solidFill>
                  <a:srgbClr val="FF0000"/>
                </a:solidFill>
              </a:rPr>
              <a:t>INSUMOS</a:t>
            </a:r>
          </a:p>
          <a:p>
            <a:pPr>
              <a:buFont typeface="Arial" pitchFamily="34" charset="0"/>
              <a:buChar char="•"/>
            </a:pPr>
            <a:r>
              <a:rPr lang="es-ES" sz="1400" b="1" i="1" dirty="0" smtClean="0">
                <a:solidFill>
                  <a:srgbClr val="FF0000"/>
                </a:solidFill>
              </a:rPr>
              <a:t>MATERA PRIMA</a:t>
            </a:r>
          </a:p>
          <a:p>
            <a:pPr>
              <a:buFont typeface="Arial" pitchFamily="34" charset="0"/>
              <a:buChar char="•"/>
            </a:pPr>
            <a:r>
              <a:rPr lang="es-ES" sz="1400" b="1" i="1" dirty="0" smtClean="0">
                <a:solidFill>
                  <a:srgbClr val="FF0000"/>
                </a:solidFill>
              </a:rPr>
              <a:t>INFORMACION</a:t>
            </a:r>
            <a:endParaRPr lang="es-ES" sz="1400" b="1" i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15008" y="1714488"/>
            <a:ext cx="12858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PRODUCTOS TERMINADOS</a:t>
            </a:r>
          </a:p>
          <a:p>
            <a:pPr>
              <a:buFont typeface="Arial" pitchFamily="34" charset="0"/>
              <a:buChar char="•"/>
            </a:pP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HARDWARE</a:t>
            </a:r>
          </a:p>
          <a:p>
            <a:pPr>
              <a:buFont typeface="Arial" pitchFamily="34" charset="0"/>
              <a:buChar char="•"/>
            </a:pP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SOFTWARE</a:t>
            </a:r>
          </a:p>
          <a:p>
            <a:pPr>
              <a:buFont typeface="Arial" pitchFamily="34" charset="0"/>
              <a:buChar char="•"/>
            </a:pP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MATERIALES PROCESADOS</a:t>
            </a:r>
          </a:p>
          <a:p>
            <a:pPr>
              <a:buFont typeface="Arial" pitchFamily="34" charset="0"/>
              <a:buChar char="•"/>
            </a:pP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SERVICIOS</a:t>
            </a:r>
            <a:endParaRPr lang="es-ES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15 Flecha curvada hacia arriba"/>
          <p:cNvSpPr/>
          <p:nvPr/>
        </p:nvSpPr>
        <p:spPr>
          <a:xfrm flipH="1">
            <a:off x="928662" y="4071942"/>
            <a:ext cx="7215238" cy="2000264"/>
          </a:xfrm>
          <a:prstGeom prst="curvedUpArrow">
            <a:avLst>
              <a:gd name="adj1" fmla="val 15431"/>
              <a:gd name="adj2" fmla="val 40260"/>
              <a:gd name="adj3" fmla="val 1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29058" y="557214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chemeClr val="accent6">
                    <a:lumMod val="75000"/>
                  </a:schemeClr>
                </a:solidFill>
              </a:rPr>
              <a:t>FEED BACK</a:t>
            </a:r>
            <a:endParaRPr lang="es-E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7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rgbClr val="FFFF00"/>
                </a:solidFill>
              </a:rPr>
              <a:t>Ing. Hugo Oviedo Bellot</a:t>
            </a:r>
            <a:endParaRPr lang="es-ES" sz="1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0100" y="714356"/>
            <a:ext cx="73581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dirty="0"/>
          </a:p>
          <a:p>
            <a:pPr algn="ctr"/>
            <a:r>
              <a:rPr lang="es-ES" sz="3200" b="1" dirty="0" smtClean="0"/>
              <a:t>LOS PRECURSORES DE</a:t>
            </a:r>
            <a:endParaRPr lang="es-ES" sz="3200" b="1" dirty="0"/>
          </a:p>
          <a:p>
            <a:pPr algn="ctr"/>
            <a:r>
              <a:rPr lang="es-ES" sz="3200" b="1" dirty="0"/>
              <a:t>LA </a:t>
            </a:r>
            <a:r>
              <a:rPr lang="es-ES" sz="3200" b="1" dirty="0" smtClean="0"/>
              <a:t>CALIDAD</a:t>
            </a:r>
          </a:p>
          <a:p>
            <a:pPr algn="ctr"/>
            <a:endParaRPr lang="es-ES" sz="3200" b="1" dirty="0" smtClean="0"/>
          </a:p>
          <a:p>
            <a:pPr lvl="4">
              <a:buFont typeface="Wingdings" pitchFamily="2" charset="2"/>
              <a:buChar char="v"/>
            </a:pPr>
            <a:r>
              <a:rPr lang="es-ES" sz="3200" i="1" dirty="0" err="1" smtClean="0">
                <a:solidFill>
                  <a:schemeClr val="accent2"/>
                </a:solidFill>
              </a:rPr>
              <a:t>Deming</a:t>
            </a:r>
            <a:endParaRPr lang="es-ES" sz="3200" i="1" dirty="0">
              <a:solidFill>
                <a:schemeClr val="accent2"/>
              </a:solidFill>
            </a:endParaRPr>
          </a:p>
          <a:p>
            <a:pPr lvl="4">
              <a:buFont typeface="Wingdings" pitchFamily="2" charset="2"/>
              <a:buChar char="v"/>
            </a:pPr>
            <a:r>
              <a:rPr lang="es-ES" sz="3200" i="1" dirty="0">
                <a:solidFill>
                  <a:schemeClr val="accent2"/>
                </a:solidFill>
              </a:rPr>
              <a:t>Juran</a:t>
            </a:r>
          </a:p>
          <a:p>
            <a:pPr lvl="4">
              <a:buFont typeface="Wingdings" pitchFamily="2" charset="2"/>
              <a:buChar char="v"/>
            </a:pPr>
            <a:r>
              <a:rPr lang="es-ES" sz="3200" i="1" dirty="0" err="1" smtClean="0">
                <a:solidFill>
                  <a:schemeClr val="accent2"/>
                </a:solidFill>
              </a:rPr>
              <a:t>Crosby</a:t>
            </a:r>
            <a:endParaRPr lang="es-ES" sz="3200" i="1" dirty="0" smtClean="0">
              <a:solidFill>
                <a:schemeClr val="accent2"/>
              </a:solidFill>
            </a:endParaRPr>
          </a:p>
          <a:p>
            <a:pPr lvl="4">
              <a:buFont typeface="Wingdings" pitchFamily="2" charset="2"/>
              <a:buChar char="v"/>
            </a:pPr>
            <a:r>
              <a:rPr lang="es-ES" sz="3200" i="1" dirty="0" err="1" smtClean="0">
                <a:solidFill>
                  <a:schemeClr val="accent2"/>
                </a:solidFill>
              </a:rPr>
              <a:t>Feigenbaum</a:t>
            </a:r>
            <a:endParaRPr lang="es-ES" sz="3200" i="1" dirty="0" smtClean="0">
              <a:solidFill>
                <a:schemeClr val="accent2"/>
              </a:solidFill>
            </a:endParaRPr>
          </a:p>
          <a:p>
            <a:pPr lvl="4">
              <a:buFont typeface="Wingdings" pitchFamily="2" charset="2"/>
              <a:buChar char="v"/>
            </a:pPr>
            <a:r>
              <a:rPr lang="es-ES" sz="3200" i="1" dirty="0" smtClean="0">
                <a:solidFill>
                  <a:schemeClr val="accent2"/>
                </a:solidFill>
              </a:rPr>
              <a:t>Ishikawa</a:t>
            </a:r>
          </a:p>
          <a:p>
            <a:pPr lvl="4">
              <a:buFont typeface="Wingdings" pitchFamily="2" charset="2"/>
              <a:buChar char="v"/>
            </a:pPr>
            <a:r>
              <a:rPr lang="es-ES" sz="3200" i="1" dirty="0" smtClean="0">
                <a:solidFill>
                  <a:schemeClr val="accent2"/>
                </a:solidFill>
              </a:rPr>
              <a:t>Calidad Total (TQM)</a:t>
            </a:r>
            <a:endParaRPr lang="es-ES" sz="3200" i="1" dirty="0">
              <a:solidFill>
                <a:schemeClr val="accent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429256" y="642918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571472" y="285728"/>
            <a:ext cx="4286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b="1" dirty="0"/>
          </a:p>
          <a:p>
            <a:r>
              <a:rPr lang="es-ES" sz="2400" b="1" u="sng" dirty="0" err="1"/>
              <a:t>Deming</a:t>
            </a:r>
            <a:endParaRPr lang="es-ES" sz="2400" b="1" u="sng" dirty="0"/>
          </a:p>
          <a:p>
            <a:r>
              <a:rPr lang="es-ES" sz="2400" b="1" dirty="0"/>
              <a:t>• La mayor fuente de baja </a:t>
            </a:r>
            <a:r>
              <a:rPr lang="es-ES" sz="2400" b="1" dirty="0" smtClean="0"/>
              <a:t>calidad es la variabilidad</a:t>
            </a:r>
            <a:endParaRPr lang="es-ES" sz="2400" b="1" dirty="0"/>
          </a:p>
          <a:p>
            <a:r>
              <a:rPr lang="es-ES" sz="2400" b="1" dirty="0"/>
              <a:t>• Mejorar la calidad es </a:t>
            </a:r>
            <a:r>
              <a:rPr lang="es-ES" sz="2400" b="1" dirty="0" smtClean="0"/>
              <a:t>responsabilidad de </a:t>
            </a:r>
            <a:r>
              <a:rPr lang="es-ES" sz="2400" b="1" dirty="0"/>
              <a:t>la alta gerencia</a:t>
            </a:r>
          </a:p>
          <a:p>
            <a:r>
              <a:rPr lang="es-ES" sz="2400" b="1" dirty="0"/>
              <a:t>• Todos los empleados deben </a:t>
            </a:r>
            <a:r>
              <a:rPr lang="es-ES" sz="2400" b="1" dirty="0" smtClean="0"/>
              <a:t>ser entrenados </a:t>
            </a:r>
            <a:r>
              <a:rPr lang="es-ES" sz="2400" b="1" dirty="0"/>
              <a:t>en el uso de </a:t>
            </a:r>
            <a:r>
              <a:rPr lang="es-ES" sz="2400" b="1" dirty="0" smtClean="0"/>
              <a:t>herramientas para </a:t>
            </a:r>
            <a:r>
              <a:rPr lang="es-ES" sz="2400" b="1" dirty="0"/>
              <a:t>la solución de </a:t>
            </a:r>
            <a:r>
              <a:rPr lang="es-ES" sz="2400" b="1" dirty="0" smtClean="0"/>
              <a:t>problemas, especialmente </a:t>
            </a:r>
            <a:r>
              <a:rPr lang="es-ES" sz="2400" b="1" dirty="0"/>
              <a:t>en </a:t>
            </a:r>
            <a:r>
              <a:rPr lang="es-ES" sz="2400" b="1" dirty="0" smtClean="0"/>
              <a:t>herramientas estadísticas</a:t>
            </a:r>
          </a:p>
          <a:p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500694" y="71435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MEJORAR LA CALIDAD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628" y="1571612"/>
            <a:ext cx="3071834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Reducción de costos: menos re-trabajos;  menos errores; menos retrasos y un mejor uso del tiempo y los materiales</a:t>
            </a:r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429256" y="5715016"/>
            <a:ext cx="22860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Generar fuentes de empleo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429256" y="4857760"/>
            <a:ext cx="228601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Mantener el negocio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29256" y="3071810"/>
            <a:ext cx="22860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Mejorar la productividad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929190" y="3786190"/>
            <a:ext cx="321471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Capturar el mercado con una calidad más elevada y menor precio</a:t>
            </a:r>
            <a:endParaRPr lang="es-ES" sz="1600" dirty="0"/>
          </a:p>
        </p:txBody>
      </p:sp>
      <p:sp>
        <p:nvSpPr>
          <p:cNvPr id="17" name="16 Flecha abajo"/>
          <p:cNvSpPr/>
          <p:nvPr/>
        </p:nvSpPr>
        <p:spPr>
          <a:xfrm>
            <a:off x="6500826" y="121442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>
            <a:off x="6500826" y="271462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>
            <a:off x="6500826" y="350043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bajo"/>
          <p:cNvSpPr/>
          <p:nvPr/>
        </p:nvSpPr>
        <p:spPr>
          <a:xfrm>
            <a:off x="6500826" y="450057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>
            <a:off x="6500826" y="528638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13833"/>
            <a:ext cx="8429082" cy="642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0166" y="1997838"/>
            <a:ext cx="60722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• La calidad como "adecuación al uso".</a:t>
            </a:r>
          </a:p>
          <a:p>
            <a:r>
              <a:rPr lang="es-ES" sz="2800" dirty="0" smtClean="0"/>
              <a:t>• La Trilogía de la calidad es:</a:t>
            </a:r>
          </a:p>
          <a:p>
            <a:pPr lvl="1"/>
            <a:r>
              <a:rPr lang="es-ES" sz="2800" dirty="0" smtClean="0"/>
              <a:t>- Calidad en el planeamiento</a:t>
            </a:r>
          </a:p>
          <a:p>
            <a:pPr lvl="1"/>
            <a:r>
              <a:rPr lang="es-ES" sz="2800" dirty="0" smtClean="0"/>
              <a:t>- Calidad en el control</a:t>
            </a:r>
          </a:p>
          <a:p>
            <a:pPr lvl="1"/>
            <a:r>
              <a:rPr lang="es-ES" sz="2800" dirty="0" smtClean="0"/>
              <a:t>- Calidad en el mejoramiento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Es necesario enfatizar el planeamiento y mejoramiento sobre el control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71604" y="642918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ALGUNAS FILOSOFIAS DE LA CALIDAD</a:t>
            </a:r>
            <a:endParaRPr lang="es-E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43042" y="142873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JURAN:</a:t>
            </a:r>
            <a:endParaRPr lang="es-E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Ing. Hugo Oviedo Bellot</a:t>
            </a:r>
            <a:endParaRPr lang="es-ES" sz="12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" y="0"/>
            <a:ext cx="9122971" cy="690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29488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Ing. Hugo Oviedo Bellot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685</Words>
  <Application>Microsoft Office PowerPoint</Application>
  <PresentationFormat>Presentación en pantalla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Empresa Ferroviaria Andina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Hugo Oviedo</dc:creator>
  <cp:lastModifiedBy>Hugo Oviedo</cp:lastModifiedBy>
  <cp:revision>31</cp:revision>
  <dcterms:created xsi:type="dcterms:W3CDTF">2014-02-06T19:07:55Z</dcterms:created>
  <dcterms:modified xsi:type="dcterms:W3CDTF">2014-02-14T19:57:55Z</dcterms:modified>
</cp:coreProperties>
</file>