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9"/>
  </p:notesMasterIdLst>
  <p:sldIdLst>
    <p:sldId id="29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96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78" autoAdjust="0"/>
  </p:normalViewPr>
  <p:slideViewPr>
    <p:cSldViewPr>
      <p:cViewPr varScale="1">
        <p:scale>
          <a:sx n="57" d="100"/>
          <a:sy n="57" d="100"/>
        </p:scale>
        <p:origin x="71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67F8B-D991-4852-932E-7776B8EBD640}" type="datetimeFigureOut">
              <a:rPr lang="es-BO" smtClean="0"/>
              <a:t>14/11/2015</a:t>
            </a:fld>
            <a:endParaRPr lang="es-B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0A7AC-2C7B-411C-A051-62F80F4E27F3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534460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39DE4-1D32-4823-8299-8A5B7C4A7100}" type="slidenum">
              <a:rPr lang="es-ES" smtClean="0"/>
              <a:pPr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9653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D922-B844-4341-B4B5-4103E818AB53}" type="datetimeFigureOut">
              <a:rPr lang="es-BO" smtClean="0"/>
              <a:t>14/11/2015</a:t>
            </a:fld>
            <a:endParaRPr lang="es-B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7E93-7223-493C-A936-05D3C6F7255C}" type="slidenum">
              <a:rPr lang="es-BO" smtClean="0"/>
              <a:t>‹Nº›</a:t>
            </a:fld>
            <a:endParaRPr lang="es-B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D922-B844-4341-B4B5-4103E818AB53}" type="datetimeFigureOut">
              <a:rPr lang="es-BO" smtClean="0"/>
              <a:t>14/11/2015</a:t>
            </a:fld>
            <a:endParaRPr lang="es-B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7E93-7223-493C-A936-05D3C6F7255C}" type="slidenum">
              <a:rPr lang="es-BO" smtClean="0"/>
              <a:t>‹Nº›</a:t>
            </a:fld>
            <a:endParaRPr lang="es-B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D922-B844-4341-B4B5-4103E818AB53}" type="datetimeFigureOut">
              <a:rPr lang="es-BO" smtClean="0"/>
              <a:t>14/11/2015</a:t>
            </a:fld>
            <a:endParaRPr lang="es-B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7E93-7223-493C-A936-05D3C6F7255C}" type="slidenum">
              <a:rPr lang="es-BO" smtClean="0"/>
              <a:t>‹Nº›</a:t>
            </a:fld>
            <a:endParaRPr lang="es-B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D922-B844-4341-B4B5-4103E818AB53}" type="datetimeFigureOut">
              <a:rPr lang="es-BO" smtClean="0"/>
              <a:t>14/11/2015</a:t>
            </a:fld>
            <a:endParaRPr lang="es-B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7E93-7223-493C-A936-05D3C6F7255C}" type="slidenum">
              <a:rPr lang="es-BO" smtClean="0"/>
              <a:t>‹Nº›</a:t>
            </a:fld>
            <a:endParaRPr lang="es-B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D922-B844-4341-B4B5-4103E818AB53}" type="datetimeFigureOut">
              <a:rPr lang="es-BO" smtClean="0"/>
              <a:t>14/11/2015</a:t>
            </a:fld>
            <a:endParaRPr lang="es-B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7E93-7223-493C-A936-05D3C6F7255C}" type="slidenum">
              <a:rPr lang="es-BO" smtClean="0"/>
              <a:t>‹Nº›</a:t>
            </a:fld>
            <a:endParaRPr lang="es-B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D922-B844-4341-B4B5-4103E818AB53}" type="datetimeFigureOut">
              <a:rPr lang="es-BO" smtClean="0"/>
              <a:t>14/11/2015</a:t>
            </a:fld>
            <a:endParaRPr lang="es-B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7E93-7223-493C-A936-05D3C6F7255C}" type="slidenum">
              <a:rPr lang="es-BO" smtClean="0"/>
              <a:t>‹Nº›</a:t>
            </a:fld>
            <a:endParaRPr lang="es-B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D922-B844-4341-B4B5-4103E818AB53}" type="datetimeFigureOut">
              <a:rPr lang="es-BO" smtClean="0"/>
              <a:t>14/11/2015</a:t>
            </a:fld>
            <a:endParaRPr lang="es-B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7E93-7223-493C-A936-05D3C6F7255C}" type="slidenum">
              <a:rPr lang="es-BO" smtClean="0"/>
              <a:t>‹Nº›</a:t>
            </a:fld>
            <a:endParaRPr lang="es-B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D922-B844-4341-B4B5-4103E818AB53}" type="datetimeFigureOut">
              <a:rPr lang="es-BO" smtClean="0"/>
              <a:t>14/11/2015</a:t>
            </a:fld>
            <a:endParaRPr lang="es-B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7E93-7223-493C-A936-05D3C6F7255C}" type="slidenum">
              <a:rPr lang="es-BO" smtClean="0"/>
              <a:t>‹Nº›</a:t>
            </a:fld>
            <a:endParaRPr lang="es-B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D922-B844-4341-B4B5-4103E818AB53}" type="datetimeFigureOut">
              <a:rPr lang="es-BO" smtClean="0"/>
              <a:t>14/11/2015</a:t>
            </a:fld>
            <a:endParaRPr lang="es-B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7E93-7223-493C-A936-05D3C6F7255C}" type="slidenum">
              <a:rPr lang="es-BO" smtClean="0"/>
              <a:t>‹Nº›</a:t>
            </a:fld>
            <a:endParaRPr lang="es-B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D922-B844-4341-B4B5-4103E818AB53}" type="datetimeFigureOut">
              <a:rPr lang="es-BO" smtClean="0"/>
              <a:t>14/11/2015</a:t>
            </a:fld>
            <a:endParaRPr lang="es-B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7E93-7223-493C-A936-05D3C6F7255C}" type="slidenum">
              <a:rPr lang="es-BO" smtClean="0"/>
              <a:t>‹Nº›</a:t>
            </a:fld>
            <a:endParaRPr lang="es-B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D922-B844-4341-B4B5-4103E818AB53}" type="datetimeFigureOut">
              <a:rPr lang="es-BO" smtClean="0"/>
              <a:t>14/11/2015</a:t>
            </a:fld>
            <a:endParaRPr lang="es-B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7E93-7223-493C-A936-05D3C6F7255C}" type="slidenum">
              <a:rPr lang="es-BO" smtClean="0"/>
              <a:t>‹Nº›</a:t>
            </a:fld>
            <a:endParaRPr lang="es-BO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0D922-B844-4341-B4B5-4103E818AB53}" type="datetimeFigureOut">
              <a:rPr lang="es-BO" smtClean="0"/>
              <a:t>14/11/2015</a:t>
            </a:fld>
            <a:endParaRPr lang="es-B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D7E93-7223-493C-A936-05D3C6F7255C}" type="slidenum">
              <a:rPr lang="es-BO" smtClean="0"/>
              <a:t>‹Nº›</a:t>
            </a:fld>
            <a:endParaRPr lang="es-BO" dirty="0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microsoft.com/office/2007/relationships/hdphoto" Target="../media/hdphoto8.wdp"/><Relationship Id="rId2" Type="http://schemas.openxmlformats.org/officeDocument/2006/relationships/hyperlink" Target="http://www.google.com.bo/url?sa=i&amp;rct=j&amp;q=&amp;esrc=s&amp;frm=1&amp;source=images&amp;cd=&amp;cad=rja&amp;uact=8&amp;ved=&amp;url=http://www.ultimasnoticiasbolivia.com/2014/11/06/el-bus-sariri/&amp;bvm=bv.104819420,d.dmo&amp;psig=AFQjCNGmsl2PWTt19J6vWIdX0GSljbBbjg&amp;ust=1444756192942017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hyperlink" Target="http://www.google.com.bo/url?sa=i&amp;rct=j&amp;q=&amp;esrc=s&amp;frm=1&amp;source=images&amp;cd=&amp;cad=rja&amp;uact=8&amp;ved=0CAcQjRxqFQoTCMKF7b62vcgCFUOWHgodfDMO0A&amp;url=http://www.eldiario.net/noticias/2015/2015_02/nt150213/nacional.php?n=29&amp;-fejuve-confirma-seis-rutas-para-bus-sariri&amp;bvm=bv.104819420,d.dmo&amp;psig=AFQjCNGmsl2PWTt19J6vWIdX0GSljbBbjg&amp;ust=1444756192942017" TargetMode="Externa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inforse.com.bo/puma-katari-promete-servicio-de-transporte-con-calidad/" TargetMode="External"/><Relationship Id="rId1" Type="http://schemas.openxmlformats.org/officeDocument/2006/relationships/slideLayout" Target="../slideLayouts/slideLayout6.xml"/><Relationship Id="rId6" Type="http://schemas.microsoft.com/office/2007/relationships/hdphoto" Target="../media/hdphoto10.wdp"/><Relationship Id="rId5" Type="http://schemas.openxmlformats.org/officeDocument/2006/relationships/image" Target="../media/image42.jpeg"/><Relationship Id="rId4" Type="http://schemas.microsoft.com/office/2007/relationships/hdphoto" Target="../media/hdphoto9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6.wdp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9.wdp"/><Relationship Id="rId5" Type="http://schemas.openxmlformats.org/officeDocument/2006/relationships/image" Target="../media/image51.jpeg"/><Relationship Id="rId4" Type="http://schemas.openxmlformats.org/officeDocument/2006/relationships/hyperlink" Target="http://www.eldiario.net/noticias/2014/2014_12/nt141229/f_2014-12-29_94.jp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0.wdp"/><Relationship Id="rId4" Type="http://schemas.openxmlformats.org/officeDocument/2006/relationships/image" Target="../media/image5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2.wdp"/><Relationship Id="rId5" Type="http://schemas.openxmlformats.org/officeDocument/2006/relationships/image" Target="../media/image54.jpeg"/><Relationship Id="rId4" Type="http://schemas.microsoft.com/office/2007/relationships/hdphoto" Target="../media/hdphoto2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http://www.lapaz.bo/images/marcelo/2013/AGOSTO/15/bus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6328"/>
            <a:ext cx="3422426" cy="2078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5516" y="1403323"/>
            <a:ext cx="8568952" cy="1470025"/>
          </a:xfrm>
        </p:spPr>
        <p:txBody>
          <a:bodyPr/>
          <a:lstStyle/>
          <a:p>
            <a:pPr algn="ctr"/>
            <a:r>
              <a:rPr lang="es-ES" b="1" dirty="0">
                <a:latin typeface="Arial" pitchFamily="34" charset="0"/>
                <a:cs typeface="Arial" pitchFamily="34" charset="0"/>
              </a:rPr>
              <a:t>TRANSPORTE EN BOLIVIA</a:t>
            </a:r>
            <a:endParaRPr lang="es-BO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3501008"/>
            <a:ext cx="7117180" cy="2086028"/>
          </a:xfrm>
        </p:spPr>
        <p:txBody>
          <a:bodyPr>
            <a:normAutofit fontScale="92500"/>
          </a:bodyPr>
          <a:lstStyle/>
          <a:p>
            <a:pPr algn="ctr"/>
            <a:r>
              <a:rPr lang="es-BO" b="1" dirty="0" smtClean="0"/>
              <a:t>REALIDAD  ECONOMICA  Y  SOCIAL  DE  BOLIVIA</a:t>
            </a:r>
          </a:p>
          <a:p>
            <a:pPr algn="ctr"/>
            <a:endParaRPr lang="es-BO" b="1" dirty="0"/>
          </a:p>
          <a:p>
            <a:pPr algn="ctr"/>
            <a:r>
              <a:rPr lang="es-BO" b="1" dirty="0" smtClean="0"/>
              <a:t>Doc.  Lic.  Freddy  Del  Castillo  M.</a:t>
            </a:r>
          </a:p>
          <a:p>
            <a:pPr algn="ctr"/>
            <a:endParaRPr lang="es-BO" b="1" dirty="0"/>
          </a:p>
          <a:p>
            <a:pPr algn="ctr"/>
            <a:r>
              <a:rPr lang="es-BO" b="1" dirty="0" smtClean="0"/>
              <a:t>2015</a:t>
            </a:r>
            <a:endParaRPr lang="es-BO" b="1" dirty="0"/>
          </a:p>
        </p:txBody>
      </p:sp>
      <p:pic>
        <p:nvPicPr>
          <p:cNvPr id="4" name="Picture 2" descr="C:\Users\minedu\Saved Games\Desktop\fcef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82" y="7962"/>
            <a:ext cx="1777270" cy="1726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minedu\Saved Games\Desktop\descarg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7962"/>
            <a:ext cx="1924210" cy="1698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76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/>
          <a:lstStyle/>
          <a:p>
            <a:pPr marL="0" indent="0">
              <a:buNone/>
            </a:pPr>
            <a:r>
              <a:rPr lang="es-BO" sz="3200" b="1" dirty="0" smtClean="0">
                <a:solidFill>
                  <a:schemeClr val="tx2">
                    <a:lumMod val="75000"/>
                  </a:schemeClr>
                </a:solidFill>
              </a:rPr>
              <a:t>TRANSPORTE TERRESTRE:</a:t>
            </a:r>
          </a:p>
          <a:p>
            <a:r>
              <a:rPr lang="es-ES" sz="2400" dirty="0" smtClean="0"/>
              <a:t>El bus o flota (autobús), Flota internacional (autobús internacional), Flota (autobús interurbano), Micro (autobús urbano), Minibús (pequeño autobús urbano), Trufi, Taxi y el transporte férreo</a:t>
            </a:r>
          </a:p>
          <a:p>
            <a:endParaRPr lang="es-ES" sz="2400" dirty="0" smtClean="0"/>
          </a:p>
          <a:p>
            <a:endParaRPr lang="es-ES" sz="2400" dirty="0" smtClean="0"/>
          </a:p>
          <a:p>
            <a:pPr>
              <a:buNone/>
            </a:pPr>
            <a:r>
              <a:rPr lang="es-ES" dirty="0" smtClean="0"/>
              <a:t>  </a:t>
            </a:r>
            <a:endParaRPr lang="es-BO" dirty="0" smtClean="0"/>
          </a:p>
        </p:txBody>
      </p:sp>
      <p:pic>
        <p:nvPicPr>
          <p:cNvPr id="5" name="4 Imagen" descr="buses transporte en boliv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0772" y="4077072"/>
            <a:ext cx="2153356" cy="15049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6 Imagen" descr="micr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7052" y="4060491"/>
            <a:ext cx="2073380" cy="1594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11 Imagen" descr="minibus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2106" y="4149080"/>
            <a:ext cx="2071702" cy="1562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631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/>
          <a:lstStyle/>
          <a:p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TRANSPORTE AÉREO</a:t>
            </a:r>
          </a:p>
          <a:p>
            <a:pPr>
              <a:buNone/>
            </a:pPr>
            <a:r>
              <a:rPr lang="es-ES" dirty="0" smtClean="0"/>
              <a:t> Entre algunas aerolíneas actuales podemos mencionar:</a:t>
            </a:r>
          </a:p>
          <a:p>
            <a:pPr algn="ctr">
              <a:buNone/>
            </a:pPr>
            <a:r>
              <a:rPr lang="es-ES" dirty="0" smtClean="0"/>
              <a:t>BOA, AMASZONAS, ECOJET, TAM</a:t>
            </a:r>
          </a:p>
          <a:p>
            <a:pPr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 descr="tam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933056"/>
            <a:ext cx="3533775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4 Imagen" descr="amszon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764704"/>
            <a:ext cx="3429024" cy="1500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5 Imagen" descr="bo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3933056"/>
            <a:ext cx="2767017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6 Imagen" descr="ecoj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27384" y="826282"/>
            <a:ext cx="282416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8132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85728"/>
            <a:ext cx="8147248" cy="2992986"/>
          </a:xfrm>
        </p:spPr>
        <p:txBody>
          <a:bodyPr/>
          <a:lstStyle/>
          <a:p>
            <a:pPr marL="0" indent="0">
              <a:buNone/>
            </a:pP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</a:rPr>
              <a:t>TRANSPORTE FLUVIAL:</a:t>
            </a:r>
          </a:p>
          <a:p>
            <a:pPr>
              <a:buNone/>
            </a:pPr>
            <a:r>
              <a:rPr lang="es-ES" dirty="0" smtClean="0"/>
              <a:t>     </a:t>
            </a:r>
          </a:p>
          <a:p>
            <a:pPr>
              <a:buNone/>
            </a:pPr>
            <a:r>
              <a:rPr lang="es-ES" dirty="0" smtClean="0"/>
              <a:t>     Entre algunos vehículos de transporte fluvial en funcionamiento en Bolivia se puede mencionar:</a:t>
            </a:r>
          </a:p>
          <a:p>
            <a:pPr>
              <a:buNone/>
            </a:pPr>
            <a:endParaRPr lang="es-ES" dirty="0" smtClean="0"/>
          </a:p>
        </p:txBody>
      </p:sp>
      <p:pic>
        <p:nvPicPr>
          <p:cNvPr id="4" name="3 Imagen" descr="transporte fluvia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653136"/>
            <a:ext cx="2109785" cy="1428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6 Imagen" descr="cano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1409" y="2792328"/>
            <a:ext cx="2466975" cy="1428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9 Imagen" descr="ferry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2792898"/>
            <a:ext cx="2143140" cy="1500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4063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836712"/>
            <a:ext cx="7406640" cy="1752600"/>
          </a:xfrm>
        </p:spPr>
        <p:txBody>
          <a:bodyPr>
            <a:normAutofit fontScale="92500"/>
          </a:bodyPr>
          <a:lstStyle/>
          <a:p>
            <a:r>
              <a:rPr lang="es-CL" b="1" dirty="0" smtClean="0">
                <a:solidFill>
                  <a:schemeClr val="tx2">
                    <a:lumMod val="75000"/>
                  </a:schemeClr>
                </a:solidFill>
              </a:rPr>
              <a:t>TRANSPORTE FERROVIARIO</a:t>
            </a:r>
          </a:p>
          <a:p>
            <a:pPr algn="just"/>
            <a:r>
              <a:rPr lang="es-CL" b="1" dirty="0" smtClean="0"/>
              <a:t>FERROVIARIA ANDINA</a:t>
            </a:r>
            <a:r>
              <a:rPr lang="es-CL" dirty="0" smtClean="0"/>
              <a:t>.-Esta </a:t>
            </a:r>
            <a:r>
              <a:rPr lang="es-ES" b="1" i="1" dirty="0" smtClean="0"/>
              <a:t>conecta a nivel nacional los departamentos de La Paz, Oruro, Potosí, Chuquisaca y Cochabamba, a nivel internacional con las líneas férreas de Chile y Argentina. </a:t>
            </a:r>
            <a:endParaRPr lang="es-CL" dirty="0" smtClean="0"/>
          </a:p>
          <a:p>
            <a:pPr>
              <a:buFont typeface="Wingdings" pitchFamily="2" charset="2"/>
              <a:buChar char="§"/>
            </a:pPr>
            <a:endParaRPr lang="es-CL" b="1" dirty="0" smtClean="0"/>
          </a:p>
          <a:p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755576" y="260648"/>
            <a:ext cx="82089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2.-DIAGNOSTICO </a:t>
            </a:r>
            <a:r>
              <a:rPr lang="es-ES" sz="2400" b="1" dirty="0">
                <a:solidFill>
                  <a:schemeClr val="tx2">
                    <a:lumMod val="75000"/>
                  </a:schemeClr>
                </a:solidFill>
              </a:rPr>
              <a:t>DEL SECTOR</a:t>
            </a:r>
          </a:p>
        </p:txBody>
      </p:sp>
      <p:pic>
        <p:nvPicPr>
          <p:cNvPr id="5" name="4 Imagen" descr="http://4.bp.blogspot.com/-cJVdriqEAug/UgpUr8iLJbI/AAAAAAAABRI/YxrJV-3Z8mc/s1600/Bolivia+Red+Ferroviari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9"/>
          <a:stretch>
            <a:fillRect/>
          </a:stretch>
        </p:blipFill>
        <p:spPr bwMode="auto">
          <a:xfrm>
            <a:off x="1979712" y="2492896"/>
            <a:ext cx="5400600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108057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332656"/>
            <a:ext cx="7920880" cy="2232248"/>
          </a:xfrm>
        </p:spPr>
        <p:txBody>
          <a:bodyPr>
            <a:normAutofit/>
          </a:bodyPr>
          <a:lstStyle/>
          <a:p>
            <a:pPr algn="just"/>
            <a:r>
              <a:rPr lang="es-CL" sz="2400" b="1" dirty="0" smtClean="0">
                <a:solidFill>
                  <a:schemeClr val="tx2">
                    <a:lumMod val="75000"/>
                  </a:schemeClr>
                </a:solidFill>
              </a:rPr>
              <a:t>FERROVIARIA ORIENTAL.- </a:t>
            </a:r>
            <a:r>
              <a:rPr lang="es-BO" sz="2400" b="1" i="1" dirty="0" smtClean="0"/>
              <a:t>Las principales vías son Santa Cruz - Puerto Quijarro que se conecta con el Brasil, y Santa Cruz - Yacuiba, que se conecta con Argentina manteniéndose un servicio permanente.</a:t>
            </a:r>
            <a:endParaRPr lang="es-CL" sz="2400" dirty="0"/>
          </a:p>
        </p:txBody>
      </p:sp>
      <p:pic>
        <p:nvPicPr>
          <p:cNvPr id="3" name="2 Imagen" descr="http://www.gwrr.com/image.axd/705d510668b346a3b62ad316b3be8fc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64904"/>
            <a:ext cx="4392488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767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458032" cy="778416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TRANSPORTE TERRESTRE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001883"/>
              </p:ext>
            </p:extLst>
          </p:nvPr>
        </p:nvGraphicFramePr>
        <p:xfrm>
          <a:off x="1979712" y="895509"/>
          <a:ext cx="5832647" cy="555570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260435"/>
                <a:gridCol w="1260435"/>
                <a:gridCol w="1260435"/>
                <a:gridCol w="1260435"/>
                <a:gridCol w="790907"/>
              </a:tblGrid>
              <a:tr h="3588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Trayectos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Frecuencia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Duración del Trayecto (h)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Distancia (km)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Precios (US$)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</a:tr>
              <a:tr h="3588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La Paz - Oruro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todos los días (cada hora)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3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225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5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</a:tr>
              <a:tr h="3588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La Paz - Sucre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todos los días (en la tarde)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14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500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15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</a:tr>
              <a:tr h="1895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La Paz - Copacabana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todos los días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3.5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165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2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</a:tr>
              <a:tr h="1895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La Paz - Tiawanaku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todos los días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2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60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4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</a:tr>
              <a:tr h="3588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La Paz - Potosí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todos los días (en la tarde)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7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550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12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</a:tr>
              <a:tr h="3588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La Paz-Cochabamba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todos los días (cada hora)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6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350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10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</a:tr>
              <a:tr h="1895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La Paz - Coroico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todos los días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4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90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2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</a:tr>
              <a:tr h="1895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La Paz - Cuzco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todos los días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12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625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 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</a:tr>
              <a:tr h="1895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Potosí - Villazón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todos los días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12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360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11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</a:tr>
              <a:tr h="1895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Potosí - Sucre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todos los días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3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165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4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</a:tr>
              <a:tr h="1895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Potosí - Utuni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todos los días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8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210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6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</a:tr>
              <a:tr h="1895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Potosí - Tupiza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 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8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300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4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</a:tr>
              <a:tr h="1895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Sucre - Cochabamba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todos los días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12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280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10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</a:tr>
              <a:tr h="1895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Sucre - Tarabuco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 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1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55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1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</a:tr>
              <a:tr h="1895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Copacabana - Puno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 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2.5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130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4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</a:tr>
              <a:tr h="1895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Santa Cruz - Yacuiba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todos los días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10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550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12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</a:tr>
              <a:tr h="3588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Santa Cruz-Cochabamba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todos los días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8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445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10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</a:tr>
              <a:tr h="1895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Santa Cruz - Trinidad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 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8.5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550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4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</a:tr>
              <a:tr h="1895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Oruro - Uyuni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 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7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310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5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</a:tr>
              <a:tr h="1895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Villazón - Tupiza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 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3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85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2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</a:tr>
              <a:tr h="3588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Trinidad - Rurrenabaque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 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14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360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18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</a:tr>
              <a:tr h="1895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Bermejo - Tarija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 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4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165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480"/>
                        </a:spcAft>
                      </a:pPr>
                      <a:r>
                        <a:rPr lang="es-ES" sz="800" dirty="0"/>
                        <a:t>3</a:t>
                      </a:r>
                      <a:endParaRPr lang="es-CL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9" marR="7389" marT="7389" marB="7389" anchor="ctr"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1560" y="895509"/>
            <a:ext cx="77048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TRAYECTOS</a:t>
            </a:r>
            <a:r>
              <a:rPr kumimoji="0" lang="es-ES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s-E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52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7604" y="620688"/>
            <a:ext cx="7776864" cy="3024336"/>
          </a:xfrm>
        </p:spPr>
        <p:txBody>
          <a:bodyPr>
            <a:normAutofit/>
          </a:bodyPr>
          <a:lstStyle/>
          <a:p>
            <a:pPr algn="just"/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  <a:t>PARQUE AUTOMOTOR DE BOLIVIA</a:t>
            </a:r>
            <a:r>
              <a:rPr lang="es-BO" sz="2000" b="1" dirty="0" smtClean="0">
                <a:solidFill>
                  <a:schemeClr val="tx2">
                    <a:lumMod val="75000"/>
                  </a:schemeClr>
                </a:solidFill>
              </a:rPr>
              <a:t>.- </a:t>
            </a:r>
            <a:r>
              <a:rPr lang="es-BO" sz="2000" b="1" dirty="0" smtClean="0"/>
              <a:t>En base al Registro Único para la Administración Tributaria Municipal (RUAT), el Instituto Nacional de Estadística (INE) reportó que al año 2014 el parque automotor en Bolivia alcanzó a 1.456.428 vehículos, cantidad superior en 9,8% a la registrada el 2013, cuando llegó a 1.326.833 unidades. El aumento representa 129.595 unidades.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pic>
        <p:nvPicPr>
          <p:cNvPr id="3" name="2 Imagen" descr="http://2.bp.blogspot.com/-numIaIKTsy0/VEE09CAGbXI/AAAAAAACI3Y/REfHUKcGhI8/s1600/56960-ibce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56992"/>
            <a:ext cx="7272808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939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620688"/>
            <a:ext cx="6120680" cy="1008112"/>
          </a:xfrm>
        </p:spPr>
        <p:txBody>
          <a:bodyPr>
            <a:normAutofit fontScale="90000"/>
          </a:bodyPr>
          <a:lstStyle/>
          <a:p>
            <a:r>
              <a:rPr lang="es-BO" b="1" dirty="0" smtClean="0"/>
              <a:t> 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TRANSPORTE AÉREO.- 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pic>
        <p:nvPicPr>
          <p:cNvPr id="3" name="2 Imagen" descr="http://1.bp.blogspot.com/-VVTBGjSI9-s/VBm3I4NNw_I/AAAAAAABrmI/6NY22LO7gUc/s1600/L%C3%ADneas%2Ba%C3%A9reas%2Bllevaron%2Bhasta%2Bjunio%2B327.969%2Bpasajeros%2Bm%C3%A1s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47" t="-1" b="39719"/>
          <a:stretch/>
        </p:blipFill>
        <p:spPr bwMode="auto">
          <a:xfrm>
            <a:off x="1547664" y="1844824"/>
            <a:ext cx="6408712" cy="4248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34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el teleferico en boliv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4644008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7604" y="404664"/>
            <a:ext cx="6552728" cy="792088"/>
          </a:xfrm>
        </p:spPr>
        <p:txBody>
          <a:bodyPr>
            <a:normAutofit fontScale="90000"/>
          </a:bodyPr>
          <a:lstStyle/>
          <a:p>
            <a:r>
              <a:rPr lang="es-CL" sz="3100" b="1" dirty="0" smtClean="0">
                <a:solidFill>
                  <a:schemeClr val="tx2">
                    <a:lumMod val="75000"/>
                  </a:schemeClr>
                </a:solidFill>
              </a:rPr>
              <a:t>PROYECTOS DEL TRANSPORTE</a:t>
            </a:r>
            <a:r>
              <a:rPr lang="es-CL" sz="2800" dirty="0" smtClean="0"/>
              <a:t/>
            </a:r>
            <a:br>
              <a:rPr lang="es-CL" sz="2800" dirty="0" smtClean="0"/>
            </a:br>
            <a:endParaRPr lang="es-CL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611560" y="89942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buFont typeface="Wingdings" pitchFamily="2" charset="2"/>
              <a:buChar char="§"/>
            </a:pPr>
            <a:r>
              <a:rPr lang="es-CL" dirty="0"/>
              <a:t>EL PROYECTO MI TELEFÉRICO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39552" y="1268760"/>
            <a:ext cx="8388424" cy="12926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es-ES" sz="2000" dirty="0"/>
              <a:t>Llamado oficialmente “Mi Teleférico” el mega proyecto urbano ha causado gran impacto por sus extraordinarias características desarrolladas para el transporte público de la ciudad de La Paz</a:t>
            </a:r>
            <a:r>
              <a:rPr lang="es-ES" dirty="0"/>
              <a:t>.</a:t>
            </a:r>
            <a:br>
              <a:rPr lang="es-ES" dirty="0"/>
            </a:br>
            <a:endParaRPr lang="es-CL" dirty="0"/>
          </a:p>
        </p:txBody>
      </p:sp>
      <p:pic>
        <p:nvPicPr>
          <p:cNvPr id="3076" name="Picture 4" descr="Resultado de imagen para el teleferico en boliv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4176464" cy="33843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648241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-243408"/>
            <a:ext cx="8172400" cy="1152128"/>
          </a:xfrm>
        </p:spPr>
        <p:txBody>
          <a:bodyPr>
            <a:normAutofit/>
          </a:bodyPr>
          <a:lstStyle/>
          <a:p>
            <a:r>
              <a:rPr lang="es-CL" sz="2800" b="1" dirty="0" smtClean="0"/>
              <a:t>PROYECTO DE SERVICIO DE BUSES SARIRI</a:t>
            </a:r>
            <a:endParaRPr lang="es-CL" sz="2800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115616" y="620688"/>
            <a:ext cx="80283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Bus Sariri es el proyecto de transporte masivo encarado por el Gobierno Aut</a:t>
            </a:r>
            <a:r>
              <a:rPr kumimoji="0" lang="es-C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C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nomo Municipal de la ciudad de</a:t>
            </a:r>
            <a:r>
              <a:rPr kumimoji="0" lang="es-C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s-CL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El Alto</a:t>
            </a:r>
            <a:r>
              <a:rPr lang="es-CL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s-CL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para resolver un serio problema de acceso al trasporte de </a:t>
            </a:r>
            <a:r>
              <a:rPr kumimoji="0" lang="es-C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parte de los habitantes de esta ciudad.</a:t>
            </a:r>
            <a:endParaRPr kumimoji="0" lang="es-C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encrypted-tbn0.gstatic.com/images?q=tbn:ANd9GcQRag980h8urMbL7dItJ_kxs1IACSnCzBQf3mN0QsDfiY5gIOd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0908944">
            <a:off x="344992" y="2827463"/>
            <a:ext cx="4349002" cy="2741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http://www.eldiario.net/noticias/2015/2015_02/nt150213/f_2015-02-13_35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768277">
            <a:off x="4997493" y="3252163"/>
            <a:ext cx="3806589" cy="23174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080306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229600" cy="757230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/>
              <a:t>TRANSPORTE EN BOLIVIA</a:t>
            </a:r>
            <a:endParaRPr lang="es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4282" y="1643050"/>
            <a:ext cx="8786874" cy="164193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s-ES" sz="4000" b="1" dirty="0" smtClean="0"/>
              <a:t>INTRODUCCIÓN -. </a:t>
            </a:r>
          </a:p>
          <a:p>
            <a:pPr algn="l"/>
            <a:endParaRPr lang="es-ES" sz="2400" dirty="0" smtClean="0">
              <a:solidFill>
                <a:schemeClr val="tx1"/>
              </a:solidFill>
            </a:endParaRPr>
          </a:p>
          <a:p>
            <a:pPr algn="l"/>
            <a:r>
              <a:rPr lang="es-ES" sz="2400" dirty="0" smtClean="0">
                <a:solidFill>
                  <a:schemeClr val="tx1"/>
                </a:solidFill>
              </a:rPr>
              <a:t>EL transporte se utiliza para describir al acto y consecuencia de trasladar algo de un lugar a otro. </a:t>
            </a:r>
          </a:p>
          <a:p>
            <a:pPr algn="l"/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20462"/>
            <a:ext cx="3608387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7256"/>
            <a:ext cx="3341687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909562"/>
            <a:ext cx="225583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92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inforse.com.bo/wp-content/uploads/2014/01/puma-katar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097745">
            <a:off x="196868" y="2162836"/>
            <a:ext cx="4562475" cy="3038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25760"/>
            <a:ext cx="8100392" cy="1143000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</a:rPr>
              <a:t>PROYECTO BUS MUNICIPAL PUMA KATARI</a:t>
            </a:r>
            <a:endParaRPr lang="es-CL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43608" y="1270501"/>
            <a:ext cx="763284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s-ES" dirty="0"/>
              <a:t>Puma Katari, oficialmente llamado La Paz Bus Es un sistema de transporte masivo de la ciudad de La Paz en Bolivia</a:t>
            </a:r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es-C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 descr="Resultado de imagen para bus pumakatari la pa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391576">
            <a:off x="4583502" y="3669451"/>
            <a:ext cx="4401436" cy="2987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5721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3.-</a:t>
            </a:r>
            <a:r>
              <a:rPr lang="es-BO" b="1" dirty="0"/>
              <a:t>EVALUACION Y ESTADO DEL SECTOR</a:t>
            </a:r>
            <a:r>
              <a:rPr lang="es-BO" b="1" dirty="0" smtClean="0"/>
              <a:t> </a:t>
            </a:r>
            <a:endParaRPr lang="es-BO" b="1" dirty="0"/>
          </a:p>
        </p:txBody>
      </p:sp>
      <p:pic>
        <p:nvPicPr>
          <p:cNvPr id="4" name="3 Imagen" descr="Info parque automotor."/>
          <p:cNvPicPr/>
          <p:nvPr/>
        </p:nvPicPr>
        <p:blipFill>
          <a:blip r:embed="rId2" cstate="print">
            <a:lum bright="-10000" contras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696744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235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 </a:t>
            </a:r>
            <a:r>
              <a:rPr lang="es-BO" dirty="0"/>
              <a:t/>
            </a:r>
            <a:br>
              <a:rPr lang="es-BO" dirty="0"/>
            </a:br>
            <a:r>
              <a:rPr lang="es-ES" b="1" dirty="0"/>
              <a:t>EL PARQUE AUTOMOTOR EN ORURO:</a:t>
            </a:r>
            <a:r>
              <a:rPr lang="es-BO" dirty="0"/>
              <a:t/>
            </a:r>
            <a:br>
              <a:rPr lang="es-BO" dirty="0"/>
            </a:br>
            <a:endParaRPr lang="es-BO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334545"/>
              </p:ext>
            </p:extLst>
          </p:nvPr>
        </p:nvGraphicFramePr>
        <p:xfrm>
          <a:off x="2028710" y="1775619"/>
          <a:ext cx="5783650" cy="41079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7501"/>
                <a:gridCol w="1047501"/>
                <a:gridCol w="905070"/>
                <a:gridCol w="1055386"/>
                <a:gridCol w="792088"/>
                <a:gridCol w="936104"/>
              </a:tblGrid>
              <a:tr h="4503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 dirty="0">
                          <a:effectLst/>
                        </a:rPr>
                        <a:t>ALCALDIA</a:t>
                      </a:r>
                      <a:endParaRPr lang="es-BO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CLASE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OFICIAL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PARTICULAR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PUBLICO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TOTAL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</a:tr>
              <a:tr h="225160">
                <a:tc rowSpan="1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BO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BO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BO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BO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BO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BO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BO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 dirty="0">
                          <a:effectLst/>
                        </a:rPr>
                        <a:t>ORURO</a:t>
                      </a:r>
                      <a:endParaRPr lang="es-BO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AUTOMOVIL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96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13183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40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13319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</a:tr>
              <a:tr h="225160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CAMION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129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6052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885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7066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</a:tr>
              <a:tr h="225160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CAMIONETA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348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7740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51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8139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</a:tr>
              <a:tr h="225160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FURGON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4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121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126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</a:tr>
              <a:tr h="225160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JEEP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65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1745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1810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</a:tr>
              <a:tr h="225160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MICROBUS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554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90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644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</a:tr>
              <a:tr h="225160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MINIBUS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10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6834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910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7754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</a:tr>
              <a:tr h="225160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MOTO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350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8121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8471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</a:tr>
              <a:tr h="225160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OMNIBUS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13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668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275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956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</a:tr>
              <a:tr h="450321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QUADRATRACK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7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29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36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</a:tr>
              <a:tr h="225160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TORPEDO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2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2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</a:tr>
              <a:tr h="450321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TRACTO-CAMION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3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476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469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948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</a:tr>
              <a:tr h="225160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VAGONETA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212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29211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220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29643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</a:tr>
              <a:tr h="2251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TOTAL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1237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74736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>
                          <a:effectLst/>
                        </a:rPr>
                        <a:t>2941</a:t>
                      </a:r>
                      <a:endParaRPr lang="es-BO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 dirty="0">
                          <a:effectLst/>
                        </a:rPr>
                        <a:t>78914</a:t>
                      </a:r>
                      <a:endParaRPr lang="es-BO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07" marR="6140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049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169100"/>
          </a:xfrm>
        </p:spPr>
        <p:txBody>
          <a:bodyPr/>
          <a:lstStyle/>
          <a:p>
            <a:r>
              <a:rPr lang="es-ES" b="1" dirty="0"/>
              <a:t>3.2 EL SECTOR TRANSPORTE CUANTO AUMENTA AL PIB:</a:t>
            </a:r>
            <a:r>
              <a:rPr lang="es-BO" dirty="0"/>
              <a:t/>
            </a:r>
            <a:br>
              <a:rPr lang="es-BO" dirty="0"/>
            </a:br>
            <a:endParaRPr lang="es-BO" dirty="0"/>
          </a:p>
        </p:txBody>
      </p:sp>
      <p:pic>
        <p:nvPicPr>
          <p:cNvPr id="3" name="2 Imagen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04495" y="2060848"/>
            <a:ext cx="8335010" cy="3960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337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/>
              <a:t/>
            </a:r>
            <a:br>
              <a:rPr lang="es-ES" b="1" dirty="0"/>
            </a:br>
            <a:r>
              <a:rPr lang="es-ES" b="1" dirty="0" smtClean="0"/>
              <a:t>VIAS </a:t>
            </a:r>
            <a:r>
              <a:rPr lang="es-ES" b="1" dirty="0"/>
              <a:t>BOLIVIA</a:t>
            </a:r>
            <a:r>
              <a:rPr lang="es-BO" dirty="0"/>
              <a:t/>
            </a:r>
            <a:br>
              <a:rPr lang="es-BO" dirty="0"/>
            </a:br>
            <a:r>
              <a:rPr lang="es-BO" dirty="0"/>
              <a:t/>
            </a:r>
            <a:br>
              <a:rPr lang="es-BO" dirty="0"/>
            </a:br>
            <a:endParaRPr lang="es-BO" dirty="0"/>
          </a:p>
        </p:txBody>
      </p:sp>
      <p:sp>
        <p:nvSpPr>
          <p:cNvPr id="3" name="2 Rectángulo"/>
          <p:cNvSpPr/>
          <p:nvPr/>
        </p:nvSpPr>
        <p:spPr>
          <a:xfrm>
            <a:off x="971600" y="1556792"/>
            <a:ext cx="65344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/>
              <a:t>Recaudaciones de los retenes:</a:t>
            </a:r>
            <a:r>
              <a:rPr lang="es-BO" dirty="0" smtClean="0"/>
              <a:t/>
            </a:r>
            <a:br>
              <a:rPr lang="es-BO" dirty="0" smtClean="0"/>
            </a:br>
            <a:endParaRPr lang="es-BO" dirty="0"/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005959" cy="364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129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48680"/>
            <a:ext cx="7997623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72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8136904" cy="938535"/>
          </a:xfrm>
        </p:spPr>
        <p:txBody>
          <a:bodyPr/>
          <a:lstStyle/>
          <a:p>
            <a:r>
              <a:rPr lang="es-ES" b="1" u="sng" dirty="0" smtClean="0">
                <a:solidFill>
                  <a:schemeClr val="tx2">
                    <a:lumMod val="75000"/>
                  </a:schemeClr>
                </a:solidFill>
              </a:rPr>
              <a:t>4 MARCO NORMATIVO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7992888" cy="4752528"/>
          </a:xfrm>
        </p:spPr>
        <p:txBody>
          <a:bodyPr>
            <a:noAutofit/>
          </a:bodyPr>
          <a:lstStyle/>
          <a:p>
            <a:endParaRPr lang="es-ES" sz="1400" b="1" dirty="0" smtClean="0">
              <a:solidFill>
                <a:schemeClr val="tx1"/>
              </a:solidFill>
            </a:endParaRPr>
          </a:p>
          <a:p>
            <a:r>
              <a:rPr lang="es-ES" sz="2400" b="1" u="sng" dirty="0">
                <a:solidFill>
                  <a:schemeClr val="tx2">
                    <a:lumMod val="75000"/>
                  </a:schemeClr>
                </a:solidFill>
              </a:rPr>
              <a:t>Ministerio de Transporte </a:t>
            </a:r>
            <a:endParaRPr lang="es-ES" sz="2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S" b="1" dirty="0" smtClean="0">
                <a:solidFill>
                  <a:schemeClr val="tx1"/>
                </a:solidFill>
              </a:rPr>
              <a:t>Misión</a:t>
            </a:r>
            <a:r>
              <a:rPr lang="es-ES" b="1" dirty="0">
                <a:solidFill>
                  <a:schemeClr val="tx1"/>
                </a:solidFill>
              </a:rPr>
              <a:t>.-</a:t>
            </a:r>
            <a:r>
              <a:rPr lang="es-ES" dirty="0">
                <a:solidFill>
                  <a:schemeClr val="tx1"/>
                </a:solidFill>
              </a:rPr>
              <a:t>Conseguir que, objetivamente, el Sistema de Transporte Público se transforme en un sistema de calidad como resultado de una política pública, coherente en términos sociales, urbanos, ambientales y sustentables </a:t>
            </a:r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económicamente</a:t>
            </a:r>
            <a:r>
              <a:rPr lang="es-ES" dirty="0">
                <a:solidFill>
                  <a:schemeClr val="tx1"/>
                </a:solidFill>
              </a:rPr>
              <a:t>. </a:t>
            </a:r>
          </a:p>
          <a:p>
            <a:r>
              <a:rPr lang="es-ES" b="1" dirty="0">
                <a:solidFill>
                  <a:schemeClr val="tx1"/>
                </a:solidFill>
              </a:rPr>
              <a:t>Visión.-</a:t>
            </a:r>
            <a:r>
              <a:rPr lang="es-ES" dirty="0">
                <a:solidFill>
                  <a:schemeClr val="tx1"/>
                </a:solidFill>
              </a:rPr>
              <a:t> Contar con un Sistema de Transporte Público que sea  valorado y apreciado, tanto por los habitantes, como por los visitantes de Santiago. Que sea reconocido como un componente positivo y relevante para la ciudad</a:t>
            </a:r>
          </a:p>
        </p:txBody>
      </p:sp>
    </p:spTree>
    <p:extLst>
      <p:ext uri="{BB962C8B-B14F-4D97-AF65-F5344CB8AC3E}">
        <p14:creationId xmlns:p14="http://schemas.microsoft.com/office/powerpoint/2010/main" val="249531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dirty="0" smtClean="0">
                <a:solidFill>
                  <a:schemeClr val="tx2">
                    <a:lumMod val="75000"/>
                  </a:schemeClr>
                </a:solidFill>
              </a:rPr>
              <a:t>ATT</a:t>
            </a:r>
            <a:endParaRPr lang="es-ES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628800"/>
            <a:ext cx="7125112" cy="4051437"/>
          </a:xfrm>
        </p:spPr>
        <p:txBody>
          <a:bodyPr>
            <a:normAutofit fontScale="92500" lnSpcReduction="10000"/>
          </a:bodyPr>
          <a:lstStyle/>
          <a:p>
            <a:r>
              <a:rPr lang="es-ES" b="1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ATT 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(La  Autoridad  de  Regulación  y  Fiscalización  de  Telecomunicaciones  y  Transportes)</a:t>
            </a:r>
            <a:endParaRPr lang="es-ES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fue  creada  mediante Decreto Supremo 071 del 9 de abril de 2009</a:t>
            </a:r>
          </a:p>
          <a:p>
            <a:r>
              <a:rPr lang="es-E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Misión.- </a:t>
            </a:r>
            <a:r>
              <a:rPr lang="es-E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Autoridad que busca la mejora continua de la calidad de los servicios, tarifas justas y protección de los  derechos de las usuarias y los usuarios de Telecomunicaciones, Transportes, TIC y Postal a través de la regulación, fiscalización, supervisión y control de operadores y proveedores para contribuir al vivir bien.</a:t>
            </a:r>
          </a:p>
          <a:p>
            <a:r>
              <a:rPr lang="es-E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Visión.-  </a:t>
            </a:r>
            <a:r>
              <a:rPr lang="es-E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Autoridad  reconocida  a  nivel  nacional  e  internacional  con  procesos  certificados  y  transparentes, plataformas  tecnológicas  avanzadas,  personal  altamente  capacitado  y  comprometido  para  lograr mejoras  sustanciales  técnicas,  económicas  y  legales  en  la  prestación  de  los  servicios  de Telecomunicaciones, Transportes, TIC y Postal.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44628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496944" cy="6525344"/>
          </a:xfrm>
        </p:spPr>
        <p:txBody>
          <a:bodyPr/>
          <a:lstStyle/>
          <a:p>
            <a:pPr algn="l"/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</a:rPr>
              <a:t>ASPECTOS </a:t>
            </a:r>
            <a:r>
              <a:rPr lang="es-ES" sz="2800" b="1" dirty="0">
                <a:solidFill>
                  <a:schemeClr val="tx2">
                    <a:lumMod val="75000"/>
                  </a:schemeClr>
                </a:solidFill>
              </a:rPr>
              <a:t>GENERALES DE LA LEY DE TRANSPORTE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es-ES" sz="2400" dirty="0" smtClean="0">
              <a:solidFill>
                <a:schemeClr val="tx1"/>
              </a:solidFill>
            </a:endParaRPr>
          </a:p>
          <a:p>
            <a:pPr algn="l"/>
            <a:endParaRPr lang="es-ES" sz="2400" dirty="0">
              <a:solidFill>
                <a:schemeClr val="tx1"/>
              </a:solidFill>
            </a:endParaRPr>
          </a:p>
          <a:p>
            <a:pPr algn="l"/>
            <a:r>
              <a:rPr lang="es-ES" sz="2400" dirty="0" smtClean="0">
                <a:solidFill>
                  <a:schemeClr val="tx1"/>
                </a:solidFill>
              </a:rPr>
              <a:t>La </a:t>
            </a:r>
            <a:r>
              <a:rPr lang="es-ES" sz="2400" dirty="0">
                <a:solidFill>
                  <a:schemeClr val="tx1"/>
                </a:solidFill>
              </a:rPr>
              <a:t>Paz, 16 de </a:t>
            </a:r>
            <a:r>
              <a:rPr lang="es-ES" sz="2400" dirty="0" smtClean="0">
                <a:solidFill>
                  <a:schemeClr val="tx1"/>
                </a:solidFill>
              </a:rPr>
              <a:t>agosto. </a:t>
            </a:r>
            <a:r>
              <a:rPr lang="es-ES" sz="2400" dirty="0">
                <a:solidFill>
                  <a:schemeClr val="tx1"/>
                </a:solidFill>
              </a:rPr>
              <a:t>El presidente Evo Morales promulgó la Ley General de Transporte N° 165 resaltando el trabajo realizado para consensuarla con todos los sectores involucrados desafiando a ministros y choferes a elaborar su reglamentación en el menor tiempo posible.</a:t>
            </a:r>
          </a:p>
          <a:p>
            <a:endParaRPr lang="es-E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9268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59432"/>
            <a:ext cx="7920880" cy="953344"/>
          </a:xfrm>
        </p:spPr>
        <p:txBody>
          <a:bodyPr>
            <a:noAutofit/>
          </a:bodyPr>
          <a:lstStyle/>
          <a:p>
            <a:pPr algn="l"/>
            <a:r>
              <a:rPr lang="es-ES" sz="2800" b="1" u="sng" dirty="0" smtClean="0">
                <a:solidFill>
                  <a:schemeClr val="tx2">
                    <a:lumMod val="75000"/>
                  </a:schemeClr>
                </a:solidFill>
              </a:rPr>
              <a:t>3.-</a:t>
            </a:r>
            <a:r>
              <a:rPr lang="es-ES" sz="3200" b="1" u="sng" dirty="0" smtClean="0">
                <a:solidFill>
                  <a:schemeClr val="tx2">
                    <a:lumMod val="75000"/>
                  </a:schemeClr>
                </a:solidFill>
              </a:rPr>
              <a:t>ESTRUCTURA </a:t>
            </a:r>
            <a:r>
              <a:rPr lang="es-ES" sz="3200" b="1" u="sng" dirty="0">
                <a:solidFill>
                  <a:schemeClr val="tx2">
                    <a:lumMod val="75000"/>
                  </a:schemeClr>
                </a:solidFill>
              </a:rPr>
              <a:t>JURIDICA</a:t>
            </a:r>
            <a:r>
              <a:rPr lang="es-ES" sz="2800" dirty="0"/>
              <a:t/>
            </a:r>
            <a:br>
              <a:rPr lang="es-ES" sz="2800" dirty="0"/>
            </a:br>
            <a:endParaRPr lang="es-ES" sz="28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73091"/>
              </p:ext>
            </p:extLst>
          </p:nvPr>
        </p:nvGraphicFramePr>
        <p:xfrm>
          <a:off x="539553" y="1303306"/>
          <a:ext cx="8208910" cy="4659182"/>
        </p:xfrm>
        <a:graphic>
          <a:graphicData uri="http://schemas.openxmlformats.org/drawingml/2006/table">
            <a:tbl>
              <a:tblPr/>
              <a:tblGrid>
                <a:gridCol w="2735981"/>
                <a:gridCol w="2735981"/>
                <a:gridCol w="2736948"/>
              </a:tblGrid>
              <a:tr h="287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DESCRIPCIÓN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TITULO / CAPITULOS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ARTÍCULOS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u="none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LEY GENERAL DE TRANSPORTE </a:t>
                      </a:r>
                      <a:endParaRPr lang="es-ES" sz="16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-TITULO I 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-Tiene 3 capítulos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1  a 16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541">
                <a:tc>
                  <a:txBody>
                    <a:bodyPr/>
                    <a:lstStyle/>
                    <a:p>
                      <a:r>
                        <a:rPr lang="es-BO" sz="1600" b="0" u="non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Competencias y atribuciones</a:t>
                      </a:r>
                      <a:endParaRPr lang="es-ES" sz="1600" b="1" u="none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-Título II 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-Tiene 6 capítulos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1 a 43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396">
                <a:tc>
                  <a:txBody>
                    <a:bodyPr/>
                    <a:lstStyle/>
                    <a:p>
                      <a:r>
                        <a:rPr lang="es-BO" sz="1600" b="0" u="non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Sistema de Transporte Integral fines, modalidades, componentes y planificación de transporte</a:t>
                      </a:r>
                      <a:endParaRPr lang="es-ES" sz="1600" b="1" u="none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-Título III 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-Tiene 6 capítulos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En el capítulo 2 tiene 3 secciones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De 1 a 36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095">
                <a:tc>
                  <a:txBody>
                    <a:bodyPr/>
                    <a:lstStyle/>
                    <a:p>
                      <a:r>
                        <a:rPr lang="es-BO" sz="1600" b="0" u="non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Participación, control social, educación, medio ambiente y seguros</a:t>
                      </a:r>
                      <a:endParaRPr lang="es-ES" sz="1600" b="1" u="none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-Título IV 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-Tiene 3 capítulos 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Se 1 a 15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568">
                <a:tc>
                  <a:txBody>
                    <a:bodyPr/>
                    <a:lstStyle/>
                    <a:p>
                      <a:r>
                        <a:rPr lang="es-BO" sz="1600" b="0" u="non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Derechos y obligaciones de las usuarias y usuarios</a:t>
                      </a:r>
                      <a:endParaRPr lang="es-ES" sz="1600" b="1" u="none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-Título V 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-Tiene 3 capítulos 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1 a 20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541">
                <a:tc>
                  <a:txBody>
                    <a:bodyPr/>
                    <a:lstStyle/>
                    <a:p>
                      <a:r>
                        <a:rPr lang="es-BO" sz="1600" b="0" u="non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Modalidades del transporte</a:t>
                      </a:r>
                      <a:endParaRPr lang="es-ES" sz="1600" b="1" u="none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-Título VI 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-Tiene 4 capítulos 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Se 1 a 175 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3359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4789" y="404664"/>
            <a:ext cx="7125113" cy="924475"/>
          </a:xfrm>
        </p:spPr>
        <p:txBody>
          <a:bodyPr/>
          <a:lstStyle/>
          <a:p>
            <a:pPr algn="l"/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</a:rPr>
              <a:t>Historia</a:t>
            </a:r>
            <a:endParaRPr lang="es-E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28662" y="1196752"/>
            <a:ext cx="7125112" cy="4051437"/>
          </a:xfrm>
        </p:spPr>
        <p:txBody>
          <a:bodyPr>
            <a:normAutofit/>
          </a:bodyPr>
          <a:lstStyle/>
          <a:p>
            <a:r>
              <a:rPr lang="es-ES" sz="2400" dirty="0" smtClean="0"/>
              <a:t>La historia de los sistemas de transporte público en Bolivia se inicia muy temprano en 1909</a:t>
            </a:r>
          </a:p>
          <a:p>
            <a:r>
              <a:rPr lang="es-ES" sz="2400" dirty="0" smtClean="0"/>
              <a:t>Se instalan las primeras líneas de tranvía copiando de alguna manera el modelo de transporte europeo.</a:t>
            </a:r>
          </a:p>
          <a:p>
            <a:endParaRPr lang="es-ES" sz="2400" dirty="0" smtClean="0"/>
          </a:p>
          <a:p>
            <a:endParaRPr lang="es-ES" sz="2400" dirty="0"/>
          </a:p>
        </p:txBody>
      </p:sp>
      <p:pic>
        <p:nvPicPr>
          <p:cNvPr id="8" name="7 Imagen" descr="tranvia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224948"/>
            <a:ext cx="3155639" cy="1940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8 Imagen" descr="tranvia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241774"/>
            <a:ext cx="3102084" cy="1995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1578140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19256" cy="778098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2"/>
                </a:solidFill>
              </a:rPr>
              <a:t>4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PRINCIPALES ASPECTOS DE LA LEY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>
                <a:solidFill>
                  <a:schemeClr val="tx1"/>
                </a:solidFill>
              </a:rPr>
              <a:t>Artículo 1°.- (Objeto) </a:t>
            </a:r>
            <a:r>
              <a:rPr lang="es-ES" dirty="0">
                <a:solidFill>
                  <a:schemeClr val="tx1"/>
                </a:solidFill>
              </a:rPr>
              <a:t>La presente Ley tiene por objeto establecer los lineamientos normativos generales técnicos, económicos, sociales y organizacionales del transporte, considerado como un Sistema de Transporte Integral - STI, en sus modalidades aérea, terrestre, ferroviaria y acuática (marítima, fluvial y lacustre) que regirán en todo el territorio del Estado Plurinacional de Bolivia a fin de contribuir al vivir bien.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10591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tx1"/>
                </a:solidFill>
              </a:rPr>
              <a:t>Artículo 2°.- (Marco normativo) </a:t>
            </a:r>
            <a:r>
              <a:rPr lang="es-ES" dirty="0">
                <a:solidFill>
                  <a:schemeClr val="tx1"/>
                </a:solidFill>
              </a:rPr>
              <a:t>La presente Ley se rige por la Constitución Política del Estado, los Tratados, Convenios e Instrumentos Internacionales y la Ley Marco de Autonomías y </a:t>
            </a:r>
            <a:r>
              <a:rPr lang="es-ES" dirty="0" smtClean="0">
                <a:solidFill>
                  <a:schemeClr val="tx1"/>
                </a:solidFill>
              </a:rPr>
              <a:t>Descentralización.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E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" dirty="0" smtClean="0">
              <a:solidFill>
                <a:schemeClr val="tx1"/>
              </a:solidFill>
            </a:endParaRPr>
          </a:p>
          <a:p>
            <a:r>
              <a:rPr lang="es-ES" b="1" dirty="0">
                <a:solidFill>
                  <a:schemeClr val="tx1"/>
                </a:solidFill>
              </a:rPr>
              <a:t>Artículo 3°.- (Normas que rigen el Sistema de Transporte Integral - STI)</a:t>
            </a:r>
            <a:r>
              <a:rPr lang="es-ES" dirty="0">
                <a:solidFill>
                  <a:schemeClr val="tx1"/>
                </a:solidFill>
              </a:rPr>
              <a:t> El Sistema de Transporte Integral - STI, en todo el Estado Plurinacional de Bolivia, se rige por la Constitución Política del Estado, los Tratados, Convenios e Instrumentos Internacionales, la Ley Marco de Autonomías y Descentralización, la presente Ley, normas sectoriales y otras normas específicas del ordenamiento jurídico del Estado Plurinacional.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42699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19256" cy="626469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tx1"/>
                </a:solidFill>
              </a:rPr>
              <a:t>Artículo 4°.- (Ámbito de aplicación) </a:t>
            </a:r>
          </a:p>
          <a:p>
            <a:pPr lvl="0"/>
            <a:r>
              <a:rPr lang="es-ES" b="1" dirty="0">
                <a:solidFill>
                  <a:schemeClr val="tx1"/>
                </a:solidFill>
              </a:rPr>
              <a:t>La presente Ley se aplica en todo el territorio del Estado Plurinacional de Bolivia y rige a: </a:t>
            </a:r>
          </a:p>
          <a:p>
            <a:pPr lvl="1"/>
            <a:r>
              <a:rPr lang="es-ES" dirty="0">
                <a:solidFill>
                  <a:schemeClr val="tx1"/>
                </a:solidFill>
              </a:rPr>
              <a:t>Las instituciones, entidades y reparticiones de los diferentes niveles centrales y autonómicos de gobierno que norman, regulan, supervisan, controlan y fiscalizan el transporte.</a:t>
            </a:r>
          </a:p>
          <a:p>
            <a:pPr lvl="1"/>
            <a:r>
              <a:rPr lang="es-ES" dirty="0">
                <a:solidFill>
                  <a:schemeClr val="tx1"/>
                </a:solidFill>
              </a:rPr>
              <a:t>Las instituciones, entidades y reparticiones de los diferentes niveles centrales y autonómicos de gobierno que facilitan el flujo de pasajeros y carga a nivel nacional e internacional.</a:t>
            </a:r>
          </a:p>
          <a:p>
            <a:pPr lvl="1"/>
            <a:r>
              <a:rPr lang="es-ES" dirty="0">
                <a:solidFill>
                  <a:schemeClr val="tx1"/>
                </a:solidFill>
              </a:rPr>
              <a:t>Las personas naturales o jurídicas que prestan servicios de transporte en cualesquiera de sus modalidades existentes o por existir, sujeto a reglamentaciones especiales.</a:t>
            </a:r>
          </a:p>
          <a:p>
            <a:pPr lvl="1"/>
            <a:r>
              <a:rPr lang="es-ES" dirty="0">
                <a:solidFill>
                  <a:schemeClr val="tx1"/>
                </a:solidFill>
              </a:rPr>
              <a:t>Las personas naturales o jurídicas que desarrollan y/o administran infraestructura y prestan servicios logísticos complementarios al transporte.</a:t>
            </a:r>
          </a:p>
          <a:p>
            <a:pPr lvl="1"/>
            <a:r>
              <a:rPr lang="es-ES" dirty="0">
                <a:solidFill>
                  <a:schemeClr val="tx1"/>
                </a:solidFill>
              </a:rPr>
              <a:t>Los usuarios del sistema de transporte.</a:t>
            </a:r>
          </a:p>
          <a:p>
            <a:pPr lvl="1"/>
            <a:r>
              <a:rPr lang="es-ES" dirty="0">
                <a:solidFill>
                  <a:schemeClr val="tx1"/>
                </a:solidFill>
              </a:rPr>
              <a:t>Todas las modalidades de transporte.</a:t>
            </a:r>
          </a:p>
          <a:p>
            <a:pPr lvl="0"/>
            <a:r>
              <a:rPr lang="es-ES" dirty="0">
                <a:solidFill>
                  <a:schemeClr val="tx1"/>
                </a:solidFill>
              </a:rPr>
              <a:t>Las actividades del transporte aéreo, terrestre, ferroviario y acuático son libres en el territorio, agua y espacio aéreo boliviano, en cuanto no fueren limitados por esta Ley, sus reglamentos y demás disposiciones por razones de defensa, seguridad nacional o de interés público.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1923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-176658" y="357166"/>
            <a:ext cx="65966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5.- PERSPECTIVAS</a:t>
            </a:r>
            <a:endParaRPr lang="es-ES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285916" y="2071678"/>
            <a:ext cx="82153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TREN ELÉCTRICO DE </a:t>
            </a:r>
          </a:p>
          <a:p>
            <a:pPr algn="ctr"/>
            <a:r>
              <a:rPr lang="es-E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COCHABAMBA</a:t>
            </a:r>
            <a:endParaRPr lang="es-ES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" name="9 Imagen" descr="http://www.paginasiete.bo/u/fotografias/fotosnoticias/2015/9/12/gal-77290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500438"/>
            <a:ext cx="3071834" cy="2969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10 Imagen" descr="http://www.swissinfo.ch/blob/41323190/7d5789af43e6a3c940ca51acbd70574d/image-doc-1389p-data.jp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66384"/>
            <a:ext cx="2171070" cy="2210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11 Rectángulo"/>
          <p:cNvSpPr/>
          <p:nvPr/>
        </p:nvSpPr>
        <p:spPr>
          <a:xfrm>
            <a:off x="311383" y="1285860"/>
            <a:ext cx="67088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TRANSPORTE FERROVIARIO</a:t>
            </a:r>
            <a:endParaRPr lang="es-E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000496" y="3500438"/>
            <a:ext cx="471490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pPr algn="just"/>
            <a:r>
              <a:rPr lang="es-BO" sz="2800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s-BO" sz="3200" b="1" dirty="0" smtClean="0">
                <a:latin typeface="Aparajita" pitchFamily="34" charset="0"/>
                <a:cs typeface="Aparajita" pitchFamily="34" charset="0"/>
              </a:rPr>
              <a:t>Tendrá una extensión de 45 kilómetros, más de 20 estaciones y estará asentado sobre siete puentes en el área de la laguna Alalay.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073960234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786182" y="500042"/>
            <a:ext cx="477566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TRANSPORTE  AÉREO</a:t>
            </a:r>
            <a:endParaRPr lang="es-ES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462447" y="2000240"/>
            <a:ext cx="56044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TELEFÉRICO DE ORURO</a:t>
            </a:r>
            <a:endParaRPr lang="es-ES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6 Imagen" descr="Image result for teleférico de bolivia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3357562"/>
            <a:ext cx="3286148" cy="2918897"/>
          </a:xfrm>
          <a:prstGeom prst="snip1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" name="9 Imagen" descr="Image result for teleférico de bolivia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54" r="13636" b="44531"/>
          <a:stretch>
            <a:fillRect/>
          </a:stretch>
        </p:blipFill>
        <p:spPr bwMode="auto">
          <a:xfrm>
            <a:off x="571472" y="428604"/>
            <a:ext cx="3000396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5 Rectángulo"/>
          <p:cNvSpPr/>
          <p:nvPr/>
        </p:nvSpPr>
        <p:spPr>
          <a:xfrm>
            <a:off x="357158" y="3500438"/>
            <a:ext cx="54292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BO" sz="3200" b="1" dirty="0" smtClean="0">
                <a:latin typeface="Aparajita" pitchFamily="34" charset="0"/>
                <a:cs typeface="Aparajita" pitchFamily="34" charset="0"/>
              </a:rPr>
              <a:t>Construcción del tramo dos </a:t>
            </a:r>
          </a:p>
          <a:p>
            <a:pPr algn="ctr"/>
            <a:r>
              <a:rPr lang="es-BO" sz="3200" b="1" dirty="0" smtClean="0">
                <a:latin typeface="Aparajita" pitchFamily="34" charset="0"/>
                <a:cs typeface="Aparajita" pitchFamily="34" charset="0"/>
              </a:rPr>
              <a:t>alcanza a $us 18.4 millones, de los cuales el 80% corresponde a la Gobernación y el 20% al Gobierno Autónomo Municipal de Oruro.</a:t>
            </a:r>
            <a:endParaRPr lang="es-ES" sz="3200" b="1" dirty="0"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8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96367" y="928670"/>
            <a:ext cx="42194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TRANSPORTE </a:t>
            </a:r>
          </a:p>
          <a:p>
            <a:pPr algn="ctr"/>
            <a:r>
              <a:rPr lang="es-ES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TERRESTRE</a:t>
            </a:r>
            <a:endParaRPr lang="es-ES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4233" y="2500306"/>
            <a:ext cx="52790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CICLO VÍAS DEL ALTO</a:t>
            </a:r>
            <a:endParaRPr lang="es-ES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8" name="7 Imagen" descr="http://www.paginasiete.bo/u/fotografias/fotosnoticias/2015/9/27/int-79097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00438"/>
            <a:ext cx="3143272" cy="2571768"/>
          </a:xfrm>
          <a:prstGeom prst="flowChartProcess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8 Imagen" descr="http://www.eldiario.net/noticias/2014/2014_12/nt141229/t_2014-12-29_94.jpg">
            <a:hlinkClick r:id="rId4" tooltip="&quot;&quot;"/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00628" y="785794"/>
            <a:ext cx="364333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5 Rectángulo"/>
          <p:cNvSpPr/>
          <p:nvPr/>
        </p:nvSpPr>
        <p:spPr>
          <a:xfrm>
            <a:off x="3714744" y="3429000"/>
            <a:ext cx="64294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3200" b="1" dirty="0" smtClean="0">
                <a:latin typeface="Aparajita" pitchFamily="34" charset="0"/>
                <a:cs typeface="Aparajita" pitchFamily="34" charset="0"/>
              </a:rPr>
              <a:t>Es un proyecto de Bicicleta </a:t>
            </a:r>
          </a:p>
          <a:p>
            <a:r>
              <a:rPr lang="es-BO" sz="3200" b="1" dirty="0" smtClean="0">
                <a:latin typeface="Aparajita" pitchFamily="34" charset="0"/>
                <a:cs typeface="Aparajita" pitchFamily="34" charset="0"/>
              </a:rPr>
              <a:t>Pública del Alto y comprende </a:t>
            </a:r>
          </a:p>
          <a:p>
            <a:r>
              <a:rPr lang="es-BO" sz="3200" b="1" dirty="0" smtClean="0">
                <a:latin typeface="Aparajita" pitchFamily="34" charset="0"/>
                <a:cs typeface="Aparajita" pitchFamily="34" charset="0"/>
              </a:rPr>
              <a:t>dos fases: la construcción de una </a:t>
            </a:r>
          </a:p>
          <a:p>
            <a:r>
              <a:rPr lang="es-BO" sz="3200" b="1" dirty="0" smtClean="0">
                <a:latin typeface="Aparajita" pitchFamily="34" charset="0"/>
                <a:cs typeface="Aparajita" pitchFamily="34" charset="0"/>
              </a:rPr>
              <a:t>ciclo vía, antes de fin de año, y la adquisición de decenas de bicicletas ecológicas antirrobo.</a:t>
            </a:r>
            <a:endParaRPr lang="es-ES" sz="3200" b="1" dirty="0"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34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5988" y="500042"/>
            <a:ext cx="50016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PROYECTO DE LOS</a:t>
            </a:r>
          </a:p>
          <a:p>
            <a:pPr algn="ctr"/>
            <a:r>
              <a:rPr lang="es-E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BUSES </a:t>
            </a:r>
          </a:p>
          <a:p>
            <a:pPr algn="ctr"/>
            <a:r>
              <a:rPr lang="es-E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PUMA KATARI</a:t>
            </a:r>
            <a:endParaRPr lang="es-ES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4 Imagen" descr="http://www.lapaz.bo/images/marcelo/2013/AGOSTO/15/bus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57818" y="571480"/>
            <a:ext cx="3562350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5 Imagen" descr="http://i.ytimg.com/vi/AiTOTuKof-w/hqdefault.jp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741" b="12145"/>
          <a:stretch/>
        </p:blipFill>
        <p:spPr bwMode="auto">
          <a:xfrm>
            <a:off x="642910" y="4357694"/>
            <a:ext cx="3071834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14282" y="2285992"/>
            <a:ext cx="50006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BO" sz="2800" b="1" dirty="0" smtClean="0">
                <a:latin typeface="Aparajita" pitchFamily="34" charset="0"/>
                <a:cs typeface="Aparajita" pitchFamily="34" charset="0"/>
              </a:rPr>
              <a:t>El Gobierno Autónomo Municipal de La Paz instruyó a la fábrica King Long, que inicie la fabricación de los restantes 60 buses Puma Katari.</a:t>
            </a:r>
            <a:endParaRPr lang="es-ES" sz="2800" b="1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429092" y="4071942"/>
            <a:ext cx="47149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2800" b="1" dirty="0" smtClean="0">
                <a:latin typeface="Aparajita" pitchFamily="34" charset="0"/>
                <a:cs typeface="Aparajita" pitchFamily="34" charset="0"/>
              </a:rPr>
              <a:t>Se efectuarán las pruebas de operación en carretera los mes de octubre y noviembre. Se definirá </a:t>
            </a:r>
          </a:p>
          <a:p>
            <a:r>
              <a:rPr lang="es-BO" sz="2800" b="1" dirty="0" smtClean="0">
                <a:latin typeface="Aparajita" pitchFamily="34" charset="0"/>
                <a:cs typeface="Aparajita" pitchFamily="34" charset="0"/>
              </a:rPr>
              <a:t>los tres sectores a los que prestará </a:t>
            </a:r>
          </a:p>
          <a:p>
            <a:r>
              <a:rPr lang="es-BO" sz="2800" b="1" dirty="0" smtClean="0">
                <a:latin typeface="Aparajita" pitchFamily="34" charset="0"/>
                <a:cs typeface="Aparajita" pitchFamily="34" charset="0"/>
              </a:rPr>
              <a:t>el servicio de transporte. </a:t>
            </a:r>
            <a:endParaRPr lang="es-ES" sz="2800" b="1" dirty="0"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99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714744" y="642918"/>
            <a:ext cx="490906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PROYECTO</a:t>
            </a:r>
          </a:p>
          <a:p>
            <a:pPr algn="ctr"/>
            <a:r>
              <a:rPr lang="es-ES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DE LOS </a:t>
            </a:r>
          </a:p>
          <a:p>
            <a:pPr algn="ctr"/>
            <a:r>
              <a:rPr lang="es-ES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SURIBUSES</a:t>
            </a:r>
            <a:endParaRPr lang="es-ES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4 Imagen" descr="http://lapatriaenlinea.com/fotos/03_2015/212627_1_01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59" r="53530" b="18164"/>
          <a:stretch>
            <a:fillRect/>
          </a:stretch>
        </p:blipFill>
        <p:spPr bwMode="auto">
          <a:xfrm flipH="1">
            <a:off x="428596" y="642918"/>
            <a:ext cx="3500462" cy="25003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 descr="G:\ \Admi\205402_1_1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b="5913"/>
          <a:stretch>
            <a:fillRect/>
          </a:stretch>
        </p:blipFill>
        <p:spPr bwMode="auto">
          <a:xfrm flipH="1">
            <a:off x="5572132" y="3000372"/>
            <a:ext cx="3571868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1857420" y="3429000"/>
            <a:ext cx="9746579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800" b="1" dirty="0" smtClean="0">
                <a:latin typeface="Aparajita" pitchFamily="34" charset="0"/>
                <a:ea typeface="Times New Roman" pitchFamily="18" charset="0"/>
                <a:cs typeface="Aparajita" pitchFamily="34" charset="0"/>
              </a:rPr>
              <a:t>El alcalde Edgar Bazán Ortega dijo: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“ Que</a:t>
            </a:r>
            <a:r>
              <a:rPr kumimoji="0" lang="es-E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no se puede satisfacer ni la cuarta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parte</a:t>
            </a:r>
            <a:r>
              <a:rPr kumimoji="0" lang="es-E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de la población escolar,</a:t>
            </a:r>
            <a:r>
              <a:rPr kumimoji="0" lang="es-E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motivo por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el cual se destinará esos vehículos</a:t>
            </a:r>
            <a:r>
              <a:rPr kumimoji="0" lang="es-E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para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otras funciones</a:t>
            </a:r>
            <a:r>
              <a:rPr kumimoji="0" lang="es-E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en diferentes reparticiones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de la Municipalidad de Oruro”.</a:t>
            </a: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endParaRPr kumimoji="0" lang="es-E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31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714620"/>
            <a:ext cx="8229600" cy="1500198"/>
          </a:xfrm>
        </p:spPr>
        <p:txBody>
          <a:bodyPr>
            <a:normAutofit/>
          </a:bodyPr>
          <a:lstStyle/>
          <a:p>
            <a:r>
              <a:rPr lang="es-ES" dirty="0" smtClean="0"/>
              <a:t>El primer ferrocarril construido en Bolivia fue inaugurado el 15 de Mayo de 1892, durante el gobierno del Dr. Aniceto Arce</a:t>
            </a:r>
            <a:endParaRPr lang="es-ES" dirty="0"/>
          </a:p>
        </p:txBody>
      </p:sp>
      <p:pic>
        <p:nvPicPr>
          <p:cNvPr id="4" name="3 Imagen" descr="ferrocrril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565780"/>
            <a:ext cx="4071966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4 Imagen" descr="ferrocrril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4149080"/>
            <a:ext cx="4381779" cy="2240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5158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3286124"/>
            <a:ext cx="8229600" cy="1714512"/>
          </a:xfrm>
        </p:spPr>
        <p:txBody>
          <a:bodyPr>
            <a:normAutofit fontScale="92500"/>
          </a:bodyPr>
          <a:lstStyle/>
          <a:p>
            <a:r>
              <a:rPr lang="es-ES" sz="2400" dirty="0" smtClean="0"/>
              <a:t>Cuatro décadas después los gobernantes de turno desechan este novedoso sistema de transporte</a:t>
            </a:r>
          </a:p>
          <a:p>
            <a:r>
              <a:rPr lang="es-ES" sz="2400" dirty="0" smtClean="0"/>
              <a:t>Los automotores evidentemente ofrecían una mayor versatilidad</a:t>
            </a:r>
          </a:p>
          <a:p>
            <a:endParaRPr lang="es-ES" sz="2400" dirty="0"/>
          </a:p>
        </p:txBody>
      </p:sp>
      <p:pic>
        <p:nvPicPr>
          <p:cNvPr id="4" name="3 Imagen" descr="auto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285728"/>
            <a:ext cx="2705100" cy="1695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4 Imagen" descr="auto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4786322"/>
            <a:ext cx="2724150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5 Imagen" descr="auto 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071546"/>
            <a:ext cx="2428892" cy="181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6 Imagen" descr="auto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1000108"/>
            <a:ext cx="2643206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3802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/>
          <a:lstStyle/>
          <a:p>
            <a:r>
              <a:rPr lang="es-ES" sz="2400" dirty="0" smtClean="0"/>
              <a:t>En 1940 se funda la Sociedad de Propietarios, Choferes y Cobradores de la Línea 1. Se incorporan buses que se distinguían por colores Amarillo rojo y azul.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sz="2400" dirty="0" smtClean="0"/>
              <a:t>Casi tres décadas después, 1967, aparece el Taxi de Ruta Fija</a:t>
            </a:r>
          </a:p>
          <a:p>
            <a:endParaRPr lang="es-ES" sz="2400" dirty="0"/>
          </a:p>
        </p:txBody>
      </p:sp>
      <p:pic>
        <p:nvPicPr>
          <p:cNvPr id="4" name="3 Imagen" descr="buses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7" y="2668513"/>
            <a:ext cx="2943225" cy="1552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4 Imagen" descr="taxi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797151"/>
            <a:ext cx="2636949" cy="1441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6 Imagen" descr="taxi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8563" y="5157192"/>
            <a:ext cx="2492350" cy="1441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302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6023632"/>
          </a:xfrm>
        </p:spPr>
        <p:txBody>
          <a:bodyPr>
            <a:normAutofit fontScale="92500" lnSpcReduction="10000"/>
          </a:bodyPr>
          <a:lstStyle/>
          <a:p>
            <a:endParaRPr lang="es-ES" sz="2400" dirty="0" smtClean="0"/>
          </a:p>
          <a:p>
            <a:r>
              <a:rPr lang="es-ES" sz="2400" dirty="0" smtClean="0"/>
              <a:t>Para 1990 se establecen los trufibuses, más conocidos como “carrys” que llevaban siete pasajeros</a:t>
            </a:r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r>
              <a:rPr lang="es-ES" sz="2400" dirty="0" smtClean="0"/>
              <a:t>El año 2013, concretamente en fecha 4 de abril, se presenta la primera Guardia Municipal de Transporte, GMT, en la historia de Bolivia.</a:t>
            </a:r>
          </a:p>
        </p:txBody>
      </p:sp>
      <p:pic>
        <p:nvPicPr>
          <p:cNvPr id="5" name="4 Imagen" descr="trufibuses 1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3519" y="2071678"/>
            <a:ext cx="3355803" cy="2077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208767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 fontScale="92500" lnSpcReduction="10000"/>
          </a:bodyPr>
          <a:lstStyle/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r>
              <a:rPr lang="es-ES" sz="2400" dirty="0" smtClean="0"/>
              <a:t>El año 2013 se construye en China el primer prototipo del bus y se lo embarca para viajar dos meses rumbo a La Paz</a:t>
            </a:r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r>
              <a:rPr lang="es-ES" sz="2400" dirty="0" smtClean="0"/>
              <a:t>Por primera vez en la historia el gobierno nacional invierte 234 millones de dólares en una propuesta de solución: Proyecto Teleférico</a:t>
            </a:r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endParaRPr lang="es-ES" sz="2400" dirty="0" smtClean="0"/>
          </a:p>
          <a:p>
            <a:endParaRPr lang="es-ES" sz="2400" dirty="0"/>
          </a:p>
        </p:txBody>
      </p:sp>
      <p:pic>
        <p:nvPicPr>
          <p:cNvPr id="4" name="3 Imagen" descr="teleferico en boliv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377644"/>
            <a:ext cx="2952328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4 Imagen" descr="teleferico en bolivi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576" y="4492526"/>
            <a:ext cx="3152775" cy="1528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5 Imagen" descr="puma katar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569332"/>
            <a:ext cx="2952328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6 Imagen" descr="puma katari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577" y="1569332"/>
            <a:ext cx="3152775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413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17596"/>
          </a:xfrm>
        </p:spPr>
        <p:txBody>
          <a:bodyPr/>
          <a:lstStyle/>
          <a:p>
            <a:pPr algn="l"/>
            <a:r>
              <a:rPr lang="es-ES" b="1" dirty="0" smtClean="0"/>
              <a:t>TIPOS DE TRANSPORTE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772816"/>
            <a:ext cx="6777317" cy="3508977"/>
          </a:xfrm>
        </p:spPr>
        <p:txBody>
          <a:bodyPr>
            <a:normAutofit fontScale="92500" lnSpcReduction="10000"/>
          </a:bodyPr>
          <a:lstStyle/>
          <a:p>
            <a:r>
              <a:rPr lang="es-ES" sz="2400" dirty="0" smtClean="0"/>
              <a:t>Existen diferentes formas de transporte que se puede mencionar:</a:t>
            </a:r>
          </a:p>
          <a:p>
            <a:endParaRPr lang="es-ES" sz="2400" dirty="0" smtClean="0"/>
          </a:p>
          <a:p>
            <a:r>
              <a:rPr lang="es-BO" sz="2400" dirty="0" smtClean="0"/>
              <a:t>Transporte terrestre</a:t>
            </a:r>
          </a:p>
          <a:p>
            <a:endParaRPr lang="es-BO" sz="2400" dirty="0" smtClean="0"/>
          </a:p>
          <a:p>
            <a:r>
              <a:rPr lang="es-ES" sz="2400" dirty="0" smtClean="0"/>
              <a:t>Transporte aéreo  </a:t>
            </a:r>
          </a:p>
          <a:p>
            <a:endParaRPr lang="es-ES" sz="2400" dirty="0" smtClean="0"/>
          </a:p>
          <a:p>
            <a:r>
              <a:rPr lang="es-ES" sz="2400" dirty="0" smtClean="0"/>
              <a:t>Transporte fluvial</a:t>
            </a:r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510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Verano">
  <a:themeElements>
    <a:clrScheme name="Verano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Veran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TM01972873[[fn=Verano]]</Template>
  <TotalTime>101</TotalTime>
  <Words>1688</Words>
  <Application>Microsoft Office PowerPoint</Application>
  <PresentationFormat>Presentación en pantalla (4:3)</PresentationFormat>
  <Paragraphs>384</Paragraphs>
  <Slides>37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7" baseType="lpstr">
      <vt:lpstr>Aparajita</vt:lpstr>
      <vt:lpstr>Arial</vt:lpstr>
      <vt:lpstr>Calibri</vt:lpstr>
      <vt:lpstr>Courier New</vt:lpstr>
      <vt:lpstr>Times New Roman</vt:lpstr>
      <vt:lpstr>Trebuchet MS</vt:lpstr>
      <vt:lpstr>Verdana</vt:lpstr>
      <vt:lpstr>Wingdings</vt:lpstr>
      <vt:lpstr>Wingdings 2</vt:lpstr>
      <vt:lpstr>Verano</vt:lpstr>
      <vt:lpstr>TRANSPORTE EN BOLIVIA</vt:lpstr>
      <vt:lpstr>TRANSPORTE EN BOLIVIA</vt:lpstr>
      <vt:lpstr>Historia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TIPOS DE TRANSPORTE</vt:lpstr>
      <vt:lpstr>Presentación de PowerPoint</vt:lpstr>
      <vt:lpstr>Presentación de PowerPoint</vt:lpstr>
      <vt:lpstr>Presentación de PowerPoint</vt:lpstr>
      <vt:lpstr>Presentación de PowerPoint</vt:lpstr>
      <vt:lpstr>FERROVIARIA ORIENTAL.- Las principales vías son Santa Cruz - Puerto Quijarro que se conecta con el Brasil, y Santa Cruz - Yacuiba, que se conecta con Argentina manteniéndose un servicio permanente.</vt:lpstr>
      <vt:lpstr>TRANSPORTE TERRESTRE </vt:lpstr>
      <vt:lpstr>PARQUE AUTOMOTOR DE BOLIVIA.- En base al Registro Único para la Administración Tributaria Municipal (RUAT), el Instituto Nacional de Estadística (INE) reportó que al año 2014 el parque automotor en Bolivia alcanzó a 1.456.428 vehículos, cantidad superior en 9,8% a la registrada el 2013, cuando llegó a 1.326.833 unidades. El aumento representa 129.595 unidades. </vt:lpstr>
      <vt:lpstr>  TRANSPORTE AÉREO.-  </vt:lpstr>
      <vt:lpstr>PROYECTOS DEL TRANSPORTE </vt:lpstr>
      <vt:lpstr>PROYECTO DE SERVICIO DE BUSES SARIRI</vt:lpstr>
      <vt:lpstr>PROYECTO BUS MUNICIPAL PUMA KATARI</vt:lpstr>
      <vt:lpstr>3.-EVALUACION Y ESTADO DEL SECTOR </vt:lpstr>
      <vt:lpstr>  EL PARQUE AUTOMOTOR EN ORURO: </vt:lpstr>
      <vt:lpstr>3.2 EL SECTOR TRANSPORTE CUANTO AUMENTA AL PIB: </vt:lpstr>
      <vt:lpstr>  VIAS BOLIVIA  </vt:lpstr>
      <vt:lpstr>Presentación de PowerPoint</vt:lpstr>
      <vt:lpstr>4 MARCO NORMATIVO</vt:lpstr>
      <vt:lpstr>ATT</vt:lpstr>
      <vt:lpstr>Presentación de PowerPoint</vt:lpstr>
      <vt:lpstr>3.-ESTRUCTURA JURIDICA </vt:lpstr>
      <vt:lpstr>4 PRINCIPALES ASPECTOS DE LA LEY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Transporte en Bolivia</dc:title>
  <dc:creator>GUSTAVO</dc:creator>
  <cp:lastModifiedBy>castillo</cp:lastModifiedBy>
  <cp:revision>11</cp:revision>
  <dcterms:created xsi:type="dcterms:W3CDTF">2015-10-13T02:03:33Z</dcterms:created>
  <dcterms:modified xsi:type="dcterms:W3CDTF">2015-11-15T02:51:08Z</dcterms:modified>
</cp:coreProperties>
</file>