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6" r:id="rId2"/>
    <p:sldId id="295" r:id="rId3"/>
    <p:sldId id="296" r:id="rId4"/>
    <p:sldId id="298" r:id="rId5"/>
    <p:sldId id="299" r:id="rId6"/>
    <p:sldId id="300" r:id="rId7"/>
    <p:sldId id="256" r:id="rId8"/>
    <p:sldId id="257" r:id="rId9"/>
    <p:sldId id="258" r:id="rId10"/>
    <p:sldId id="259" r:id="rId11"/>
    <p:sldId id="260" r:id="rId12"/>
    <p:sldId id="292" r:id="rId13"/>
    <p:sldId id="293" r:id="rId14"/>
    <p:sldId id="294" r:id="rId15"/>
    <p:sldId id="279" r:id="rId16"/>
    <p:sldId id="280" r:id="rId17"/>
    <p:sldId id="281" r:id="rId18"/>
    <p:sldId id="282" r:id="rId19"/>
    <p:sldId id="283" r:id="rId20"/>
    <p:sldId id="284" r:id="rId21"/>
    <p:sldId id="285" r:id="rId22"/>
    <p:sldId id="286" r:id="rId23"/>
    <p:sldId id="287" r:id="rId24"/>
    <p:sldId id="288" r:id="rId25"/>
    <p:sldId id="289" r:id="rId26"/>
    <p:sldId id="269" r:id="rId27"/>
    <p:sldId id="270" r:id="rId28"/>
    <p:sldId id="271" r:id="rId29"/>
    <p:sldId id="272" r:id="rId30"/>
    <p:sldId id="273" r:id="rId31"/>
    <p:sldId id="274" r:id="rId32"/>
    <p:sldId id="275" r:id="rId33"/>
    <p:sldId id="277"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9" autoAdjust="0"/>
  </p:normalViewPr>
  <p:slideViewPr>
    <p:cSldViewPr>
      <p:cViewPr varScale="1">
        <p:scale>
          <a:sx n="57" d="100"/>
          <a:sy n="57" d="100"/>
        </p:scale>
        <p:origin x="70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2847B-2A11-4CA7-BB03-88500F383E5D}" type="datetimeFigureOut">
              <a:rPr lang="es-ES" smtClean="0"/>
              <a:pPr/>
              <a:t>15/11/2015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ACCDA-4395-49E6-8CCE-8A5C73035ABE}" type="slidenum">
              <a:rPr lang="es-ES" smtClean="0"/>
              <a:pPr/>
              <a:t>‹Nº›</a:t>
            </a:fld>
            <a:endParaRPr lang="es-ES"/>
          </a:p>
        </p:txBody>
      </p:sp>
    </p:spTree>
    <p:extLst>
      <p:ext uri="{BB962C8B-B14F-4D97-AF65-F5344CB8AC3E}">
        <p14:creationId xmlns:p14="http://schemas.microsoft.com/office/powerpoint/2010/main" val="246126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92ACCDA-4395-49E6-8CCE-8A5C73035ABE}" type="slidenum">
              <a:rPr lang="es-ES" smtClean="0"/>
              <a:pPr/>
              <a:t>14</a:t>
            </a:fld>
            <a:endParaRPr lang="es-ES"/>
          </a:p>
        </p:txBody>
      </p:sp>
    </p:spTree>
    <p:extLst>
      <p:ext uri="{BB962C8B-B14F-4D97-AF65-F5344CB8AC3E}">
        <p14:creationId xmlns:p14="http://schemas.microsoft.com/office/powerpoint/2010/main" val="174739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157243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24514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166647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213015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252919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68868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157342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169799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390659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219128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903101-81BC-4313-B521-432E94968F7C}" type="datetimeFigureOut">
              <a:rPr lang="es-ES" smtClean="0"/>
              <a:pPr/>
              <a:t>15/11/2015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E886E4-438D-4279-A77A-ED6237C96422}" type="slidenum">
              <a:rPr lang="es-ES" smtClean="0"/>
              <a:pPr/>
              <a:t>‹Nº›</a:t>
            </a:fld>
            <a:endParaRPr lang="es-ES"/>
          </a:p>
        </p:txBody>
      </p:sp>
    </p:spTree>
    <p:extLst>
      <p:ext uri="{BB962C8B-B14F-4D97-AF65-F5344CB8AC3E}">
        <p14:creationId xmlns:p14="http://schemas.microsoft.com/office/powerpoint/2010/main" val="87602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03101-81BC-4313-B521-432E94968F7C}" type="datetimeFigureOut">
              <a:rPr lang="es-ES" smtClean="0"/>
              <a:pPr/>
              <a:t>15/11/2015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886E4-438D-4279-A77A-ED6237C96422}" type="slidenum">
              <a:rPr lang="es-ES" smtClean="0"/>
              <a:pPr/>
              <a:t>‹Nº›</a:t>
            </a:fld>
            <a:endParaRPr lang="es-ES"/>
          </a:p>
        </p:txBody>
      </p:sp>
    </p:spTree>
    <p:extLst>
      <p:ext uri="{BB962C8B-B14F-4D97-AF65-F5344CB8AC3E}">
        <p14:creationId xmlns:p14="http://schemas.microsoft.com/office/powerpoint/2010/main" val="375180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18.gif"/><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8.gi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8.gif"/><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audio" Target="../media/audio20.wav"/></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6" y="-15572"/>
            <a:ext cx="9172465" cy="6873571"/>
          </a:xfrm>
          <a:prstGeom prst="rect">
            <a:avLst/>
          </a:prstGeom>
        </p:spPr>
      </p:pic>
      <p:sp>
        <p:nvSpPr>
          <p:cNvPr id="4" name="Rectángulo 3"/>
          <p:cNvSpPr/>
          <p:nvPr/>
        </p:nvSpPr>
        <p:spPr>
          <a:xfrm>
            <a:off x="1403648" y="188640"/>
            <a:ext cx="6503255" cy="1200329"/>
          </a:xfrm>
          <a:prstGeom prst="rect">
            <a:avLst/>
          </a:prstGeom>
          <a:noFill/>
        </p:spPr>
        <p:txBody>
          <a:bodyPr wrap="none" lIns="91440" tIns="45720" rIns="91440" bIns="45720">
            <a:spAutoFit/>
          </a:bodyPr>
          <a:lstStyle/>
          <a:p>
            <a:pPr algn="ctr"/>
            <a:r>
              <a:rPr lang="es-ES" sz="3600" b="1" dirty="0" smtClean="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Facultad de Ciencias Económicas </a:t>
            </a:r>
          </a:p>
          <a:p>
            <a:pPr algn="ctr"/>
            <a:r>
              <a:rPr lang="es-ES" sz="3600" b="1" dirty="0" smtClean="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Financieras y Administrativas</a:t>
            </a:r>
            <a:endParaRPr lang="es-ES" sz="36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endParaRPr>
          </a:p>
        </p:txBody>
      </p:sp>
      <p:sp>
        <p:nvSpPr>
          <p:cNvPr id="5" name="Rectángulo 4"/>
          <p:cNvSpPr/>
          <p:nvPr/>
        </p:nvSpPr>
        <p:spPr>
          <a:xfrm>
            <a:off x="2594294" y="1388969"/>
            <a:ext cx="4121962" cy="646331"/>
          </a:xfrm>
          <a:prstGeom prst="rect">
            <a:avLst/>
          </a:prstGeom>
          <a:noFill/>
        </p:spPr>
        <p:txBody>
          <a:bodyPr wrap="none" lIns="91440" tIns="45720" rIns="91440" bIns="45720">
            <a:spAutoFit/>
          </a:bodyPr>
          <a:lstStyle/>
          <a:p>
            <a:pPr algn="ctr"/>
            <a:r>
              <a:rPr lang="es-ES" sz="3600" b="1" dirty="0" smtClean="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Realidad Económica</a:t>
            </a:r>
            <a:endParaRPr lang="es-ES" sz="36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endParaRPr>
          </a:p>
        </p:txBody>
      </p:sp>
      <p:sp>
        <p:nvSpPr>
          <p:cNvPr id="6" name="Rectángulo 5"/>
          <p:cNvSpPr/>
          <p:nvPr/>
        </p:nvSpPr>
        <p:spPr>
          <a:xfrm>
            <a:off x="90959" y="3496795"/>
            <a:ext cx="5217358" cy="2677656"/>
          </a:xfrm>
          <a:prstGeom prst="rect">
            <a:avLst/>
          </a:prstGeom>
          <a:effectLst>
            <a:glow rad="228600">
              <a:schemeClr val="accent5">
                <a:satMod val="175000"/>
                <a:alpha val="40000"/>
              </a:schemeClr>
            </a:glow>
            <a:outerShdw blurRad="40000" dist="20000" dir="5400000" rotWithShape="0">
              <a:srgbClr val="000000">
                <a:alpha val="38000"/>
              </a:srgbClr>
            </a:outerShdw>
            <a:softEdge rad="127000"/>
          </a:effectLst>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s-ES" sz="2400" b="1" dirty="0" smtClean="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rPr>
              <a:t>REALIDAD ECONOMICA Y SOCIAL DE BOLIVIA</a:t>
            </a:r>
          </a:p>
          <a:p>
            <a:pPr algn="ctr"/>
            <a:endParaRPr lang="es-ES" sz="2400" b="1" spc="50" dirty="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endParaRPr>
          </a:p>
          <a:p>
            <a:pPr algn="ctr"/>
            <a:r>
              <a:rPr lang="es-ES" sz="2400" b="1" spc="50" dirty="0" smtClean="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rPr>
              <a:t>DOC. FREDDY DEL CASTILLO M.</a:t>
            </a:r>
          </a:p>
          <a:p>
            <a:pPr algn="ctr"/>
            <a:endParaRPr lang="es-ES" sz="2400" b="1" spc="50" dirty="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endParaRPr>
          </a:p>
          <a:p>
            <a:pPr algn="ctr"/>
            <a:r>
              <a:rPr lang="es-ES" sz="2400" b="1" spc="50" dirty="0" smtClean="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rPr>
              <a:t>2015</a:t>
            </a:r>
            <a:endParaRPr lang="es-ES" sz="2400" b="1" spc="50" dirty="0" smtClean="0">
              <a:ln w="9525" cmpd="sng">
                <a:solidFill>
                  <a:srgbClr val="0070C0"/>
                </a:solidFill>
                <a:prstDash val="solid"/>
              </a:ln>
              <a:solidFill>
                <a:srgbClr val="002060"/>
              </a:solidFill>
              <a:effectLst>
                <a:glow rad="38100">
                  <a:schemeClr val="accent1">
                    <a:alpha val="40000"/>
                  </a:schemeClr>
                </a:glow>
              </a:effectLst>
            </a:endParaRPr>
          </a:p>
          <a:p>
            <a:pPr algn="ctr"/>
            <a:r>
              <a:rPr lang="es-ES" sz="2400" b="1" spc="50" dirty="0" smtClean="0">
                <a:ln w="9525" cmpd="sng">
                  <a:solidFill>
                    <a:srgbClr val="0070C0"/>
                  </a:solidFill>
                  <a:prstDash val="solid"/>
                </a:ln>
                <a:solidFill>
                  <a:srgbClr val="002060"/>
                </a:solidFill>
                <a:effectLst>
                  <a:glow rad="38100">
                    <a:schemeClr val="accent1">
                      <a:alpha val="40000"/>
                    </a:schemeClr>
                  </a:glow>
                </a:effectLst>
              </a:rPr>
              <a:t> </a:t>
            </a:r>
            <a:endParaRPr lang="es-ES" sz="2400" b="1" spc="50" dirty="0">
              <a:ln w="9525" cmpd="sng">
                <a:solidFill>
                  <a:srgbClr val="0070C0"/>
                </a:solidFill>
                <a:prstDash val="solid"/>
              </a:ln>
              <a:solidFill>
                <a:srgbClr val="002060"/>
              </a:solidFill>
              <a:effectLst>
                <a:glow rad="38100">
                  <a:schemeClr val="accent1">
                    <a:alpha val="40000"/>
                  </a:schemeClr>
                </a:glow>
              </a:effectLst>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9" y="188640"/>
            <a:ext cx="1334662" cy="1296770"/>
          </a:xfrm>
          <a:prstGeom prst="ellipse">
            <a:avLst/>
          </a:prstGeom>
          <a:ln w="190500" cap="rnd">
            <a:solidFill>
              <a:srgbClr val="C8C6BD"/>
            </a:solidFill>
            <a:prstDash val="solid"/>
          </a:ln>
          <a:effectLst>
            <a:glow rad="228600">
              <a:schemeClr val="accent5">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699" y="241701"/>
            <a:ext cx="1190647" cy="1190647"/>
          </a:xfrm>
          <a:prstGeom prst="ellipse">
            <a:avLst/>
          </a:prstGeom>
          <a:ln w="190500" cap="rnd">
            <a:solidFill>
              <a:srgbClr val="C8C6BD"/>
            </a:solidFill>
            <a:prstDash val="solid"/>
          </a:ln>
          <a:effectLst>
            <a:glow rad="228600">
              <a:schemeClr val="accent5">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2035300"/>
            <a:ext cx="7877470" cy="1067207"/>
          </a:xfrm>
          <a:prstGeom prst="roundRect">
            <a:avLst>
              <a:gd name="adj" fmla="val 16667"/>
            </a:avLst>
          </a:prstGeom>
          <a:ln>
            <a:noFill/>
          </a:ln>
          <a:effectLst>
            <a:glow rad="228600">
              <a:schemeClr val="accent5">
                <a:satMod val="175000"/>
                <a:alpha val="40000"/>
              </a:schemeClr>
            </a:glow>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03770" y="4259005"/>
            <a:ext cx="1603996" cy="1601443"/>
          </a:xfrm>
          <a:prstGeom prst="rect">
            <a:avLst/>
          </a:prstGeom>
          <a:ln w="228600" cap="sq" cmpd="thickThin">
            <a:solidFill>
              <a:srgbClr val="000000"/>
            </a:solidFill>
            <a:prstDash val="solid"/>
            <a:miter lim="800000"/>
          </a:ln>
          <a:effectLst>
            <a:glow rad="228600">
              <a:schemeClr val="accent5">
                <a:satMod val="175000"/>
                <a:alpha val="40000"/>
              </a:schemeClr>
            </a:glow>
            <a:innerShdw blurRad="76200">
              <a:srgbClr val="000000"/>
            </a:innerShdw>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6941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8" name="drumroll.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5" y="-387424"/>
            <a:ext cx="9753600" cy="7467600"/>
          </a:xfrm>
          <a:prstGeom prst="ellipse">
            <a:avLst/>
          </a:prstGeom>
          <a:ln>
            <a:noFill/>
          </a:ln>
          <a:effectLst>
            <a:softEdge rad="112500"/>
          </a:effectLst>
        </p:spPr>
      </p:pic>
      <p:sp>
        <p:nvSpPr>
          <p:cNvPr id="2" name="1 Título"/>
          <p:cNvSpPr>
            <a:spLocks noGrp="1"/>
          </p:cNvSpPr>
          <p:nvPr>
            <p:ph type="title"/>
          </p:nvPr>
        </p:nvSpPr>
        <p:spPr>
          <a:xfrm>
            <a:off x="539552" y="476672"/>
            <a:ext cx="2170584" cy="72494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b="1" dirty="0" smtClean="0">
                <a:latin typeface="Cooper Black" pitchFamily="18" charset="0"/>
              </a:rPr>
              <a:t>AAPS</a:t>
            </a:r>
            <a:endParaRPr lang="es-ES" b="1" dirty="0">
              <a:latin typeface="Cooper Black" pitchFamily="18" charset="0"/>
            </a:endParaRPr>
          </a:p>
        </p:txBody>
      </p:sp>
      <p:sp>
        <p:nvSpPr>
          <p:cNvPr id="3" name="2 Marcador de contenido"/>
          <p:cNvSpPr>
            <a:spLocks noGrp="1"/>
          </p:cNvSpPr>
          <p:nvPr>
            <p:ph idx="1"/>
          </p:nvPr>
        </p:nvSpPr>
        <p:spPr>
          <a:xfrm>
            <a:off x="279815" y="1584031"/>
            <a:ext cx="4392488" cy="792088"/>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s-ES" sz="2000" b="1" dirty="0">
                <a:solidFill>
                  <a:schemeClr val="tx2">
                    <a:lumMod val="75000"/>
                  </a:schemeClr>
                </a:solidFill>
              </a:rPr>
              <a:t>AUTORIDAD DE FISCALIZACION Y CONTROL SOCIAL DE AGUA POTABLE </a:t>
            </a:r>
          </a:p>
        </p:txBody>
      </p:sp>
      <p:sp>
        <p:nvSpPr>
          <p:cNvPr id="4" name="3 Proceso"/>
          <p:cNvSpPr/>
          <p:nvPr/>
        </p:nvSpPr>
        <p:spPr>
          <a:xfrm>
            <a:off x="452939" y="2996952"/>
            <a:ext cx="3456384" cy="194421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2">
                  <a:lumMod val="75000"/>
                </a:schemeClr>
              </a:solidFill>
              <a:latin typeface="Comic Sans MS" pitchFamily="66" charset="0"/>
            </a:endParaRPr>
          </a:p>
        </p:txBody>
      </p:sp>
      <p:sp>
        <p:nvSpPr>
          <p:cNvPr id="10" name="9 Llamada de flecha a la derecha"/>
          <p:cNvSpPr/>
          <p:nvPr/>
        </p:nvSpPr>
        <p:spPr>
          <a:xfrm>
            <a:off x="452939" y="2564904"/>
            <a:ext cx="4046241" cy="2376264"/>
          </a:xfrm>
          <a:prstGeom prst="rightArrowCallout">
            <a:avLst>
              <a:gd name="adj1" fmla="val 18108"/>
              <a:gd name="adj2" fmla="val 17651"/>
              <a:gd name="adj3" fmla="val 37401"/>
              <a:gd name="adj4" fmla="val 7230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solidFill>
                  <a:schemeClr val="tx2">
                    <a:lumMod val="75000"/>
                  </a:schemeClr>
                </a:solidFill>
                <a:latin typeface="Comic Sans MS" pitchFamily="66" charset="0"/>
              </a:rPr>
              <a:t>Institución pública técnica y operativa, con personalidad jurídica y patrimonio, independencia administrativa, financiera, legal y técnica, </a:t>
            </a:r>
            <a:endParaRPr lang="es-ES" dirty="0">
              <a:solidFill>
                <a:schemeClr val="tx2">
                  <a:lumMod val="75000"/>
                </a:schemeClr>
              </a:solidFill>
              <a:latin typeface="Comic Sans MS" pitchFamily="66" charset="0"/>
            </a:endParaRPr>
          </a:p>
        </p:txBody>
      </p:sp>
      <p:sp>
        <p:nvSpPr>
          <p:cNvPr id="11" name="10 Proceso"/>
          <p:cNvSpPr/>
          <p:nvPr/>
        </p:nvSpPr>
        <p:spPr>
          <a:xfrm>
            <a:off x="5160314" y="224813"/>
            <a:ext cx="3096344" cy="792088"/>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schemeClr val="accent2">
                    <a:lumMod val="75000"/>
                  </a:schemeClr>
                </a:solidFill>
                <a:latin typeface="Comic Sans MS" pitchFamily="66" charset="0"/>
              </a:rPr>
              <a:t>EMPRESAS DISTRIBUIDORAS </a:t>
            </a:r>
          </a:p>
        </p:txBody>
      </p:sp>
      <p:sp>
        <p:nvSpPr>
          <p:cNvPr id="12" name="11 Proceso"/>
          <p:cNvSpPr/>
          <p:nvPr/>
        </p:nvSpPr>
        <p:spPr>
          <a:xfrm>
            <a:off x="5160314" y="1175826"/>
            <a:ext cx="2280930" cy="576064"/>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dirty="0" smtClean="0">
                <a:latin typeface="Cooper Black" pitchFamily="18" charset="0"/>
              </a:rPr>
              <a:t>SELA</a:t>
            </a:r>
            <a:endParaRPr lang="es-ES" sz="2400" dirty="0">
              <a:latin typeface="Cooper Black" pitchFamily="18" charset="0"/>
            </a:endParaRPr>
          </a:p>
        </p:txBody>
      </p:sp>
      <p:sp>
        <p:nvSpPr>
          <p:cNvPr id="14" name="13 Rectángulo redondeado"/>
          <p:cNvSpPr/>
          <p:nvPr/>
        </p:nvSpPr>
        <p:spPr>
          <a:xfrm>
            <a:off x="5292080" y="1932721"/>
            <a:ext cx="1872208" cy="468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OBJETIVOS</a:t>
            </a:r>
            <a:endParaRPr lang="es-ES" dirty="0"/>
          </a:p>
        </p:txBody>
      </p:sp>
      <p:sp>
        <p:nvSpPr>
          <p:cNvPr id="15" name="14 CuadroTexto"/>
          <p:cNvSpPr txBox="1"/>
          <p:nvPr/>
        </p:nvSpPr>
        <p:spPr>
          <a:xfrm>
            <a:off x="5076056" y="2523864"/>
            <a:ext cx="3924436" cy="1754326"/>
          </a:xfrm>
          <a:prstGeom prst="rect">
            <a:avLst/>
          </a:prstGeom>
          <a:solidFill>
            <a:schemeClr val="bg1"/>
          </a:solidFill>
          <a:ln>
            <a:solidFill>
              <a:schemeClr val="bg2">
                <a:lumMod val="10000"/>
              </a:schemeClr>
            </a:solidFill>
          </a:ln>
        </p:spPr>
        <p:txBody>
          <a:bodyPr wrap="square" rtlCol="0">
            <a:spAutoFit/>
          </a:bodyPr>
          <a:lstStyle/>
          <a:p>
            <a:pPr marL="285750" indent="-285750">
              <a:buFont typeface="Arial" pitchFamily="34" charset="0"/>
              <a:buChar char="•"/>
            </a:pPr>
            <a:r>
              <a:rPr lang="es-ES" dirty="0"/>
              <a:t>Liderar la administración </a:t>
            </a:r>
            <a:r>
              <a:rPr lang="es-ES" dirty="0" smtClean="0"/>
              <a:t>eficiente</a:t>
            </a:r>
            <a:r>
              <a:rPr lang="es-ES" dirty="0"/>
              <a:t>.</a:t>
            </a:r>
          </a:p>
          <a:p>
            <a:pPr marL="285750" indent="-285750">
              <a:buFont typeface="Arial" pitchFamily="34" charset="0"/>
              <a:buChar char="•"/>
            </a:pPr>
            <a:r>
              <a:rPr lang="es-ES" dirty="0"/>
              <a:t>Incrementar el índice de continuidad </a:t>
            </a:r>
          </a:p>
          <a:p>
            <a:pPr marL="285750" indent="-285750">
              <a:buFont typeface="Arial" pitchFamily="34" charset="0"/>
              <a:buChar char="•"/>
            </a:pPr>
            <a:r>
              <a:rPr lang="es-ES" dirty="0"/>
              <a:t>Brindar un servicio eficiente al cliente sin </a:t>
            </a:r>
            <a:r>
              <a:rPr lang="es-ES" dirty="0" smtClean="0"/>
              <a:t>discriminación.</a:t>
            </a:r>
            <a:endParaRPr lang="es-ES" dirty="0"/>
          </a:p>
          <a:p>
            <a:pPr marL="285750" indent="-285750">
              <a:buFont typeface="Arial" pitchFamily="34" charset="0"/>
              <a:buChar char="•"/>
            </a:pPr>
            <a:r>
              <a:rPr lang="es-ES" dirty="0"/>
              <a:t>Administrar los recursos humanos, financieros, bienes y </a:t>
            </a:r>
            <a:r>
              <a:rPr lang="es-ES" dirty="0" smtClean="0"/>
              <a:t>servicios.</a:t>
            </a:r>
            <a:endParaRPr lang="es-ES" dirty="0"/>
          </a:p>
        </p:txBody>
      </p:sp>
      <p:pic>
        <p:nvPicPr>
          <p:cNvPr id="13" name="irc_mi" descr="http://www.cosphul.com.bo/wp-content/uploads/2014/06/aapspic.jpg"/>
          <p:cNvPicPr/>
          <p:nvPr/>
        </p:nvPicPr>
        <p:blipFill>
          <a:blip r:embed="rId3"/>
          <a:srcRect/>
          <a:stretch>
            <a:fillRect/>
          </a:stretch>
        </p:blipFill>
        <p:spPr bwMode="auto">
          <a:xfrm>
            <a:off x="1043608" y="5289935"/>
            <a:ext cx="1895475" cy="1266825"/>
          </a:xfrm>
          <a:prstGeom prst="rect">
            <a:avLst/>
          </a:prstGeom>
          <a:ln w="38100">
            <a:solidFill>
              <a:schemeClr val="accent4">
                <a:lumMod val="50000"/>
              </a:schemeClr>
            </a:solidFill>
          </a:ln>
          <a:effectLst>
            <a:glow rad="228600">
              <a:schemeClr val="accent1">
                <a:satMod val="175000"/>
                <a:alpha val="40000"/>
              </a:schemeClr>
            </a:glow>
            <a:outerShdw blurRad="292100" dist="139700" dir="2700000" algn="tl" rotWithShape="0">
              <a:srgbClr val="333333">
                <a:alpha val="65000"/>
              </a:srgbClr>
            </a:outerShdw>
          </a:effectLst>
        </p:spPr>
      </p:pic>
      <p:pic>
        <p:nvPicPr>
          <p:cNvPr id="16" name="irc_mi" descr="http://www.anesapa.org/wp-content/uploads/2014/04/SELA-1030x823.jpg"/>
          <p:cNvPicPr/>
          <p:nvPr/>
        </p:nvPicPr>
        <p:blipFill>
          <a:blip r:embed="rId4"/>
          <a:srcRect/>
          <a:stretch>
            <a:fillRect/>
          </a:stretch>
        </p:blipFill>
        <p:spPr bwMode="auto">
          <a:xfrm>
            <a:off x="4322928" y="4521155"/>
            <a:ext cx="2134834" cy="1390965"/>
          </a:xfrm>
          <a:prstGeom prst="rect">
            <a:avLst/>
          </a:prstGeom>
          <a:ln>
            <a:solidFill>
              <a:schemeClr val="accent6">
                <a:lumMod val="50000"/>
              </a:schemeClr>
            </a:solidFill>
          </a:ln>
          <a:effectLst>
            <a:outerShdw blurRad="292100" dist="139700" dir="2700000" algn="tl" rotWithShape="0">
              <a:srgbClr val="333333">
                <a:alpha val="65000"/>
              </a:srgbClr>
            </a:outerShdw>
          </a:effectLst>
        </p:spPr>
      </p:pic>
      <p:pic>
        <p:nvPicPr>
          <p:cNvPr id="17" name="irc_mi" descr="http://lapatriaenlinea.com/fotos/03_2011/61866_1_14.jpg"/>
          <p:cNvPicPr/>
          <p:nvPr/>
        </p:nvPicPr>
        <p:blipFill>
          <a:blip r:embed="rId5"/>
          <a:srcRect/>
          <a:stretch>
            <a:fillRect/>
          </a:stretch>
        </p:blipFill>
        <p:spPr bwMode="auto">
          <a:xfrm>
            <a:off x="6856248" y="5129647"/>
            <a:ext cx="1912250" cy="1427113"/>
          </a:xfrm>
          <a:prstGeom prst="rect">
            <a:avLst/>
          </a:prstGeom>
          <a:ln>
            <a:solidFill>
              <a:srgbClr val="002060"/>
            </a:solidFill>
          </a:ln>
          <a:effectLst>
            <a:outerShdw blurRad="292100" dist="139700" dir="2700000" algn="tl" rotWithShape="0">
              <a:srgbClr val="333333">
                <a:alpha val="65000"/>
              </a:srgbClr>
            </a:outerShdw>
          </a:effectLst>
        </p:spPr>
      </p:pic>
      <p:pic>
        <p:nvPicPr>
          <p:cNvPr id="18" name="Imagen 17" descr="http://selaoruro.gob.bo/imagenes/yaku_trabajo_400.png"/>
          <p:cNvPicPr/>
          <p:nvPr/>
        </p:nvPicPr>
        <p:blipFill>
          <a:blip r:embed="rId6" cstate="print"/>
          <a:srcRect/>
          <a:stretch>
            <a:fillRect/>
          </a:stretch>
        </p:blipFill>
        <p:spPr bwMode="auto">
          <a:xfrm>
            <a:off x="7596336" y="1175826"/>
            <a:ext cx="1172162" cy="1305659"/>
          </a:xfrm>
          <a:prstGeom prst="rect">
            <a:avLst/>
          </a:prstGeom>
          <a:noFill/>
          <a:ln w="9525">
            <a:noFill/>
            <a:miter lim="800000"/>
            <a:headEnd/>
            <a:tailEnd/>
          </a:ln>
        </p:spPr>
      </p:pic>
    </p:spTree>
    <p:extLst>
      <p:ext uri="{BB962C8B-B14F-4D97-AF65-F5344CB8AC3E}">
        <p14:creationId xmlns:p14="http://schemas.microsoft.com/office/powerpoint/2010/main" val="3580176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3436"/>
            <a:ext cx="9753600" cy="7467600"/>
          </a:xfrm>
          <a:prstGeom prst="ellipse">
            <a:avLst/>
          </a:prstGeom>
          <a:ln>
            <a:noFill/>
          </a:ln>
          <a:effectLst>
            <a:softEdge rad="112500"/>
          </a:effectLst>
        </p:spPr>
      </p:pic>
      <p:sp>
        <p:nvSpPr>
          <p:cNvPr id="2" name="1 Título"/>
          <p:cNvSpPr>
            <a:spLocks noGrp="1"/>
          </p:cNvSpPr>
          <p:nvPr>
            <p:ph type="title"/>
          </p:nvPr>
        </p:nvSpPr>
        <p:spPr>
          <a:xfrm>
            <a:off x="1763688" y="272246"/>
            <a:ext cx="5328592" cy="760898"/>
          </a:xfrm>
        </p:spPr>
        <p:style>
          <a:lnRef idx="1">
            <a:schemeClr val="accent2"/>
          </a:lnRef>
          <a:fillRef idx="2">
            <a:schemeClr val="accent2"/>
          </a:fillRef>
          <a:effectRef idx="1">
            <a:schemeClr val="accent2"/>
          </a:effectRef>
          <a:fontRef idx="minor">
            <a:schemeClr val="dk1"/>
          </a:fontRef>
        </p:style>
        <p:txBody>
          <a:bodyPr>
            <a:noAutofit/>
          </a:bodyPr>
          <a:lstStyle/>
          <a:p>
            <a:r>
              <a:rPr lang="es-ES" sz="2400" u="sng" dirty="0" smtClean="0">
                <a:solidFill>
                  <a:schemeClr val="tx2">
                    <a:lumMod val="50000"/>
                  </a:schemeClr>
                </a:solidFill>
                <a:latin typeface="Aharoni" pitchFamily="2" charset="-79"/>
                <a:cs typeface="Aharoni" pitchFamily="2" charset="-79"/>
              </a:rPr>
              <a:t>INSTITUCION DE FINANCIAMENTO</a:t>
            </a:r>
            <a:endParaRPr lang="es-ES" sz="2400" u="sng" dirty="0">
              <a:solidFill>
                <a:schemeClr val="tx2">
                  <a:lumMod val="50000"/>
                </a:schemeClr>
              </a:solidFill>
              <a:latin typeface="Aharoni" pitchFamily="2" charset="-79"/>
              <a:cs typeface="Aharoni" pitchFamily="2" charset="-79"/>
            </a:endParaRPr>
          </a:p>
        </p:txBody>
      </p:sp>
      <p:sp>
        <p:nvSpPr>
          <p:cNvPr id="4" name="3 CuadroTexto"/>
          <p:cNvSpPr txBox="1"/>
          <p:nvPr/>
        </p:nvSpPr>
        <p:spPr>
          <a:xfrm>
            <a:off x="492799" y="1968852"/>
            <a:ext cx="208823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2800" b="1" dirty="0" smtClean="0"/>
              <a:t>LEY N°256</a:t>
            </a:r>
            <a:endParaRPr lang="es-ES" sz="2800" b="1" dirty="0"/>
          </a:p>
        </p:txBody>
      </p:sp>
      <p:sp>
        <p:nvSpPr>
          <p:cNvPr id="5" name="4 Rectángulo"/>
          <p:cNvSpPr/>
          <p:nvPr/>
        </p:nvSpPr>
        <p:spPr>
          <a:xfrm>
            <a:off x="426976" y="2754300"/>
            <a:ext cx="3168352" cy="57606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2000" dirty="0"/>
              <a:t>SUSCRIPCION DE ACUERDOS</a:t>
            </a:r>
          </a:p>
        </p:txBody>
      </p:sp>
      <p:sp>
        <p:nvSpPr>
          <p:cNvPr id="6" name="5 Llamada de flecha a la izquierda"/>
          <p:cNvSpPr/>
          <p:nvPr/>
        </p:nvSpPr>
        <p:spPr>
          <a:xfrm>
            <a:off x="4171392" y="1968852"/>
            <a:ext cx="4464496" cy="2160240"/>
          </a:xfrm>
          <a:prstGeom prst="leftArrowCallout">
            <a:avLst>
              <a:gd name="adj1" fmla="val 25000"/>
              <a:gd name="adj2" fmla="val 20877"/>
              <a:gd name="adj3" fmla="val 12631"/>
              <a:gd name="adj4" fmla="val 79928"/>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S" sz="2000" dirty="0" smtClean="0">
                <a:latin typeface="Comic Sans MS" pitchFamily="66" charset="0"/>
              </a:rPr>
              <a:t>a</a:t>
            </a:r>
            <a:r>
              <a:rPr lang="es-ES" sz="2000" dirty="0">
                <a:latin typeface="Comic Sans MS" pitchFamily="66" charset="0"/>
              </a:rPr>
              <a:t>) </a:t>
            </a:r>
            <a:r>
              <a:rPr lang="es-ES" dirty="0">
                <a:latin typeface="Comic Sans MS" pitchFamily="66" charset="0"/>
              </a:rPr>
              <a:t>Marco Competencial:</a:t>
            </a:r>
          </a:p>
          <a:p>
            <a:r>
              <a:rPr lang="es-ES" dirty="0">
                <a:latin typeface="Comic Sans MS" pitchFamily="66" charset="0"/>
              </a:rPr>
              <a:t>b) Fuente de </a:t>
            </a:r>
            <a:r>
              <a:rPr lang="es-ES" dirty="0" smtClean="0">
                <a:latin typeface="Comic Sans MS" pitchFamily="66" charset="0"/>
              </a:rPr>
              <a:t>Financiamiento</a:t>
            </a:r>
            <a:r>
              <a:rPr lang="es-ES" dirty="0">
                <a:latin typeface="Comic Sans MS" pitchFamily="66" charset="0"/>
              </a:rPr>
              <a:t>: </a:t>
            </a:r>
          </a:p>
          <a:p>
            <a:r>
              <a:rPr lang="es-ES" dirty="0">
                <a:latin typeface="Comic Sans MS" pitchFamily="66" charset="0"/>
              </a:rPr>
              <a:t>c) Ministerio Cabeza de Sector: </a:t>
            </a:r>
          </a:p>
          <a:p>
            <a:r>
              <a:rPr lang="es-ES" dirty="0">
                <a:latin typeface="Comic Sans MS" pitchFamily="66" charset="0"/>
              </a:rPr>
              <a:t>d) Entidad Ejecutora: </a:t>
            </a:r>
          </a:p>
          <a:p>
            <a:r>
              <a:rPr lang="es-ES" dirty="0">
                <a:latin typeface="Comic Sans MS" pitchFamily="66" charset="0"/>
              </a:rPr>
              <a:t>e) Organizaciones Sociales:</a:t>
            </a:r>
          </a:p>
        </p:txBody>
      </p:sp>
      <p:sp>
        <p:nvSpPr>
          <p:cNvPr id="8" name="7 Proceso"/>
          <p:cNvSpPr/>
          <p:nvPr/>
        </p:nvSpPr>
        <p:spPr>
          <a:xfrm>
            <a:off x="486814" y="1242527"/>
            <a:ext cx="7393296" cy="464097"/>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latin typeface="Aharoni" pitchFamily="2" charset="-79"/>
                <a:cs typeface="Aharoni" pitchFamily="2" charset="-79"/>
              </a:rPr>
              <a:t>FONDO NACIONAL DE INVERSION PRODUCTIVA Y SOCIAL </a:t>
            </a:r>
          </a:p>
        </p:txBody>
      </p:sp>
      <p:pic>
        <p:nvPicPr>
          <p:cNvPr id="7" name="irc_mi" descr="http://www.sib.org.bo/images/stories/2014/07/fps.jpg"/>
          <p:cNvPicPr/>
          <p:nvPr/>
        </p:nvPicPr>
        <p:blipFill>
          <a:blip r:embed="rId3"/>
          <a:srcRect/>
          <a:stretch>
            <a:fillRect/>
          </a:stretch>
        </p:blipFill>
        <p:spPr bwMode="auto">
          <a:xfrm>
            <a:off x="5258989" y="4583358"/>
            <a:ext cx="2655168" cy="1379011"/>
          </a:xfrm>
          <a:prstGeom prst="rect">
            <a:avLst/>
          </a:prstGeom>
          <a:ln>
            <a:solidFill>
              <a:schemeClr val="accent4">
                <a:lumMod val="50000"/>
              </a:schemeClr>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0" name="img" descr="img-7"/>
          <p:cNvPicPr/>
          <p:nvPr/>
        </p:nvPicPr>
        <p:blipFill>
          <a:blip r:embed="rId4"/>
          <a:srcRect/>
          <a:stretch>
            <a:fillRect/>
          </a:stretch>
        </p:blipFill>
        <p:spPr bwMode="auto">
          <a:xfrm>
            <a:off x="415544" y="3621549"/>
            <a:ext cx="4012440" cy="2728743"/>
          </a:xfrm>
          <a:prstGeom prst="rect">
            <a:avLst/>
          </a:prstGeom>
          <a:noFill/>
          <a:ln w="9525">
            <a:noFill/>
            <a:miter lim="800000"/>
            <a:headEnd/>
            <a:tailEnd/>
          </a:ln>
        </p:spPr>
      </p:pic>
    </p:spTree>
    <p:extLst>
      <p:ext uri="{BB962C8B-B14F-4D97-AF65-F5344CB8AC3E}">
        <p14:creationId xmlns:p14="http://schemas.microsoft.com/office/powerpoint/2010/main" val="41776513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7" y="188640"/>
            <a:ext cx="9677400" cy="6324600"/>
          </a:xfrm>
          <a:prstGeom prst="ellipse">
            <a:avLst/>
          </a:prstGeom>
          <a:ln>
            <a:noFill/>
          </a:ln>
          <a:effectLst>
            <a:softEdge rad="112500"/>
          </a:effectLst>
        </p:spPr>
      </p:pic>
      <p:sp>
        <p:nvSpPr>
          <p:cNvPr id="5" name="5 Rectángulo"/>
          <p:cNvSpPr>
            <a:spLocks noChangeArrowheads="1"/>
          </p:cNvSpPr>
          <p:nvPr/>
        </p:nvSpPr>
        <p:spPr bwMode="auto">
          <a:xfrm>
            <a:off x="-19403" y="5301208"/>
            <a:ext cx="9289032" cy="707886"/>
          </a:xfrm>
          <a:prstGeom prst="rect">
            <a:avLst/>
          </a:prstGeom>
          <a:ln/>
          <a:effectLst>
            <a:glow rad="228600">
              <a:schemeClr val="accent2">
                <a:satMod val="175000"/>
                <a:alpha val="40000"/>
              </a:schemeClr>
            </a:glow>
            <a:outerShdw blurRad="40000" dist="20000" dir="5400000" rotWithShape="0">
              <a:srgbClr val="000000">
                <a:alpha val="38000"/>
              </a:srgbClr>
            </a:outerShdw>
            <a:softEdge rad="31750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a:t>
            </a:r>
            <a:r>
              <a:rPr lang="es-ES" sz="2000" b="1" dirty="0" smtClean="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 </a:t>
            </a:r>
            <a:r>
              <a:rPr lang="es-ES"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presente cuadro describe las normas vigentes más importantes del </a:t>
            </a:r>
            <a:r>
              <a:rPr lang="es-ES" sz="2000" b="1" dirty="0" smtClean="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sector:</a:t>
            </a:r>
            <a:endParaRPr lang="es-ES" altLang="es-BO"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5 Rectángulo"/>
          <p:cNvSpPr>
            <a:spLocks noChangeArrowheads="1"/>
          </p:cNvSpPr>
          <p:nvPr/>
        </p:nvSpPr>
        <p:spPr bwMode="auto">
          <a:xfrm>
            <a:off x="-287938" y="1844824"/>
            <a:ext cx="9289032" cy="1938992"/>
          </a:xfrm>
          <a:prstGeom prst="rect">
            <a:avLst/>
          </a:prstGeom>
          <a:ln/>
          <a:effectLst>
            <a:glow rad="228600">
              <a:schemeClr val="accent2">
                <a:satMod val="175000"/>
                <a:alpha val="40000"/>
              </a:schemeClr>
            </a:glow>
            <a:outerShdw blurRad="40000" dist="20000" dir="5400000" rotWithShape="0">
              <a:srgbClr val="000000">
                <a:alpha val="38000"/>
              </a:srgbClr>
            </a:outerShdw>
            <a:softEdge rad="31750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sz="2000" b="1" dirty="0">
                <a:ln w="900" cmpd="sng">
                  <a:solidFill>
                    <a:schemeClr val="tx1">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MARCO LEGAL VIGENTE</a:t>
            </a:r>
          </a:p>
          <a:p>
            <a:r>
              <a:rPr lang="es-ES"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El marco legal actual se caracteriza por una gran cantidad de normas con disposiciones referidas al agua y al sector, que complementan a la Ley 2066 de Agua Potable y Alcantarillado Sanitario, la cual constituye el fundamento del marco legal sectorial y está siendo reformada en el contexto de la Gestión Integral del Agua, GIRH. </a:t>
            </a:r>
            <a:endParaRPr lang="es-ES" altLang="es-BO"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1" name="Imagen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5244" y="201465"/>
            <a:ext cx="1085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01465"/>
            <a:ext cx="1809750" cy="1809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2215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65038"/>
            <a:ext cx="10801200" cy="6324600"/>
          </a:xfrm>
          <a:prstGeom prst="ellipse">
            <a:avLst/>
          </a:prstGeom>
          <a:ln>
            <a:noFill/>
          </a:ln>
          <a:effectLst>
            <a:softEdge rad="112500"/>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02" y="652533"/>
            <a:ext cx="7128794" cy="591296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6" name="Imagen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5244" y="201465"/>
            <a:ext cx="1085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581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84" y="-418147"/>
            <a:ext cx="9753600" cy="7467600"/>
          </a:xfrm>
          <a:prstGeom prst="ellipse">
            <a:avLst/>
          </a:prstGeom>
          <a:ln>
            <a:noFill/>
          </a:ln>
          <a:effectLst>
            <a:softEdge rad="112500"/>
          </a:effectLst>
        </p:spPr>
      </p:pic>
      <p:sp>
        <p:nvSpPr>
          <p:cNvPr id="4" name="3 Rectángulo"/>
          <p:cNvSpPr/>
          <p:nvPr/>
        </p:nvSpPr>
        <p:spPr>
          <a:xfrm>
            <a:off x="191302" y="635401"/>
            <a:ext cx="8645828" cy="707886"/>
          </a:xfrm>
          <a:prstGeom prst="rect">
            <a:avLst/>
          </a:prstGeom>
          <a:noFill/>
          <a:scene3d>
            <a:camera prst="isometricOffAxis1Right"/>
            <a:lightRig rig="threePt" dir="t"/>
          </a:scene3d>
        </p:spPr>
        <p:txBody>
          <a:bodyPr wrap="none">
            <a:spAutoFit/>
          </a:bodyPr>
          <a:lstStyle/>
          <a:p>
            <a:pPr algn="ctr">
              <a:defRPr/>
            </a:pPr>
            <a:r>
              <a:rPr lang="es-ES" sz="4000" b="1" u="sng" dirty="0" smtClean="0">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latin typeface="Arial" charset="0"/>
              </a:rPr>
              <a:t>Propuesta de Ley Agua Por la Vida</a:t>
            </a:r>
            <a:endParaRPr lang="es-ES" sz="4000" b="1" u="sng" dirty="0">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latin typeface="Arial" charset="0"/>
            </a:endParaRPr>
          </a:p>
        </p:txBody>
      </p:sp>
      <p:sp>
        <p:nvSpPr>
          <p:cNvPr id="6" name="5 Rectángulo"/>
          <p:cNvSpPr>
            <a:spLocks noChangeArrowheads="1"/>
          </p:cNvSpPr>
          <p:nvPr/>
        </p:nvSpPr>
        <p:spPr bwMode="auto">
          <a:xfrm>
            <a:off x="52506" y="3725778"/>
            <a:ext cx="9068506" cy="1323439"/>
          </a:xfrm>
          <a:prstGeom prst="rect">
            <a:avLst/>
          </a:prstGeom>
          <a:ln/>
          <a:effectLst>
            <a:glow rad="228600">
              <a:schemeClr val="accent2">
                <a:satMod val="175000"/>
                <a:alpha val="40000"/>
              </a:schemeClr>
            </a:glow>
            <a:outerShdw blurRad="40000" dist="20000" dir="5400000" rotWithShape="0">
              <a:srgbClr val="000000">
                <a:alpha val="38000"/>
              </a:srgbClr>
            </a:outerShdw>
            <a:softEdge rad="31750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sz="2000" b="1" dirty="0" smtClean="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 Un </a:t>
            </a:r>
            <a:r>
              <a:rPr lang="es-ES"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conjunto de principios, deberes, derechos, garantías que expresan una visión social y ambiental </a:t>
            </a:r>
            <a:r>
              <a:rPr lang="es-ES" sz="2000" b="1" dirty="0" smtClean="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del agua</a:t>
            </a:r>
            <a:r>
              <a:rPr lang="es-ES"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en correspondencia a la Constitución Política del Estado Plurinacional de Bolivia, que </a:t>
            </a:r>
            <a:r>
              <a:rPr lang="es-ES" sz="2000" b="1" dirty="0" smtClean="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establecen la prevalencia </a:t>
            </a:r>
            <a:r>
              <a:rPr lang="es-ES"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del agua para la vida.</a:t>
            </a:r>
          </a:p>
        </p:txBody>
      </p:sp>
      <p:sp>
        <p:nvSpPr>
          <p:cNvPr id="7" name="6 Rectángulo"/>
          <p:cNvSpPr>
            <a:spLocks noChangeArrowheads="1"/>
          </p:cNvSpPr>
          <p:nvPr/>
        </p:nvSpPr>
        <p:spPr bwMode="auto">
          <a:xfrm>
            <a:off x="344623" y="3450273"/>
            <a:ext cx="3226769" cy="584775"/>
          </a:xfrm>
          <a:prstGeom prst="rect">
            <a:avLst/>
          </a:prstGeom>
          <a:ln/>
          <a:effectLst>
            <a:glow rad="228600">
              <a:schemeClr val="accent2">
                <a:satMod val="175000"/>
                <a:alpha val="40000"/>
              </a:schemeClr>
            </a:glow>
            <a:outerShdw blurRad="40000" dist="20000" dir="5400000" rotWithShape="0">
              <a:srgbClr val="000000">
                <a:alpha val="38000"/>
              </a:srgbClr>
            </a:outerShdw>
            <a:softEdge rad="31750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sz="3200" b="1" dirty="0" smtClean="0">
                <a:ln w="900"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Características.</a:t>
            </a:r>
            <a:endParaRPr lang="es-ES" sz="3200" b="1" dirty="0">
              <a:ln w="900"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7 Rectángulo"/>
          <p:cNvSpPr>
            <a:spLocks noChangeArrowheads="1"/>
          </p:cNvSpPr>
          <p:nvPr/>
        </p:nvSpPr>
        <p:spPr bwMode="auto">
          <a:xfrm>
            <a:off x="132363" y="2789312"/>
            <a:ext cx="9068506" cy="400110"/>
          </a:xfrm>
          <a:prstGeom prst="rect">
            <a:avLst/>
          </a:prstGeom>
          <a:ln/>
          <a:effectLst>
            <a:glow rad="228600">
              <a:schemeClr val="accent2">
                <a:satMod val="175000"/>
                <a:alpha val="40000"/>
              </a:schemeClr>
            </a:glow>
            <a:outerShdw blurRad="40000" dist="20000" dir="5400000" rotWithShape="0">
              <a:srgbClr val="000000">
                <a:alpha val="38000"/>
              </a:srgbClr>
            </a:outerShdw>
            <a:softEdge rad="31750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8 Rectángulo"/>
          <p:cNvSpPr>
            <a:spLocks noChangeArrowheads="1"/>
          </p:cNvSpPr>
          <p:nvPr/>
        </p:nvSpPr>
        <p:spPr bwMode="auto">
          <a:xfrm>
            <a:off x="132363" y="5146889"/>
            <a:ext cx="9068506" cy="954107"/>
          </a:xfrm>
          <a:prstGeom prst="rect">
            <a:avLst/>
          </a:prstGeom>
          <a:ln/>
          <a:effectLst>
            <a:glow rad="228600">
              <a:schemeClr val="accent2">
                <a:satMod val="175000"/>
                <a:alpha val="40000"/>
              </a:schemeClr>
            </a:glow>
            <a:outerShdw blurRad="40000" dist="20000" dir="5400000" rotWithShape="0">
              <a:srgbClr val="000000">
                <a:alpha val="38000"/>
              </a:srgbClr>
            </a:outerShdw>
            <a:softEdge rad="31750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sz="2800" b="1" dirty="0" smtClean="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Constara de IX TITULOS, 27 Capítulos y 99 Artículos.</a:t>
            </a:r>
            <a:endParaRPr lang="es-ES" sz="28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9 Rectángulo"/>
          <p:cNvSpPr>
            <a:spLocks noChangeArrowheads="1"/>
          </p:cNvSpPr>
          <p:nvPr/>
        </p:nvSpPr>
        <p:spPr bwMode="auto">
          <a:xfrm>
            <a:off x="0" y="1756551"/>
            <a:ext cx="9068506" cy="1015663"/>
          </a:xfrm>
          <a:prstGeom prst="rect">
            <a:avLst/>
          </a:prstGeom>
          <a:ln/>
          <a:effectLst>
            <a:glow rad="228600">
              <a:schemeClr val="accent2">
                <a:satMod val="175000"/>
                <a:alpha val="40000"/>
              </a:schemeClr>
            </a:glow>
            <a:outerShdw blurRad="40000" dist="20000" dir="5400000" rotWithShape="0">
              <a:srgbClr val="000000">
                <a:alpha val="38000"/>
              </a:srgbClr>
            </a:outerShdw>
            <a:softEdge rad="31750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sz="2000" b="1" dirty="0" smtClean="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Febrero de 2012 Evo Morales Encomienda a Ministro de Medio Ambiente y Agua Felipe Quispe Elaborar una Propuesta de ley que recoja e enriquezca los contenidos de las propuesta Existentes.</a:t>
            </a:r>
            <a:endParaRPr lang="es-ES" sz="2000" b="1" dirty="0">
              <a:ln w="900" cmpd="sng">
                <a:solidFill>
                  <a:srgbClr val="00B0F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243"/>
            <a:ext cx="1343287" cy="1343287"/>
          </a:xfrm>
          <a:prstGeom prst="ellipse">
            <a:avLst/>
          </a:prstGeom>
          <a:ln>
            <a:noFill/>
          </a:ln>
          <a:effectLst>
            <a:softEdge rad="112500"/>
          </a:effectLst>
        </p:spPr>
      </p:pic>
    </p:spTree>
    <p:extLst>
      <p:ext uri="{BB962C8B-B14F-4D97-AF65-F5344CB8AC3E}">
        <p14:creationId xmlns:p14="http://schemas.microsoft.com/office/powerpoint/2010/main" val="2600184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Título 1"/>
          <p:cNvSpPr>
            <a:spLocks noGrp="1"/>
          </p:cNvSpPr>
          <p:nvPr>
            <p:ph type="title"/>
          </p:nvPr>
        </p:nvSpPr>
        <p:spPr>
          <a:xfrm>
            <a:off x="323528" y="1340768"/>
            <a:ext cx="4104455" cy="648071"/>
          </a:xfrm>
        </p:spPr>
        <p:style>
          <a:lnRef idx="1">
            <a:schemeClr val="accent2"/>
          </a:lnRef>
          <a:fillRef idx="2">
            <a:schemeClr val="accent2"/>
          </a:fillRef>
          <a:effectRef idx="1">
            <a:schemeClr val="accent2"/>
          </a:effectRef>
          <a:fontRef idx="minor">
            <a:schemeClr val="dk1"/>
          </a:fontRef>
        </p:style>
        <p:txBody>
          <a:bodyPr>
            <a:normAutofit/>
          </a:bodyPr>
          <a:lstStyle/>
          <a:p>
            <a:r>
              <a:rPr lang="es-BO" sz="2000" dirty="0" smtClean="0"/>
              <a:t>INDICADORES SEGÚN ESTADISTICAS</a:t>
            </a:r>
            <a:endParaRPr lang="es-BO" sz="2000" dirty="0"/>
          </a:p>
        </p:txBody>
      </p:sp>
      <p:pic>
        <p:nvPicPr>
          <p:cNvPr id="4" name="Marcador de contenido 5"/>
          <p:cNvPicPr>
            <a:picLocks noGrp="1"/>
          </p:cNvPicPr>
          <p:nvPr>
            <p:ph idx="1"/>
          </p:nvPr>
        </p:nvPicPr>
        <p:blipFill rotWithShape="1">
          <a:blip r:embed="rId3">
            <a:extLst>
              <a:ext uri="{28A0092B-C50C-407E-A947-70E740481C1C}">
                <a14:useLocalDpi xmlns:a14="http://schemas.microsoft.com/office/drawing/2010/main" val="0"/>
              </a:ext>
            </a:extLst>
          </a:blip>
          <a:srcRect r="34351" b="50570"/>
          <a:stretch/>
        </p:blipFill>
        <p:spPr bwMode="auto">
          <a:xfrm>
            <a:off x="323528" y="2132856"/>
            <a:ext cx="8280920" cy="4248472"/>
          </a:xfrm>
          <a:prstGeom prst="rect">
            <a:avLst/>
          </a:prstGeom>
          <a:noFill/>
          <a:ln>
            <a:noFill/>
          </a:ln>
          <a:extLst>
            <a:ext uri="{53640926-AAD7-44D8-BBD7-CCE9431645EC}">
              <a14:shadowObscured xmlns:a14="http://schemas.microsoft.com/office/drawing/2010/main"/>
            </a:ext>
          </a:extLst>
        </p:spPr>
      </p:pic>
      <p:sp>
        <p:nvSpPr>
          <p:cNvPr id="3" name="Rectángulo redondeado 2"/>
          <p:cNvSpPr/>
          <p:nvPr/>
        </p:nvSpPr>
        <p:spPr>
          <a:xfrm>
            <a:off x="1403648" y="165211"/>
            <a:ext cx="6213647" cy="10315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BO" sz="3600" u="sng" dirty="0" smtClean="0"/>
              <a:t>INDICADORES DE SANEAMIENTO BASICO</a:t>
            </a:r>
            <a:endParaRPr lang="es-BO" sz="3600" u="sng" dirty="0"/>
          </a:p>
        </p:txBody>
      </p:sp>
    </p:spTree>
    <p:extLst>
      <p:ext uri="{BB962C8B-B14F-4D97-AF65-F5344CB8AC3E}">
        <p14:creationId xmlns:p14="http://schemas.microsoft.com/office/powerpoint/2010/main" val="1776284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Título 1"/>
          <p:cNvSpPr>
            <a:spLocks noGrp="1"/>
          </p:cNvSpPr>
          <p:nvPr>
            <p:ph type="title"/>
          </p:nvPr>
        </p:nvSpPr>
        <p:spPr>
          <a:xfrm>
            <a:off x="467545" y="332656"/>
            <a:ext cx="5493642" cy="134755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BO"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INDICADORES SEGÚN CENSO</a:t>
            </a:r>
            <a:endParaRPr lang="es-B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 name="Marcador de contenido 7"/>
          <p:cNvPicPr>
            <a:picLocks noGrp="1"/>
          </p:cNvPicPr>
          <p:nvPr>
            <p:ph idx="1"/>
          </p:nvPr>
        </p:nvPicPr>
        <p:blipFill rotWithShape="1">
          <a:blip r:embed="rId3">
            <a:extLst>
              <a:ext uri="{28A0092B-C50C-407E-A947-70E740481C1C}">
                <a14:useLocalDpi xmlns:a14="http://schemas.microsoft.com/office/drawing/2010/main" val="0"/>
              </a:ext>
            </a:extLst>
          </a:blip>
          <a:srcRect t="48937"/>
          <a:stretch/>
        </p:blipFill>
        <p:spPr bwMode="auto">
          <a:xfrm>
            <a:off x="419818" y="1988840"/>
            <a:ext cx="8184630" cy="43204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9181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Título 1"/>
          <p:cNvSpPr>
            <a:spLocks noGrp="1"/>
          </p:cNvSpPr>
          <p:nvPr>
            <p:ph type="title"/>
          </p:nvPr>
        </p:nvSpPr>
        <p:spPr>
          <a:xfrm>
            <a:off x="683569" y="476672"/>
            <a:ext cx="6862430" cy="1372351"/>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es-BO" dirty="0" smtClean="0"/>
              <a:t>INDICADORES POR DEPARTAMENTO</a:t>
            </a:r>
            <a:endParaRPr lang="es-BO" dirty="0"/>
          </a:p>
        </p:txBody>
      </p:sp>
      <p:pic>
        <p:nvPicPr>
          <p:cNvPr id="4" name="Marcador de contenido 3" descr="D:\4.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8496944" cy="4176464"/>
          </a:xfrm>
          <a:prstGeom prst="rect">
            <a:avLst/>
          </a:prstGeom>
          <a:noFill/>
          <a:ln>
            <a:noFill/>
          </a:ln>
        </p:spPr>
      </p:pic>
    </p:spTree>
    <p:extLst>
      <p:ext uri="{BB962C8B-B14F-4D97-AF65-F5344CB8AC3E}">
        <p14:creationId xmlns:p14="http://schemas.microsoft.com/office/powerpoint/2010/main" val="2414774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Título 1"/>
          <p:cNvSpPr>
            <a:spLocks noGrp="1"/>
          </p:cNvSpPr>
          <p:nvPr>
            <p:ph type="title"/>
          </p:nvPr>
        </p:nvSpPr>
        <p:spPr>
          <a:xfrm>
            <a:off x="1115616" y="332656"/>
            <a:ext cx="6840760" cy="676060"/>
          </a:xfrm>
        </p:spPr>
        <p:style>
          <a:lnRef idx="1">
            <a:schemeClr val="accent1"/>
          </a:lnRef>
          <a:fillRef idx="2">
            <a:schemeClr val="accent1"/>
          </a:fillRef>
          <a:effectRef idx="1">
            <a:schemeClr val="accent1"/>
          </a:effectRef>
          <a:fontRef idx="minor">
            <a:schemeClr val="dk1"/>
          </a:fontRef>
        </p:style>
        <p:txBody>
          <a:bodyPr>
            <a:normAutofit/>
          </a:bodyPr>
          <a:lstStyle/>
          <a:p>
            <a:r>
              <a:rPr lang="es-BO" sz="1800" b="1" dirty="0">
                <a:ln w="17780" cmpd="sng">
                  <a:solidFill>
                    <a:srgbClr val="00B0F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Garamond Pro" panose="02020502060506020403" pitchFamily="18" charset="0"/>
              </a:rPr>
              <a:t>COBERTURA DE AGUA POTEBLE POR DEPARTAMENTO</a:t>
            </a:r>
          </a:p>
        </p:txBody>
      </p:sp>
      <p:pic>
        <p:nvPicPr>
          <p:cNvPr id="4" name="Marcador de contenido 3" descr="D:\2.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8280920" cy="4472162"/>
          </a:xfrm>
          <a:prstGeom prst="rect">
            <a:avLst/>
          </a:prstGeom>
          <a:noFill/>
          <a:ln>
            <a:noFill/>
          </a:ln>
        </p:spPr>
      </p:pic>
    </p:spTree>
    <p:extLst>
      <p:ext uri="{BB962C8B-B14F-4D97-AF65-F5344CB8AC3E}">
        <p14:creationId xmlns:p14="http://schemas.microsoft.com/office/powerpoint/2010/main" val="659099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600945"/>
            <a:ext cx="9753600" cy="7467600"/>
          </a:xfrm>
          <a:prstGeom prst="ellipse">
            <a:avLst/>
          </a:prstGeom>
          <a:ln>
            <a:noFill/>
          </a:ln>
          <a:effectLst>
            <a:softEdge rad="112500"/>
          </a:effectLst>
        </p:spPr>
      </p:pic>
      <p:sp>
        <p:nvSpPr>
          <p:cNvPr id="2" name="Título 1"/>
          <p:cNvSpPr>
            <a:spLocks noGrp="1"/>
          </p:cNvSpPr>
          <p:nvPr>
            <p:ph type="ctrTitle"/>
          </p:nvPr>
        </p:nvSpPr>
        <p:spPr>
          <a:xfrm rot="21215903">
            <a:off x="-184938" y="511576"/>
            <a:ext cx="9231504" cy="983808"/>
          </a:xfrm>
        </p:spPr>
        <p:txBody>
          <a:bodyPr>
            <a:noAutofit/>
          </a:bodyPr>
          <a:lstStyle/>
          <a:p>
            <a:r>
              <a:rPr lang="es-BO" sz="7000" b="1" u="sng" dirty="0" smtClean="0">
                <a:ln w="22225">
                  <a:solidFill>
                    <a:schemeClr val="accent2"/>
                  </a:solidFill>
                  <a:prstDash val="solid"/>
                </a:ln>
                <a:solidFill>
                  <a:schemeClr val="accent2">
                    <a:lumMod val="40000"/>
                    <a:lumOff val="60000"/>
                  </a:schemeClr>
                </a:solidFill>
              </a:rPr>
              <a:t>PROGRAMA «MIAGUA»</a:t>
            </a:r>
            <a:endParaRPr lang="es-BO" sz="7000" b="1" u="sng" dirty="0">
              <a:ln w="22225">
                <a:solidFill>
                  <a:schemeClr val="accent2"/>
                </a:solidFill>
                <a:prstDash val="solid"/>
              </a:ln>
              <a:solidFill>
                <a:schemeClr val="accent2">
                  <a:lumMod val="40000"/>
                  <a:lumOff val="60000"/>
                </a:schemeClr>
              </a:solidFill>
            </a:endParaRPr>
          </a:p>
        </p:txBody>
      </p:sp>
      <p:sp>
        <p:nvSpPr>
          <p:cNvPr id="3" name="Subtítulo 2"/>
          <p:cNvSpPr>
            <a:spLocks noGrp="1"/>
          </p:cNvSpPr>
          <p:nvPr>
            <p:ph type="subTitle" idx="1"/>
          </p:nvPr>
        </p:nvSpPr>
        <p:spPr>
          <a:xfrm>
            <a:off x="437155" y="2522278"/>
            <a:ext cx="2582214" cy="784806"/>
          </a:xfrm>
        </p:spPr>
        <p:txBody>
          <a:bodyPr>
            <a:normAutofit/>
          </a:bodyPr>
          <a:lstStyle/>
          <a:p>
            <a:r>
              <a:rPr lang="es-BO" sz="3000" b="1"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rPr>
              <a:t>OBJETIVO</a:t>
            </a:r>
          </a:p>
        </p:txBody>
      </p:sp>
      <p:sp>
        <p:nvSpPr>
          <p:cNvPr id="4" name="Rectángulo redondeado 3"/>
          <p:cNvSpPr/>
          <p:nvPr/>
        </p:nvSpPr>
        <p:spPr>
          <a:xfrm>
            <a:off x="4427984" y="2087951"/>
            <a:ext cx="4415306" cy="2377297"/>
          </a:xfrm>
          <a:prstGeom prst="round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a:ln w="900" cmpd="sng">
                  <a:solidFill>
                    <a:srgbClr val="00B0F0">
                      <a:alpha val="55000"/>
                    </a:srgbClr>
                  </a:solidFill>
                  <a:prstDash val="solid"/>
                </a:ln>
                <a:solidFill>
                  <a:schemeClr val="tx1"/>
                </a:solidFill>
                <a:effectLst>
                  <a:innerShdw blurRad="101600" dist="76200" dir="5400000">
                    <a:schemeClr val="accent1">
                      <a:satMod val="190000"/>
                      <a:tint val="100000"/>
                      <a:alpha val="74000"/>
                    </a:schemeClr>
                  </a:innerShdw>
                </a:effectLst>
              </a:rPr>
              <a:t>El  Programa  “MIAGUA”  se  caracteriza  por  atender principalmente  pequeñas  comunidades  con necesidades  básicas  en  agua  para  consumo humano  y  riego; </a:t>
            </a:r>
            <a:endParaRPr lang="es-BO" sz="2400" b="1" dirty="0">
              <a:ln w="900" cmpd="sng">
                <a:solidFill>
                  <a:srgbClr val="00B0F0">
                    <a:alpha val="55000"/>
                  </a:srgbClr>
                </a:solidFill>
                <a:prstDash val="solid"/>
              </a:ln>
              <a:solidFill>
                <a:schemeClr val="tx1"/>
              </a:solidFill>
              <a:effectLst>
                <a:innerShdw blurRad="101600" dist="76200" dir="5400000">
                  <a:schemeClr val="accent1">
                    <a:satMod val="190000"/>
                    <a:tint val="100000"/>
                    <a:alpha val="74000"/>
                  </a:schemeClr>
                </a:innerShdw>
              </a:effectLst>
            </a:endParaRPr>
          </a:p>
        </p:txBody>
      </p:sp>
      <p:sp>
        <p:nvSpPr>
          <p:cNvPr id="5" name="Flecha derecha 4"/>
          <p:cNvSpPr/>
          <p:nvPr/>
        </p:nvSpPr>
        <p:spPr>
          <a:xfrm>
            <a:off x="3019369" y="2702180"/>
            <a:ext cx="1189685" cy="604904"/>
          </a:xfrm>
          <a:prstGeom prst="rightArrow">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s-BO" sz="135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581" y="3948739"/>
            <a:ext cx="2650473" cy="2650473"/>
          </a:xfrm>
          <a:prstGeom prst="ellipse">
            <a:avLst/>
          </a:prstGeom>
          <a:ln>
            <a:noFill/>
          </a:ln>
          <a:effectLst>
            <a:softEdge rad="112500"/>
          </a:effectLst>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5087044"/>
            <a:ext cx="1512168" cy="1512168"/>
          </a:xfrm>
          <a:prstGeom prst="rect">
            <a:avLst/>
          </a:prstGeom>
        </p:spPr>
      </p:pic>
    </p:spTree>
    <p:extLst>
      <p:ext uri="{BB962C8B-B14F-4D97-AF65-F5344CB8AC3E}">
        <p14:creationId xmlns:p14="http://schemas.microsoft.com/office/powerpoint/2010/main" val="1555530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scene3d>
              <a:camera prst="perspectiveRelaxedModerately"/>
              <a:lightRig rig="soft" dir="tl">
                <a:rot lat="0" lon="0" rev="0"/>
              </a:lightRig>
            </a:scene3d>
            <a:sp3d extrusionH="57150" contourW="25400" prstMaterial="matte">
              <a:bevelT w="25400" h="55880"/>
              <a:contourClr>
                <a:schemeClr val="accent2">
                  <a:tint val="20000"/>
                </a:schemeClr>
              </a:contourClr>
            </a:sp3d>
          </a:bodyPr>
          <a:lstStyle/>
          <a:p>
            <a:r>
              <a:rPr lang="es-BO"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1.-CARACTERÍSTICAS DEL SECTOR</a:t>
            </a:r>
            <a:endParaRPr lang="es-BO"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3" name="2 Marcador de contenido"/>
          <p:cNvSpPr>
            <a:spLocks noGrp="1"/>
          </p:cNvSpPr>
          <p:nvPr>
            <p:ph idx="1"/>
          </p:nvPr>
        </p:nvSpPr>
        <p:spPr>
          <a:xfrm>
            <a:off x="457200" y="1297127"/>
            <a:ext cx="3466728" cy="4713387"/>
          </a:xfrm>
        </p:spPr>
        <p:txBody>
          <a:bodyPr>
            <a:normAutofit fontScale="92500"/>
          </a:bodyPr>
          <a:lstStyle/>
          <a:p>
            <a:pPr>
              <a:buFont typeface="Wingdings" panose="05000000000000000000" pitchFamily="2" charset="2"/>
              <a:buChar char="Ø"/>
            </a:pPr>
            <a:r>
              <a:rPr lang="es-BO" sz="2000" dirty="0" smtClean="0">
                <a:effectLst>
                  <a:glow rad="228600">
                    <a:schemeClr val="accent5">
                      <a:satMod val="175000"/>
                      <a:alpha val="40000"/>
                    </a:schemeClr>
                  </a:glow>
                </a:effectLst>
              </a:rPr>
              <a:t>A nivel nacional, el sector Saneamiento Básico a la fecha ha logrado avances significativos en los subsectores de agua potable y alcantarillado sanitario.</a:t>
            </a:r>
          </a:p>
          <a:p>
            <a:pPr marL="0" indent="0">
              <a:buNone/>
            </a:pPr>
            <a:endParaRPr lang="es-BO" sz="2400" dirty="0"/>
          </a:p>
          <a:p>
            <a:pPr marL="0" indent="0">
              <a:buNone/>
            </a:pPr>
            <a:endParaRPr lang="es-BO" sz="2400" dirty="0" smtClean="0"/>
          </a:p>
          <a:p>
            <a:pPr>
              <a:buFont typeface="Wingdings" panose="05000000000000000000" pitchFamily="2" charset="2"/>
              <a:buChar char="Ø"/>
            </a:pPr>
            <a:r>
              <a:rPr lang="es-BO" sz="2000" dirty="0" smtClean="0">
                <a:effectLst>
                  <a:glow rad="228600">
                    <a:schemeClr val="accent3">
                      <a:satMod val="175000"/>
                      <a:alpha val="40000"/>
                    </a:schemeClr>
                  </a:glow>
                </a:effectLst>
              </a:rPr>
              <a:t>Faltando desarrollar el subsector de residuos sólidos, cuyos efectos por el manejo inadecuado repercuten en impactos negativos al medio ambiente y la salud.</a:t>
            </a:r>
            <a:endParaRPr lang="es-BO" sz="2000" dirty="0">
              <a:effectLst>
                <a:glow rad="228600">
                  <a:schemeClr val="accent3">
                    <a:satMod val="175000"/>
                    <a:alpha val="40000"/>
                  </a:schemeClr>
                </a:glow>
              </a:effectLst>
            </a:endParaRPr>
          </a:p>
        </p:txBody>
      </p:sp>
      <p:pic>
        <p:nvPicPr>
          <p:cNvPr id="1028" name="Picture 4" descr="http://cusconoticias.pe/sites/default/files/fotos/sameamiento-bas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68759"/>
            <a:ext cx="3960440" cy="2025041"/>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a:extLst/>
        </p:spPr>
      </p:pic>
      <p:pic>
        <p:nvPicPr>
          <p:cNvPr id="1026" name="Picture 2" descr="http://noticias.universia.net.co/co/images/docentes/u/un/uni/universidad-ean-trabaja-aprovechamiento-residuos-solidos-universia-colomb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861048"/>
            <a:ext cx="4032448" cy="2016224"/>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a:extLst/>
        </p:spPr>
      </p:pic>
    </p:spTree>
    <p:extLst>
      <p:ext uri="{BB962C8B-B14F-4D97-AF65-F5344CB8AC3E}">
        <p14:creationId xmlns:p14="http://schemas.microsoft.com/office/powerpoint/2010/main" val="3028962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Título 1"/>
          <p:cNvSpPr>
            <a:spLocks noGrp="1"/>
          </p:cNvSpPr>
          <p:nvPr>
            <p:ph type="title"/>
          </p:nvPr>
        </p:nvSpPr>
        <p:spPr>
          <a:xfrm>
            <a:off x="457201" y="404664"/>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DESCRIPCIÓN DE LAS ACCIONES REALIZADAS</a:t>
            </a:r>
            <a:endParaRPr lang="es-BO"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Marcador de contenido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53946" y="4005064"/>
            <a:ext cx="3096344" cy="2337492"/>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1505549" y="1812775"/>
            <a:ext cx="2746800" cy="1821440"/>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902486"/>
            <a:ext cx="3096344" cy="1853489"/>
          </a:xfrm>
          <a:prstGeom prst="rect">
            <a:avLst/>
          </a:prstGeom>
          <a:noFill/>
          <a:ln>
            <a:noFill/>
          </a:ln>
        </p:spPr>
      </p:pic>
      <p:sp>
        <p:nvSpPr>
          <p:cNvPr id="8" name="Rectángulo 7"/>
          <p:cNvSpPr/>
          <p:nvPr/>
        </p:nvSpPr>
        <p:spPr>
          <a:xfrm>
            <a:off x="536603" y="4149080"/>
            <a:ext cx="4684691" cy="16949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sz="1350" b="1" dirty="0">
                <a:ln w="900" cmpd="sng">
                  <a:solidFill>
                    <a:srgbClr val="00B0F0">
                      <a:alpha val="55000"/>
                    </a:srgbClr>
                  </a:solidFill>
                  <a:prstDash val="solid"/>
                </a:ln>
                <a:solidFill>
                  <a:schemeClr val="tx1"/>
                </a:solidFill>
                <a:effectLst>
                  <a:innerShdw blurRad="101600" dist="76200" dir="5400000">
                    <a:schemeClr val="accent1">
                      <a:satMod val="190000"/>
                      <a:tint val="100000"/>
                      <a:alpha val="74000"/>
                    </a:schemeClr>
                  </a:innerShdw>
                </a:effectLst>
              </a:rPr>
              <a:t>Debido  al  éxito  del  Programa  MIAGUA  I,  se  decidió  continuar  con  la  misma  estrategia constituyéndose los  Programas  MIAGUA  II y  MIAGUA  III, a la fecha,  los resultados son los siguientes:</a:t>
            </a:r>
            <a:endParaRPr lang="es-BO" sz="1350" b="1" dirty="0">
              <a:ln w="900" cmpd="sng">
                <a:solidFill>
                  <a:srgbClr val="00B0F0">
                    <a:alpha val="55000"/>
                  </a:srgbClr>
                </a:solidFill>
                <a:prstDash val="solid"/>
              </a:ln>
              <a:solidFill>
                <a:schemeClr val="tx1"/>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7941813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pic>
        <p:nvPicPr>
          <p:cNvPr id="2" name="Imagen 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35398"/>
            <a:ext cx="6480720" cy="428240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860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Título 1"/>
          <p:cNvSpPr>
            <a:spLocks noGrp="1"/>
          </p:cNvSpPr>
          <p:nvPr>
            <p:ph type="ctrTitle"/>
          </p:nvPr>
        </p:nvSpPr>
        <p:spPr>
          <a:xfrm rot="21261121">
            <a:off x="733016" y="955608"/>
            <a:ext cx="6858000" cy="1050588"/>
          </a:xfrm>
          <a:effectLst>
            <a:glow rad="2286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t">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s-ES" b="1" dirty="0">
                <a:ln>
                  <a:solidFill>
                    <a:srgbClr val="00B0F0"/>
                  </a:solidFill>
                </a:ln>
                <a:solidFill>
                  <a:srgbClr val="002060"/>
                </a:solidFill>
              </a:rPr>
              <a:t>INVERSION DE </a:t>
            </a:r>
            <a:r>
              <a:rPr lang="es-ES" b="1" dirty="0" smtClean="0">
                <a:ln>
                  <a:solidFill>
                    <a:srgbClr val="00B0F0"/>
                  </a:solidFill>
                </a:ln>
                <a:solidFill>
                  <a:srgbClr val="002060"/>
                </a:solidFill>
              </a:rPr>
              <a:t>«MIAGUA»</a:t>
            </a:r>
            <a:r>
              <a:rPr lang="es-BO" b="1" dirty="0">
                <a:ln>
                  <a:solidFill>
                    <a:srgbClr val="00B0F0"/>
                  </a:solidFill>
                </a:ln>
                <a:solidFill>
                  <a:srgbClr val="002060"/>
                </a:solidFill>
              </a:rPr>
              <a:t/>
            </a:r>
            <a:br>
              <a:rPr lang="es-BO" b="1" dirty="0">
                <a:ln>
                  <a:solidFill>
                    <a:srgbClr val="00B0F0"/>
                  </a:solidFill>
                </a:ln>
                <a:solidFill>
                  <a:srgbClr val="002060"/>
                </a:solidFill>
              </a:rPr>
            </a:br>
            <a:endParaRPr lang="es-BO" b="1" dirty="0">
              <a:ln>
                <a:solidFill>
                  <a:srgbClr val="00B0F0"/>
                </a:solidFill>
              </a:ln>
              <a:solidFill>
                <a:srgbClr val="002060"/>
              </a:solidFill>
            </a:endParaRP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336205" y="3140966"/>
            <a:ext cx="5709591" cy="229215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768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4" name="Rectángulo 3"/>
          <p:cNvSpPr/>
          <p:nvPr/>
        </p:nvSpPr>
        <p:spPr>
          <a:xfrm>
            <a:off x="317104" y="2636912"/>
            <a:ext cx="1097280" cy="327074"/>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BO" sz="1350" dirty="0">
                <a:ln>
                  <a:solidFill>
                    <a:srgbClr val="00B0F0"/>
                  </a:solidFill>
                </a:ln>
                <a:solidFill>
                  <a:srgbClr val="002060"/>
                </a:solidFill>
              </a:rPr>
              <a:t>ORURO                 </a:t>
            </a:r>
          </a:p>
        </p:txBody>
      </p:sp>
      <p:graphicFrame>
        <p:nvGraphicFramePr>
          <p:cNvPr id="5" name="Tabla 4"/>
          <p:cNvGraphicFramePr>
            <a:graphicFrameLocks noGrp="1"/>
          </p:cNvGraphicFramePr>
          <p:nvPr>
            <p:extLst>
              <p:ext uri="{D42A27DB-BD31-4B8C-83A1-F6EECF244321}">
                <p14:modId xmlns:p14="http://schemas.microsoft.com/office/powerpoint/2010/main" val="1869627331"/>
              </p:ext>
            </p:extLst>
          </p:nvPr>
        </p:nvGraphicFramePr>
        <p:xfrm>
          <a:off x="1763688" y="63623"/>
          <a:ext cx="5761436" cy="6386117"/>
        </p:xfrm>
        <a:graphic>
          <a:graphicData uri="http://schemas.openxmlformats.org/drawingml/2006/table">
            <a:tbl>
              <a:tblPr firstRow="1" firstCol="1" bandRow="1">
                <a:tableStyleId>{5C22544A-7EE6-4342-B048-85BDC9FD1C3A}</a:tableStyleId>
              </a:tblPr>
              <a:tblGrid>
                <a:gridCol w="2803219"/>
                <a:gridCol w="1454100"/>
                <a:gridCol w="1504117"/>
              </a:tblGrid>
              <a:tr h="341041">
                <a:tc>
                  <a:txBody>
                    <a:bodyPr/>
                    <a:lstStyle/>
                    <a:p>
                      <a:pPr algn="ctr">
                        <a:lnSpc>
                          <a:spcPct val="107000"/>
                        </a:lnSpc>
                        <a:spcAft>
                          <a:spcPts val="0"/>
                        </a:spcAft>
                      </a:pPr>
                      <a:r>
                        <a:rPr lang="es-ES" sz="800" dirty="0" smtClean="0">
                          <a:effectLst/>
                        </a:rPr>
                        <a:t>MUNICIPIOS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ctr"/>
                </a:tc>
                <a:tc>
                  <a:txBody>
                    <a:bodyPr/>
                    <a:lstStyle/>
                    <a:p>
                      <a:pPr>
                        <a:lnSpc>
                          <a:spcPct val="107000"/>
                        </a:lnSpc>
                        <a:spcAft>
                          <a:spcPts val="0"/>
                        </a:spcAft>
                      </a:pPr>
                      <a:r>
                        <a:rPr lang="es-ES" sz="800" dirty="0">
                          <a:effectLst/>
                        </a:rPr>
                        <a:t>NUMERO DE OBRAS EN CADA MUNICIPIO</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ctr"/>
                </a:tc>
                <a:tc>
                  <a:txBody>
                    <a:bodyPr/>
                    <a:lstStyle/>
                    <a:p>
                      <a:pPr algn="ctr">
                        <a:lnSpc>
                          <a:spcPct val="107000"/>
                        </a:lnSpc>
                        <a:spcAft>
                          <a:spcPts val="0"/>
                        </a:spcAft>
                      </a:pPr>
                      <a:r>
                        <a:rPr lang="es-ES" sz="800" dirty="0">
                          <a:effectLst/>
                        </a:rPr>
                        <a:t>TOTAL DE INVERCION EN CADA MUNICIPIO</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ctr"/>
                </a:tc>
              </a:tr>
              <a:tr h="354756">
                <a:tc>
                  <a:txBody>
                    <a:bodyPr/>
                    <a:lstStyle/>
                    <a:p>
                      <a:pPr>
                        <a:lnSpc>
                          <a:spcPct val="107000"/>
                        </a:lnSpc>
                        <a:spcAft>
                          <a:spcPts val="0"/>
                        </a:spcAft>
                      </a:pPr>
                      <a:r>
                        <a:rPr lang="es-ES" sz="800">
                          <a:effectLst/>
                        </a:rPr>
                        <a:t>1.-G.A.M. DE ANDAMARCA (STGO. DE ANDAMARCA)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ctr"/>
                </a:tc>
                <a:tc>
                  <a:txBody>
                    <a:bodyPr/>
                    <a:lstStyle/>
                    <a:p>
                      <a:pPr algn="ctr">
                        <a:lnSpc>
                          <a:spcPct val="107000"/>
                        </a:lnSpc>
                        <a:spcAft>
                          <a:spcPts val="0"/>
                        </a:spcAft>
                      </a:pPr>
                      <a:r>
                        <a:rPr lang="es-ES" sz="800">
                          <a:effectLst/>
                        </a:rPr>
                        <a:t>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3.790.883,86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2.-G.A.M. DE ANTEQUERA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ctr"/>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1.996.891,52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3.-G.A.M. DE BELEN DE ANDAMARCA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2.478.496,71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4.-G.A.M. DE CARACOLLO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2.389.059,53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5.-G.A.M. DE CARANGAS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2.523.803,09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6.-G.A.M. DE CHALLAPATA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2.353.436,58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7.-G.A.M. DE CHIPAYA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2.205.489,02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8.-G.A.M. DE CHOQUE COTA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1.721.386,90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9.-G.A.M. DE CORQUE</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1.064.446,07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10.-G.A.M. DE CRUZ DE MACHACAMARCA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1.767.195,50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dirty="0">
                          <a:effectLst/>
                        </a:rPr>
                        <a:t>11.-G.A.M. DE CURAHUARA DE CARANGAS</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2.470.160,31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12.-G.A.M. DE EL CHORO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dirty="0">
                          <a:effectLst/>
                        </a:rPr>
                        <a:t>2.225.293,49</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13.-G.A.M. DE ESCARA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2.260.231,68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14.-G.A.M. DE ESMERALDA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2.052.384,79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15.-G.A.M. DE EUCALIPTUS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2.278.164,10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16.-G.A.M. DE HUACHACALLA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2.388.652,00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17.-G.A.M. DE HUANUNI</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1.147.440,08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91540">
                <a:tc>
                  <a:txBody>
                    <a:bodyPr/>
                    <a:lstStyle/>
                    <a:p>
                      <a:pPr>
                        <a:lnSpc>
                          <a:spcPct val="107000"/>
                        </a:lnSpc>
                        <a:spcAft>
                          <a:spcPts val="0"/>
                        </a:spcAft>
                      </a:pPr>
                      <a:r>
                        <a:rPr lang="es-ES" sz="800">
                          <a:effectLst/>
                        </a:rPr>
                        <a:t>18.-G.A.M. DE HUAYLLAMARCA (SANTIAGO DE HUAYLLAMARCA)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2.439.739,76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19.-G.A.M. DE LA RIVERA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2.287.665,60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20.-G.A.M. DE MACHACAMARCA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1.336.144,21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21.-G.A.M. DE PAMPA AULLAGAS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736.363,71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22.-G.A.M. DE PAZNA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2.134.190,12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23.-G.A.M. DE SABAYA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2.683.633,91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24.-G.A.M. DE SALINAS DE G. MENDOZA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1.814.937,50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25.-G.A.M. DE SANTIAGO DE HUARI</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2.156.113,70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26.-G.A.M. DE SANTUARIO DE QUILLACAS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2.071.415,94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27.-G.A.M. DE SORACACHI PARIA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2.223.621,98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28.-G.A.M. DE TODOS SANTOS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2.395.382,99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29.-G.A.M. DE TOLEDO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3.501.047,45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30.-G.A.M. DE TOTORA EN (ORURO)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2.060.721,91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31.-G.A.M. DE TURCO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2.444.414,84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a:effectLst/>
                        </a:rPr>
                        <a:t>32.-G.A.M. DE VILLA POOPO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a:effectLst/>
                        </a:rPr>
                        <a:t>2.124.233,50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r h="177380">
                <a:tc>
                  <a:txBody>
                    <a:bodyPr/>
                    <a:lstStyle/>
                    <a:p>
                      <a:pPr>
                        <a:lnSpc>
                          <a:spcPct val="107000"/>
                        </a:lnSpc>
                        <a:spcAft>
                          <a:spcPts val="0"/>
                        </a:spcAft>
                      </a:pPr>
                      <a:r>
                        <a:rPr lang="es-ES" sz="800" dirty="0">
                          <a:effectLst/>
                        </a:rPr>
                        <a:t>33.-G.A.M. DE YUNGUYO DEL LITORAL</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ctr">
                        <a:lnSpc>
                          <a:spcPct val="107000"/>
                        </a:lnSpc>
                        <a:spcAft>
                          <a:spcPts val="0"/>
                        </a:spcAft>
                      </a:pPr>
                      <a:r>
                        <a:rPr lang="es-ES" sz="800" dirty="0">
                          <a:effectLst/>
                        </a:rPr>
                        <a:t>1</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c>
                  <a:txBody>
                    <a:bodyPr/>
                    <a:lstStyle/>
                    <a:p>
                      <a:pPr algn="r">
                        <a:lnSpc>
                          <a:spcPct val="107000"/>
                        </a:lnSpc>
                        <a:spcAft>
                          <a:spcPts val="0"/>
                        </a:spcAft>
                      </a:pPr>
                      <a:r>
                        <a:rPr lang="es-ES" sz="800" dirty="0">
                          <a:effectLst/>
                        </a:rPr>
                        <a:t>1.419.722,73</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78" marR="21278" marT="0" marB="0" anchor="b"/>
                </a:tc>
              </a:tr>
            </a:tbl>
          </a:graphicData>
        </a:graphic>
      </p:graphicFrame>
      <p:sp>
        <p:nvSpPr>
          <p:cNvPr id="6" name="Rectángulo 5"/>
          <p:cNvSpPr/>
          <p:nvPr/>
        </p:nvSpPr>
        <p:spPr>
          <a:xfrm>
            <a:off x="317104" y="3700264"/>
            <a:ext cx="1023425" cy="390378"/>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BO" sz="1350" dirty="0">
                <a:ln>
                  <a:solidFill>
                    <a:srgbClr val="00B0F0"/>
                  </a:solidFill>
                </a:ln>
                <a:solidFill>
                  <a:srgbClr val="002060"/>
                </a:solidFill>
              </a:rPr>
              <a:t>MI AGUA I</a:t>
            </a:r>
          </a:p>
        </p:txBody>
      </p:sp>
    </p:spTree>
    <p:extLst>
      <p:ext uri="{BB962C8B-B14F-4D97-AF65-F5344CB8AC3E}">
        <p14:creationId xmlns:p14="http://schemas.microsoft.com/office/powerpoint/2010/main" val="3013901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graphicFrame>
        <p:nvGraphicFramePr>
          <p:cNvPr id="2" name="Tabla 1"/>
          <p:cNvGraphicFramePr>
            <a:graphicFrameLocks noGrp="1"/>
          </p:cNvGraphicFramePr>
          <p:nvPr>
            <p:extLst>
              <p:ext uri="{D42A27DB-BD31-4B8C-83A1-F6EECF244321}">
                <p14:modId xmlns:p14="http://schemas.microsoft.com/office/powerpoint/2010/main" val="3230920640"/>
              </p:ext>
            </p:extLst>
          </p:nvPr>
        </p:nvGraphicFramePr>
        <p:xfrm>
          <a:off x="1979712" y="174465"/>
          <a:ext cx="6480973" cy="6209984"/>
        </p:xfrm>
        <a:graphic>
          <a:graphicData uri="http://schemas.openxmlformats.org/drawingml/2006/table">
            <a:tbl>
              <a:tblPr firstRow="1" firstCol="1" bandRow="1">
                <a:tableStyleId>{5C22544A-7EE6-4342-B048-85BDC9FD1C3A}</a:tableStyleId>
              </a:tblPr>
              <a:tblGrid>
                <a:gridCol w="2799029"/>
                <a:gridCol w="1810016"/>
                <a:gridCol w="1871928"/>
              </a:tblGrid>
              <a:tr h="0">
                <a:tc>
                  <a:txBody>
                    <a:bodyPr/>
                    <a:lstStyle/>
                    <a:p>
                      <a:pPr algn="ctr">
                        <a:lnSpc>
                          <a:spcPct val="107000"/>
                        </a:lnSpc>
                        <a:spcAft>
                          <a:spcPts val="0"/>
                        </a:spcAft>
                      </a:pPr>
                      <a:r>
                        <a:rPr lang="es-ES" sz="800" dirty="0">
                          <a:effectLst/>
                        </a:rPr>
                        <a:t>MUNICIPIOS</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ctr"/>
                </a:tc>
                <a:tc>
                  <a:txBody>
                    <a:bodyPr/>
                    <a:lstStyle/>
                    <a:p>
                      <a:pPr algn="ctr">
                        <a:lnSpc>
                          <a:spcPct val="107000"/>
                        </a:lnSpc>
                        <a:spcAft>
                          <a:spcPts val="0"/>
                        </a:spcAft>
                      </a:pPr>
                      <a:r>
                        <a:rPr lang="es-ES" sz="800" dirty="0">
                          <a:effectLst/>
                        </a:rPr>
                        <a:t>NUMERO DE OBRAS EN CADA MUNICIPIO</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ctr"/>
                </a:tc>
                <a:tc>
                  <a:txBody>
                    <a:bodyPr/>
                    <a:lstStyle/>
                    <a:p>
                      <a:pPr algn="ctr">
                        <a:lnSpc>
                          <a:spcPct val="107000"/>
                        </a:lnSpc>
                        <a:spcAft>
                          <a:spcPts val="0"/>
                        </a:spcAft>
                      </a:pPr>
                      <a:r>
                        <a:rPr lang="es-ES" sz="800" dirty="0">
                          <a:effectLst/>
                        </a:rPr>
                        <a:t>TOTAL DE INVERCION EN CADA MUNICIPIO</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ctr"/>
                </a:tc>
              </a:tr>
              <a:tr h="319832">
                <a:tc>
                  <a:txBody>
                    <a:bodyPr/>
                    <a:lstStyle/>
                    <a:p>
                      <a:pPr algn="l">
                        <a:lnSpc>
                          <a:spcPct val="107000"/>
                        </a:lnSpc>
                        <a:spcAft>
                          <a:spcPts val="0"/>
                        </a:spcAft>
                      </a:pPr>
                      <a:r>
                        <a:rPr lang="es-ES" sz="800" dirty="0">
                          <a:effectLst/>
                        </a:rPr>
                        <a:t>1.-G.A.M. DE ANDAMARCA (STGO. DE ANDAMARCA)</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1.241.393,79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2.-G.A.M. DE ANTEQUERA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2.041.690,33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3.-G.A.M. DE BELEN DE ANDAMARCA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1.862.693,38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4.-G.A.M. DE CARACOLLO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2.191.503,38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5.-G.A.M. DE CARANGAS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1.264.789,02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6.-G.A.M. DE CHALLAPATA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2.356.639,73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7.-G.A.M. DE CHIPAYA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1.293.834,00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8.-G.A.M. DE CHOQUE COTA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1.574.648,25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9.-G.A.M. DE CORQUE</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2.240.870,51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10.-G.A.M. DE CURAHUARA DE CARANGAS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1.581.278,47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11.-G.A.M. DE EL CHORO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2.008.769,64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12.-G.A.M. DE ESCARA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620.100,00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13.-G.A.M. DE ESMERALDA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1.580.520,04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14.-G.A.M. DE EUCALIPTUS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845.629,15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15.-G.A.M. DE HUACHACALLA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2.189.479,77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16.-G.A.M. DE HUANUNI</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2.367.295,50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44267">
                <a:tc>
                  <a:txBody>
                    <a:bodyPr/>
                    <a:lstStyle/>
                    <a:p>
                      <a:pPr algn="l">
                        <a:lnSpc>
                          <a:spcPct val="107000"/>
                        </a:lnSpc>
                        <a:spcAft>
                          <a:spcPts val="0"/>
                        </a:spcAft>
                      </a:pPr>
                      <a:r>
                        <a:rPr lang="es-ES" sz="800">
                          <a:effectLst/>
                        </a:rPr>
                        <a:t>17.-G.A.M. DE HUAYLLAMARCA (SANTIAGO DE HUAYLLAMARCA)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2.525.985,08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18.-G.A.M. DE LA RIVERA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1.205.689,20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19.-G.A.M. DE MACHACAMARCA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1.929.993,17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20G.A.M. DE ORURO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8.944.820,20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21.-G.A.M. DE PAMPA AULLAGAS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1.414.341,20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22.-G.A.M. DE PAZNA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2.136.023,48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23.-G.A.M. DE SABAYA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7.447.149,47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24.-G.A.M. DE SALINAS DE G. MENDOZA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2.350.192,06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25.-G.A.M. DE SANTIAGO DE HUARI</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2.294.102,59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26.-G.A.M. DE SANTUARIO DE QUILLACAS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2.452.284,95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27G.A.M. DE SORACACHI PARIA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3.138.123,79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28.-G.A.M. DE TODOS SANTOS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2.250.688,31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29.-G.A.M. DE TOLEDO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3.659.670,99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30.-.G.A.M. DE TOTORA EN (ORURO)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2.364.145,46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31.-G.A.M. DE TURCO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dirty="0">
                          <a:effectLst/>
                        </a:rPr>
                        <a:t>3</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2.785.992,14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32.-G.A.M. DE VILLA POOPO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2.225.536,69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a:effectLst/>
                        </a:rPr>
                        <a:t>33.-G.A.M. DE YUNGUYO DEL LITORAL</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825.625,56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r h="175483">
                <a:tc>
                  <a:txBody>
                    <a:bodyPr/>
                    <a:lstStyle/>
                    <a:p>
                      <a:pPr algn="l">
                        <a:lnSpc>
                          <a:spcPct val="107000"/>
                        </a:lnSpc>
                        <a:spcAft>
                          <a:spcPts val="0"/>
                        </a:spcAft>
                      </a:pPr>
                      <a:r>
                        <a:rPr lang="es-ES" sz="800" dirty="0">
                          <a:effectLst/>
                        </a:rPr>
                        <a:t>34.-G.A.M. DE CRUZ DE MACHACAMARCA</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c>
                  <a:txBody>
                    <a:bodyPr/>
                    <a:lstStyle/>
                    <a:p>
                      <a:pPr algn="ctr">
                        <a:lnSpc>
                          <a:spcPct val="107000"/>
                        </a:lnSpc>
                        <a:spcAft>
                          <a:spcPts val="0"/>
                        </a:spcAft>
                      </a:pPr>
                      <a:r>
                        <a:rPr lang="es-ES" sz="800" dirty="0">
                          <a:effectLst/>
                        </a:rPr>
                        <a:t>2.353.273,82</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183" marR="19183" marT="0" marB="0" anchor="b"/>
                </a:tc>
              </a:tr>
            </a:tbl>
          </a:graphicData>
        </a:graphic>
      </p:graphicFrame>
      <p:sp>
        <p:nvSpPr>
          <p:cNvPr id="3" name="Rectángulo 2"/>
          <p:cNvSpPr/>
          <p:nvPr/>
        </p:nvSpPr>
        <p:spPr>
          <a:xfrm>
            <a:off x="506437" y="3086686"/>
            <a:ext cx="1086730" cy="379827"/>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BO" sz="1350" b="1" dirty="0">
                <a:ln w="900" cmpd="sng">
                  <a:solidFill>
                    <a:srgbClr val="00B0F0">
                      <a:alpha val="55000"/>
                    </a:srgbClr>
                  </a:solidFill>
                  <a:prstDash val="solid"/>
                </a:ln>
                <a:solidFill>
                  <a:srgbClr val="002060"/>
                </a:solidFill>
                <a:effectLst>
                  <a:innerShdw blurRad="101600" dist="76200" dir="5400000">
                    <a:schemeClr val="accent1">
                      <a:satMod val="190000"/>
                      <a:tint val="100000"/>
                      <a:alpha val="74000"/>
                    </a:schemeClr>
                  </a:innerShdw>
                </a:effectLst>
              </a:rPr>
              <a:t> MI AGUA II</a:t>
            </a:r>
          </a:p>
        </p:txBody>
      </p:sp>
      <p:sp>
        <p:nvSpPr>
          <p:cNvPr id="5" name="Rectángulo 3"/>
          <p:cNvSpPr/>
          <p:nvPr/>
        </p:nvSpPr>
        <p:spPr>
          <a:xfrm>
            <a:off x="495887" y="2309838"/>
            <a:ext cx="1097280" cy="327074"/>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BO" sz="1350" dirty="0">
                <a:ln>
                  <a:solidFill>
                    <a:srgbClr val="00B0F0"/>
                  </a:solidFill>
                </a:ln>
                <a:solidFill>
                  <a:srgbClr val="002060"/>
                </a:solidFill>
              </a:rPr>
              <a:t>ORURO                 </a:t>
            </a:r>
          </a:p>
        </p:txBody>
      </p:sp>
    </p:spTree>
    <p:extLst>
      <p:ext uri="{BB962C8B-B14F-4D97-AF65-F5344CB8AC3E}">
        <p14:creationId xmlns:p14="http://schemas.microsoft.com/office/powerpoint/2010/main" val="32878268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graphicFrame>
        <p:nvGraphicFramePr>
          <p:cNvPr id="2" name="Tabla 1"/>
          <p:cNvGraphicFramePr>
            <a:graphicFrameLocks noGrp="1"/>
          </p:cNvGraphicFramePr>
          <p:nvPr>
            <p:extLst>
              <p:ext uri="{D42A27DB-BD31-4B8C-83A1-F6EECF244321}">
                <p14:modId xmlns:p14="http://schemas.microsoft.com/office/powerpoint/2010/main" val="4118625019"/>
              </p:ext>
            </p:extLst>
          </p:nvPr>
        </p:nvGraphicFramePr>
        <p:xfrm>
          <a:off x="1763688" y="116632"/>
          <a:ext cx="5098962" cy="6480720"/>
        </p:xfrm>
        <a:graphic>
          <a:graphicData uri="http://schemas.openxmlformats.org/drawingml/2006/table">
            <a:tbl>
              <a:tblPr firstRow="1" firstCol="1" bandRow="1">
                <a:tableStyleId>{5C22544A-7EE6-4342-B048-85BDC9FD1C3A}</a:tableStyleId>
              </a:tblPr>
              <a:tblGrid>
                <a:gridCol w="2798283"/>
                <a:gridCol w="1086947"/>
                <a:gridCol w="1213732"/>
              </a:tblGrid>
              <a:tr h="288032">
                <a:tc>
                  <a:txBody>
                    <a:bodyPr/>
                    <a:lstStyle/>
                    <a:p>
                      <a:pPr algn="ctr">
                        <a:lnSpc>
                          <a:spcPct val="107000"/>
                        </a:lnSpc>
                        <a:spcAft>
                          <a:spcPts val="0"/>
                        </a:spcAft>
                      </a:pPr>
                      <a:r>
                        <a:rPr lang="es-ES" sz="800" dirty="0">
                          <a:effectLst/>
                        </a:rPr>
                        <a:t>MUNICIPIOS</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ctr"/>
                </a:tc>
                <a:tc>
                  <a:txBody>
                    <a:bodyPr/>
                    <a:lstStyle/>
                    <a:p>
                      <a:pPr algn="ctr">
                        <a:lnSpc>
                          <a:spcPct val="107000"/>
                        </a:lnSpc>
                        <a:spcAft>
                          <a:spcPts val="0"/>
                        </a:spcAft>
                      </a:pPr>
                      <a:r>
                        <a:rPr lang="es-ES" sz="800">
                          <a:effectLst/>
                        </a:rPr>
                        <a:t>NUMERO DE OBRAS CADA MUNICIPIO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ctr"/>
                </a:tc>
                <a:tc>
                  <a:txBody>
                    <a:bodyPr/>
                    <a:lstStyle/>
                    <a:p>
                      <a:pPr algn="ctr">
                        <a:lnSpc>
                          <a:spcPct val="107000"/>
                        </a:lnSpc>
                        <a:spcAft>
                          <a:spcPts val="0"/>
                        </a:spcAft>
                      </a:pPr>
                      <a:r>
                        <a:rPr lang="es-ES" sz="800">
                          <a:effectLst/>
                        </a:rPr>
                        <a:t>TOTAL DE INVERTIDO EN CADA MUNICIPIO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ctr"/>
                </a:tc>
              </a:tr>
              <a:tr h="313615">
                <a:tc>
                  <a:txBody>
                    <a:bodyPr/>
                    <a:lstStyle/>
                    <a:p>
                      <a:pPr>
                        <a:lnSpc>
                          <a:spcPct val="107000"/>
                        </a:lnSpc>
                        <a:spcAft>
                          <a:spcPts val="0"/>
                        </a:spcAft>
                      </a:pPr>
                      <a:r>
                        <a:rPr lang="es-ES" sz="800">
                          <a:effectLst/>
                        </a:rPr>
                        <a:t>1.-G.A.M. DE ANDAMARCA (STGO. DE ANDAMARCA)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1.843.563,92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2.-G.A.M. DE ANTEQUERA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1.576.597,35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3.-G.A.M. DE BELEN DE ANDAMARCA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2.408.382,40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4.-G.A.M. DE CARACOLLO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2.505.744,29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5.-G.A.M. DE CARANGAS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1.009.394,38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6.-G.A.M. DE CHALLAPATA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1.851.641,95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7.-G.A.M. DE CHOQUE COTA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1.521.246,97</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8.-G.A.M. DE CORQUE</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2.068.268,81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313615">
                <a:tc>
                  <a:txBody>
                    <a:bodyPr/>
                    <a:lstStyle/>
                    <a:p>
                      <a:pPr>
                        <a:lnSpc>
                          <a:spcPct val="107000"/>
                        </a:lnSpc>
                        <a:spcAft>
                          <a:spcPts val="0"/>
                        </a:spcAft>
                      </a:pPr>
                      <a:r>
                        <a:rPr lang="es-ES" sz="800">
                          <a:effectLst/>
                        </a:rPr>
                        <a:t>9.-G.A.M. DE CRUZ DE MACHACAMARCA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372.333,79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313615">
                <a:tc>
                  <a:txBody>
                    <a:bodyPr/>
                    <a:lstStyle/>
                    <a:p>
                      <a:pPr>
                        <a:lnSpc>
                          <a:spcPct val="107000"/>
                        </a:lnSpc>
                        <a:spcAft>
                          <a:spcPts val="0"/>
                        </a:spcAft>
                      </a:pPr>
                      <a:r>
                        <a:rPr lang="es-ES" sz="800">
                          <a:effectLst/>
                        </a:rPr>
                        <a:t>10.-G.A.M. DE CURAHUARA DE CARANGAS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1.246.938,40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11.-G.A.M. DE EL CHORO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2.307.400,42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12.-G.A.M. DE ESCARA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555.202,02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13.-G.A.M. DE ESMERALDA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1.198.595,39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14.-G.A.M. DE EUCALIPTUS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1.759.568,75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15.-G.A.M. DE HUANUNI</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2.052.246,41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313615">
                <a:tc>
                  <a:txBody>
                    <a:bodyPr/>
                    <a:lstStyle/>
                    <a:p>
                      <a:pPr>
                        <a:lnSpc>
                          <a:spcPct val="107000"/>
                        </a:lnSpc>
                        <a:spcAft>
                          <a:spcPts val="0"/>
                        </a:spcAft>
                      </a:pPr>
                      <a:r>
                        <a:rPr lang="es-ES" sz="800">
                          <a:effectLst/>
                        </a:rPr>
                        <a:t>16.-G.A.M. DE HUAYLLAMARCA (SANTIAGO DE HUAYLLAMARCA)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2.944.327,05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17.-G.A.M. DE LA RIVERA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2.424.199,08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18.-G.A.M. DE MACHACAMARCA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1.393.126,95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19.-G.A.M. DE ORURO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3.336.062,04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20.-G.A.M. DE PAMPA AULLAGAS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3.104.604,43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21.-G.A.M. DE PAZNA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2.232.018,04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22.-G.A.M. DE SABAYA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2.414.154,00</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313615">
                <a:tc>
                  <a:txBody>
                    <a:bodyPr/>
                    <a:lstStyle/>
                    <a:p>
                      <a:pPr>
                        <a:lnSpc>
                          <a:spcPct val="107000"/>
                        </a:lnSpc>
                        <a:spcAft>
                          <a:spcPts val="0"/>
                        </a:spcAft>
                      </a:pPr>
                      <a:r>
                        <a:rPr lang="es-ES" sz="800">
                          <a:effectLst/>
                        </a:rPr>
                        <a:t>23.-G.A.M. DE SALINAS DE G. MENDOZA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2.547.091,33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24.-G.A.M. DE SANTIAGO DE HUARI</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8</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2.330.472,12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313615">
                <a:tc>
                  <a:txBody>
                    <a:bodyPr/>
                    <a:lstStyle/>
                    <a:p>
                      <a:pPr>
                        <a:lnSpc>
                          <a:spcPct val="107000"/>
                        </a:lnSpc>
                        <a:spcAft>
                          <a:spcPts val="0"/>
                        </a:spcAft>
                      </a:pPr>
                      <a:r>
                        <a:rPr lang="es-ES" sz="800">
                          <a:effectLst/>
                        </a:rPr>
                        <a:t>25.-G.A.M. DE SANTUARIO DE QUILLACAS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2.247.037,73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26.-G.A.M. DE SORACACHI PARIA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6</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6.838.824,69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27.-G.A.M. DE TODOS SANTOS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2.370.149,25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28.-G.A.M. DE TOLEDO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5.273.806,74</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29.-G.A.M. DE TOTORA EN (ORURO)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2.351.299,49</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30.-G.A.M. DE TURCO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2.422.854,25</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66522">
                <a:tc>
                  <a:txBody>
                    <a:bodyPr/>
                    <a:lstStyle/>
                    <a:p>
                      <a:pPr>
                        <a:lnSpc>
                          <a:spcPct val="107000"/>
                        </a:lnSpc>
                        <a:spcAft>
                          <a:spcPts val="0"/>
                        </a:spcAft>
                      </a:pPr>
                      <a:r>
                        <a:rPr lang="es-ES" sz="800">
                          <a:effectLst/>
                        </a:rPr>
                        <a:t>31.-G.A.M. DE VILLA POOPO</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3.283.028,62</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r h="147948">
                <a:tc>
                  <a:txBody>
                    <a:bodyPr/>
                    <a:lstStyle/>
                    <a:p>
                      <a:pPr>
                        <a:lnSpc>
                          <a:spcPct val="107000"/>
                        </a:lnSpc>
                        <a:spcAft>
                          <a:spcPts val="0"/>
                        </a:spcAft>
                      </a:pPr>
                      <a:r>
                        <a:rPr lang="es-ES" sz="800">
                          <a:effectLst/>
                        </a:rPr>
                        <a:t>32.-G.A.M. DE YUNGUYO DEL LITORAL</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a:effectLst/>
                        </a:rPr>
                        <a:t>1</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c>
                  <a:txBody>
                    <a:bodyPr/>
                    <a:lstStyle/>
                    <a:p>
                      <a:pPr algn="ctr">
                        <a:lnSpc>
                          <a:spcPct val="107000"/>
                        </a:lnSpc>
                        <a:spcAft>
                          <a:spcPts val="0"/>
                        </a:spcAft>
                      </a:pPr>
                      <a:r>
                        <a:rPr lang="es-ES" sz="800" dirty="0">
                          <a:effectLst/>
                        </a:rPr>
                        <a:t>406.203,83</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810" marR="18810" marT="0" marB="0" anchor="b"/>
                </a:tc>
              </a:tr>
            </a:tbl>
          </a:graphicData>
        </a:graphic>
      </p:graphicFrame>
      <p:sp>
        <p:nvSpPr>
          <p:cNvPr id="3" name="Rectángulo 2"/>
          <p:cNvSpPr/>
          <p:nvPr/>
        </p:nvSpPr>
        <p:spPr>
          <a:xfrm>
            <a:off x="276296" y="2863753"/>
            <a:ext cx="1318847" cy="453683"/>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BO" sz="1350" b="1" dirty="0">
                <a:ln w="900" cmpd="sng">
                  <a:solidFill>
                    <a:srgbClr val="00B0F0">
                      <a:alpha val="55000"/>
                    </a:srgbClr>
                  </a:solidFill>
                  <a:prstDash val="solid"/>
                </a:ln>
                <a:solidFill>
                  <a:srgbClr val="002060"/>
                </a:solidFill>
                <a:effectLst>
                  <a:innerShdw blurRad="101600" dist="76200" dir="5400000">
                    <a:schemeClr val="accent1">
                      <a:satMod val="190000"/>
                      <a:tint val="100000"/>
                      <a:alpha val="74000"/>
                    </a:schemeClr>
                  </a:innerShdw>
                </a:effectLst>
              </a:rPr>
              <a:t>MI AGUA III</a:t>
            </a:r>
          </a:p>
        </p:txBody>
      </p:sp>
      <p:sp>
        <p:nvSpPr>
          <p:cNvPr id="5" name="Rectángulo 3"/>
          <p:cNvSpPr/>
          <p:nvPr/>
        </p:nvSpPr>
        <p:spPr>
          <a:xfrm>
            <a:off x="387079" y="2132856"/>
            <a:ext cx="1097280" cy="327074"/>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BO" sz="1350" dirty="0">
                <a:ln>
                  <a:solidFill>
                    <a:srgbClr val="00B0F0"/>
                  </a:solidFill>
                </a:ln>
                <a:solidFill>
                  <a:srgbClr val="002060"/>
                </a:solidFill>
              </a:rPr>
              <a:t>ORURO                 </a:t>
            </a:r>
          </a:p>
        </p:txBody>
      </p:sp>
    </p:spTree>
    <p:extLst>
      <p:ext uri="{BB962C8B-B14F-4D97-AF65-F5344CB8AC3E}">
        <p14:creationId xmlns:p14="http://schemas.microsoft.com/office/powerpoint/2010/main" val="26839103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1 Título"/>
          <p:cNvSpPr>
            <a:spLocks noGrp="1"/>
          </p:cNvSpPr>
          <p:nvPr>
            <p:ph type="ctrTitle"/>
          </p:nvPr>
        </p:nvSpPr>
        <p:spPr>
          <a:xfrm>
            <a:off x="755576" y="404664"/>
            <a:ext cx="3526160" cy="533921"/>
          </a:xfrm>
        </p:spPr>
        <p:style>
          <a:lnRef idx="1">
            <a:schemeClr val="accent2"/>
          </a:lnRef>
          <a:fillRef idx="2">
            <a:schemeClr val="accent2"/>
          </a:fillRef>
          <a:effectRef idx="1">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PERSPECTIVAS</a:t>
            </a:r>
            <a:endParaRPr lang="es-ES"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endParaRPr>
          </a:p>
        </p:txBody>
      </p:sp>
      <p:sp>
        <p:nvSpPr>
          <p:cNvPr id="4" name="Subtítulo 3"/>
          <p:cNvSpPr>
            <a:spLocks noGrp="1"/>
          </p:cNvSpPr>
          <p:nvPr>
            <p:ph type="subTitle" idx="1"/>
          </p:nvPr>
        </p:nvSpPr>
        <p:spPr>
          <a:xfrm>
            <a:off x="759385" y="1196752"/>
            <a:ext cx="6768752" cy="864096"/>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s-ES" sz="2800" dirty="0" smtClean="0">
                <a:solidFill>
                  <a:schemeClr val="accent4">
                    <a:lumMod val="50000"/>
                  </a:schemeClr>
                </a:solidFill>
                <a:latin typeface="Berlin Sans FB" panose="020E0602020502020306" pitchFamily="34" charset="0"/>
              </a:rPr>
              <a:t>PLANTEAMIENTO DE LA AGENDA PATRIOTICA 2025</a:t>
            </a:r>
            <a:endParaRPr lang="es-ES" sz="2800" dirty="0">
              <a:solidFill>
                <a:schemeClr val="accent4">
                  <a:lumMod val="50000"/>
                </a:schemeClr>
              </a:solidFill>
              <a:latin typeface="Berlin Sans FB" panose="020E0602020502020306" pitchFamily="34" charset="0"/>
            </a:endParaRPr>
          </a:p>
        </p:txBody>
      </p:sp>
      <p:sp>
        <p:nvSpPr>
          <p:cNvPr id="5" name="Rectángulo 4"/>
          <p:cNvSpPr/>
          <p:nvPr/>
        </p:nvSpPr>
        <p:spPr>
          <a:xfrm>
            <a:off x="766844" y="3020594"/>
            <a:ext cx="3514891" cy="3024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 La constitución política del estado plurinacional de Bolivia se a determinado, que los servicios básicos constituyen los derechos humanos. Es obligación del estado plurinacional de Bolivia garantizar el pleno acceso del pueblo boliviano a estos servicios en condiciones equitativas.</a:t>
            </a:r>
            <a:endParaRPr lang="es-ES" dirty="0"/>
          </a:p>
        </p:txBody>
      </p:sp>
      <p:sp>
        <p:nvSpPr>
          <p:cNvPr id="6" name="Rectángulo 5"/>
          <p:cNvSpPr/>
          <p:nvPr/>
        </p:nvSpPr>
        <p:spPr>
          <a:xfrm>
            <a:off x="1016990" y="2276872"/>
            <a:ext cx="1466778" cy="5040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smtClean="0"/>
              <a:t>PILAR 2</a:t>
            </a:r>
            <a:endParaRPr lang="es-ES" dirty="0"/>
          </a:p>
        </p:txBody>
      </p:sp>
      <p:pic>
        <p:nvPicPr>
          <p:cNvPr id="1028" name="Picture 4" descr="http://www.cambioclimatico-bolivia.org/archivos/20140803232748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708920"/>
            <a:ext cx="4108265" cy="2952328"/>
          </a:xfrm>
          <a:prstGeom prst="roundRect">
            <a:avLst>
              <a:gd name="adj" fmla="val 8594"/>
            </a:avLst>
          </a:prstGeom>
          <a:solidFill>
            <a:srgbClr val="FFFFFF">
              <a:shade val="85000"/>
            </a:srgbClr>
          </a:solidFill>
          <a:ln w="12700">
            <a:solidFill>
              <a:srgbClr val="0070C0"/>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3543663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pic>
        <p:nvPicPr>
          <p:cNvPr id="3" name="2 Imagen" descr="http://www.boliviaentusmanos.com/noticias/images/121214052015.jpg"/>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64704"/>
            <a:ext cx="3746126" cy="2932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ángulo 1"/>
          <p:cNvSpPr/>
          <p:nvPr/>
        </p:nvSpPr>
        <p:spPr>
          <a:xfrm>
            <a:off x="611560" y="764704"/>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OBJETIVO</a:t>
            </a:r>
            <a:endParaRPr lang="es-ES" dirty="0"/>
          </a:p>
        </p:txBody>
      </p:sp>
      <p:sp>
        <p:nvSpPr>
          <p:cNvPr id="5" name="Rectángulo 4"/>
          <p:cNvSpPr/>
          <p:nvPr/>
        </p:nvSpPr>
        <p:spPr>
          <a:xfrm>
            <a:off x="467544" y="1619110"/>
            <a:ext cx="3313223" cy="93610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t>Todos los bolivianos tengan agua potable y alcantarillado.</a:t>
            </a:r>
            <a:endParaRPr lang="es-ES" dirty="0"/>
          </a:p>
        </p:txBody>
      </p:sp>
      <p:sp>
        <p:nvSpPr>
          <p:cNvPr id="6" name="Rectángulo 5"/>
          <p:cNvSpPr/>
          <p:nvPr/>
        </p:nvSpPr>
        <p:spPr>
          <a:xfrm>
            <a:off x="611560" y="2940475"/>
            <a:ext cx="2664296" cy="8640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solidFill>
                  <a:schemeClr val="accent1">
                    <a:lumMod val="50000"/>
                  </a:schemeClr>
                </a:solidFill>
                <a:latin typeface="Aharoni" panose="02010803020104030203" pitchFamily="2" charset="-79"/>
                <a:cs typeface="Aharoni" panose="02010803020104030203" pitchFamily="2" charset="-79"/>
              </a:rPr>
              <a:t>FPS PROYECTA  MIAGUA AGUA IV</a:t>
            </a:r>
            <a:endParaRPr lang="es-ES" dirty="0">
              <a:solidFill>
                <a:schemeClr val="accent1">
                  <a:lumMod val="50000"/>
                </a:schemeClr>
              </a:solidFill>
              <a:latin typeface="Aharoni" panose="02010803020104030203" pitchFamily="2" charset="-79"/>
              <a:cs typeface="Aharoni" panose="02010803020104030203" pitchFamily="2" charset="-79"/>
            </a:endParaRPr>
          </a:p>
        </p:txBody>
      </p:sp>
      <p:sp>
        <p:nvSpPr>
          <p:cNvPr id="7" name="Rectángulo 6"/>
          <p:cNvSpPr/>
          <p:nvPr/>
        </p:nvSpPr>
        <p:spPr>
          <a:xfrm>
            <a:off x="645658" y="4941168"/>
            <a:ext cx="2808312" cy="96653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solidFill>
                  <a:schemeClr val="tx1"/>
                </a:solidFill>
                <a:latin typeface="Arial" panose="020B0604020202020204" pitchFamily="34" charset="0"/>
                <a:cs typeface="Arial" panose="020B0604020202020204" pitchFamily="34" charset="0"/>
              </a:rPr>
              <a:t>Cubrir casi el 100% de la demanda de agua de la población boliviana</a:t>
            </a:r>
            <a:endParaRPr lang="es-ES" dirty="0">
              <a:solidFill>
                <a:schemeClr val="tx1"/>
              </a:solidFill>
              <a:latin typeface="Arial" panose="020B0604020202020204" pitchFamily="34" charset="0"/>
              <a:cs typeface="Arial" panose="020B0604020202020204" pitchFamily="34" charset="0"/>
            </a:endParaRPr>
          </a:p>
        </p:txBody>
      </p:sp>
      <p:sp>
        <p:nvSpPr>
          <p:cNvPr id="8" name="Flecha abajo 7"/>
          <p:cNvSpPr/>
          <p:nvPr/>
        </p:nvSpPr>
        <p:spPr>
          <a:xfrm>
            <a:off x="1619885" y="4185034"/>
            <a:ext cx="647645" cy="54010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9" name="Flecha derecha 8"/>
          <p:cNvSpPr/>
          <p:nvPr/>
        </p:nvSpPr>
        <p:spPr>
          <a:xfrm>
            <a:off x="4031940" y="5157192"/>
            <a:ext cx="1368152" cy="75051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Rectángulo 9"/>
          <p:cNvSpPr/>
          <p:nvPr/>
        </p:nvSpPr>
        <p:spPr>
          <a:xfrm>
            <a:off x="5652120" y="4011661"/>
            <a:ext cx="2520280" cy="11825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Haciendo énfasis en proyecto de riego, para garantizar la soberanía alimentaria. </a:t>
            </a:r>
            <a:endParaRPr lang="es-ES" dirty="0"/>
          </a:p>
        </p:txBody>
      </p:sp>
      <p:sp>
        <p:nvSpPr>
          <p:cNvPr id="11" name="Rectángulo 10"/>
          <p:cNvSpPr/>
          <p:nvPr/>
        </p:nvSpPr>
        <p:spPr>
          <a:xfrm>
            <a:off x="5652120" y="5525248"/>
            <a:ext cx="2520280" cy="9208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t>Y se instalaran sistemas de drenaje en áreas tropicales.</a:t>
            </a:r>
            <a:endParaRPr lang="es-ES" dirty="0"/>
          </a:p>
        </p:txBody>
      </p:sp>
    </p:spTree>
    <p:extLst>
      <p:ext uri="{BB962C8B-B14F-4D97-AF65-F5344CB8AC3E}">
        <p14:creationId xmlns:p14="http://schemas.microsoft.com/office/powerpoint/2010/main" val="83546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1 Título"/>
          <p:cNvSpPr>
            <a:spLocks noGrp="1"/>
          </p:cNvSpPr>
          <p:nvPr>
            <p:ph type="title"/>
          </p:nvPr>
        </p:nvSpPr>
        <p:spPr>
          <a:xfrm>
            <a:off x="448883" y="548680"/>
            <a:ext cx="6563072" cy="508918"/>
          </a:xfrm>
        </p:spPr>
        <p:style>
          <a:lnRef idx="1">
            <a:schemeClr val="accent6"/>
          </a:lnRef>
          <a:fillRef idx="2">
            <a:schemeClr val="accent6"/>
          </a:fillRef>
          <a:effectRef idx="1">
            <a:schemeClr val="accent6"/>
          </a:effectRef>
          <a:fontRef idx="minor">
            <a:schemeClr val="dk1"/>
          </a:fontRef>
        </p:style>
        <p:txBody>
          <a:bodyPr>
            <a:noAutofit/>
          </a:bodyPr>
          <a:lstStyle/>
          <a:p>
            <a:r>
              <a:rPr lang="es-ES" sz="2800" b="1" dirty="0" smtClean="0">
                <a:solidFill>
                  <a:schemeClr val="accent4">
                    <a:lumMod val="75000"/>
                  </a:schemeClr>
                </a:solidFill>
                <a:latin typeface="Aharoni" panose="02010803020104030203" pitchFamily="2" charset="-79"/>
                <a:cs typeface="Aharoni" panose="02010803020104030203" pitchFamily="2" charset="-79"/>
              </a:rPr>
              <a:t>EJECUCION DEL PROGRAMA</a:t>
            </a:r>
            <a:endParaRPr lang="es-ES" sz="2800" b="1" dirty="0">
              <a:solidFill>
                <a:schemeClr val="accent4">
                  <a:lumMod val="75000"/>
                </a:schemeClr>
              </a:solidFill>
              <a:latin typeface="Aharoni" panose="02010803020104030203" pitchFamily="2" charset="-79"/>
              <a:cs typeface="Aharoni" panose="02010803020104030203" pitchFamily="2" charset="-79"/>
            </a:endParaRPr>
          </a:p>
        </p:txBody>
      </p:sp>
      <p:sp>
        <p:nvSpPr>
          <p:cNvPr id="3" name="2 Marcador de contenido"/>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Autofit/>
          </a:bodyPr>
          <a:lstStyle/>
          <a:p>
            <a:r>
              <a:rPr lang="es-ES" sz="2100" b="1" dirty="0"/>
              <a:t>E</a:t>
            </a:r>
            <a:r>
              <a:rPr lang="es-ES" sz="2100" b="1" dirty="0" smtClean="0"/>
              <a:t>l presidente Evo Morales abrió la posibilidad de ejecutar el programa Mi Agua IV, para beneficiar con otro tipo de proyectos relacionados con el agua en los departamento de Beni y Pando.</a:t>
            </a:r>
            <a:br>
              <a:rPr lang="es-ES" sz="2100" b="1" dirty="0" smtClean="0"/>
            </a:br>
            <a:r>
              <a:rPr lang="es-ES" sz="2100" b="1" dirty="0" smtClean="0"/>
              <a:t>El programa Mi Agua, en sus fases I, II y III, se ha convertido en uno de los emprendimientos sociales más exitosos del Gobierno Estableció que el agua es un derecho humano.</a:t>
            </a:r>
            <a:r>
              <a:rPr lang="es-ES" sz="2100" dirty="0" smtClean="0"/>
              <a:t/>
            </a:r>
            <a:br>
              <a:rPr lang="es-ES" sz="2100" dirty="0" smtClean="0"/>
            </a:br>
            <a:endParaRPr lang="es-ES" sz="2100" dirty="0"/>
          </a:p>
        </p:txBody>
      </p:sp>
      <p:pic>
        <p:nvPicPr>
          <p:cNvPr id="2050" name="Picture 2" descr="https://encrypted-tbn1.gstatic.com/images?q=tbn:ANd9GcRE0fdZ7xWp6igCw6xD1FFKWGRHvE5kfY5z41jP20_EQIv3Pnse7Q"/>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5" y="1600200"/>
            <a:ext cx="3898776" cy="4277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71416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1 Título"/>
          <p:cNvSpPr>
            <a:spLocks noGrp="1"/>
          </p:cNvSpPr>
          <p:nvPr>
            <p:ph type="title"/>
          </p:nvPr>
        </p:nvSpPr>
        <p:spPr>
          <a:xfrm>
            <a:off x="472976" y="1209282"/>
            <a:ext cx="6624736" cy="706090"/>
          </a:xfrm>
        </p:spPr>
        <p:style>
          <a:lnRef idx="1">
            <a:schemeClr val="accent5"/>
          </a:lnRef>
          <a:fillRef idx="2">
            <a:schemeClr val="accent5"/>
          </a:fillRef>
          <a:effectRef idx="1">
            <a:schemeClr val="accent5"/>
          </a:effectRef>
          <a:fontRef idx="minor">
            <a:schemeClr val="dk1"/>
          </a:fontRef>
        </p:style>
        <p:txBody>
          <a:bodyPr>
            <a:normAutofit/>
          </a:bodyPr>
          <a:lstStyle/>
          <a:p>
            <a:r>
              <a:rPr lang="es-ES" sz="3600" b="1" dirty="0" smtClean="0">
                <a:effectLst>
                  <a:glow rad="228600">
                    <a:schemeClr val="accent1">
                      <a:satMod val="175000"/>
                      <a:alpha val="40000"/>
                    </a:schemeClr>
                  </a:glow>
                </a:effectLst>
              </a:rPr>
              <a:t>REDUCIR-REUTILIZAR-RECICLAR</a:t>
            </a:r>
            <a:endParaRPr lang="es-ES" dirty="0"/>
          </a:p>
        </p:txBody>
      </p:sp>
      <p:sp>
        <p:nvSpPr>
          <p:cNvPr id="3" name="2 Marcador de contenido"/>
          <p:cNvSpPr>
            <a:spLocks noGrp="1"/>
          </p:cNvSpPr>
          <p:nvPr>
            <p:ph idx="1"/>
          </p:nvPr>
        </p:nvSpPr>
        <p:spPr>
          <a:xfrm>
            <a:off x="457200" y="2817597"/>
            <a:ext cx="5122912" cy="2592288"/>
          </a:xfrm>
        </p:spPr>
        <p:style>
          <a:lnRef idx="0">
            <a:schemeClr val="accent1"/>
          </a:lnRef>
          <a:fillRef idx="3">
            <a:schemeClr val="accent1"/>
          </a:fillRef>
          <a:effectRef idx="3">
            <a:schemeClr val="accent1"/>
          </a:effectRef>
          <a:fontRef idx="minor">
            <a:schemeClr val="lt1"/>
          </a:fontRef>
        </p:style>
        <p:txBody>
          <a:bodyPr>
            <a:noAutofit/>
          </a:bodyPr>
          <a:lstStyle/>
          <a:p>
            <a:pPr marL="0" indent="0">
              <a:buNone/>
            </a:pPr>
            <a:r>
              <a:rPr lang="es-ES" sz="2000" dirty="0" smtClean="0"/>
              <a:t>Si </a:t>
            </a:r>
            <a:r>
              <a:rPr lang="es-ES" sz="2000" dirty="0"/>
              <a:t>disminuimos nuestro nivel de producción de desechos, ayudaremos a lograr este objetivo; debemos sensibilizarnos para cambiar los hábitos de consumo, disminuir la compra de productos con demasiada envoltura, refrescos, jugos, cervezas, líquidos    en general, que venden en envases desechables, trátese de vidrio o plástico.</a:t>
            </a:r>
          </a:p>
          <a:p>
            <a:endParaRPr lang="es-ES" sz="2000" dirty="0"/>
          </a:p>
        </p:txBody>
      </p:sp>
      <p:sp>
        <p:nvSpPr>
          <p:cNvPr id="4" name="Rectángulo 3"/>
          <p:cNvSpPr/>
          <p:nvPr/>
        </p:nvSpPr>
        <p:spPr>
          <a:xfrm>
            <a:off x="899592" y="260648"/>
            <a:ext cx="2160240" cy="56422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2800" dirty="0" smtClean="0"/>
              <a:t>ORURO</a:t>
            </a:r>
            <a:endParaRPr lang="es-ES" sz="2800" dirty="0"/>
          </a:p>
        </p:txBody>
      </p:sp>
      <p:sp>
        <p:nvSpPr>
          <p:cNvPr id="5" name="Rectángulo 4"/>
          <p:cNvSpPr/>
          <p:nvPr/>
        </p:nvSpPr>
        <p:spPr>
          <a:xfrm>
            <a:off x="457200" y="2132656"/>
            <a:ext cx="1584176"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solidFill>
                  <a:schemeClr val="accent2">
                    <a:lumMod val="50000"/>
                  </a:schemeClr>
                </a:solidFill>
                <a:latin typeface="Cooper Black" panose="0208090404030B020404" pitchFamily="18" charset="0"/>
              </a:rPr>
              <a:t>REDUCIR</a:t>
            </a:r>
            <a:endParaRPr lang="es-ES" dirty="0">
              <a:solidFill>
                <a:schemeClr val="accent2">
                  <a:lumMod val="50000"/>
                </a:schemeClr>
              </a:solidFill>
              <a:latin typeface="Cooper Black" panose="0208090404030B020404" pitchFamily="18" charset="0"/>
            </a:endParaRPr>
          </a:p>
        </p:txBody>
      </p:sp>
      <p:pic>
        <p:nvPicPr>
          <p:cNvPr id="2050" name="Picture 2" descr="http://www.sebascelis.com/wp-content/uploads/2011/10/como-reducir-gastos1_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139181"/>
            <a:ext cx="2952328" cy="16618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atic.betazeta.com/www.veoverde.com/wp-content/uploads/2013/05/reciclar-reducir-reutilizar-660x3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113741"/>
            <a:ext cx="2880320" cy="214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0750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pPr algn="l"/>
            <a:r>
              <a:rPr lang="es-BO" sz="32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Bauhaus 93" pitchFamily="82" charset="0"/>
              </a:rPr>
              <a:t>ESTRATÉGIA DEL SANEAMIENTO BÁSICO:</a:t>
            </a:r>
            <a:endParaRPr lang="es-BO" sz="32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Bauhaus 93" pitchFamily="82" charset="0"/>
            </a:endParaRPr>
          </a:p>
        </p:txBody>
      </p:sp>
      <p:sp>
        <p:nvSpPr>
          <p:cNvPr id="3" name="2 Marcador de contenido"/>
          <p:cNvSpPr>
            <a:spLocks noGrp="1"/>
          </p:cNvSpPr>
          <p:nvPr>
            <p:ph idx="1"/>
          </p:nvPr>
        </p:nvSpPr>
        <p:spPr>
          <a:xfrm>
            <a:off x="395536" y="908720"/>
            <a:ext cx="3528392" cy="5217443"/>
          </a:xfrm>
        </p:spPr>
        <p:txBody>
          <a:bodyPr>
            <a:normAutofit/>
          </a:bodyPr>
          <a:lstStyle/>
          <a:p>
            <a:pPr marL="0" indent="0">
              <a:buNone/>
            </a:pPr>
            <a:r>
              <a:rPr lang="es-BO" sz="2000" b="1" dirty="0" smtClean="0">
                <a:effectLst>
                  <a:glow rad="228600">
                    <a:schemeClr val="accent5">
                      <a:satMod val="175000"/>
                      <a:alpha val="40000"/>
                    </a:schemeClr>
                  </a:glow>
                </a:effectLst>
              </a:rPr>
              <a:t>Saneamiento Básico nos permite conocer las alternativas más comunes para la identificación y solución de los problemas de saneamiento en las comunidades rurales y en las ares urbanas.</a:t>
            </a:r>
            <a:endParaRPr lang="es-BO" sz="2000" b="1" dirty="0">
              <a:effectLst>
                <a:glow rad="228600">
                  <a:schemeClr val="accent5">
                    <a:satMod val="175000"/>
                    <a:alpha val="40000"/>
                  </a:schemeClr>
                </a:glow>
              </a:effectLst>
            </a:endParaRPr>
          </a:p>
        </p:txBody>
      </p:sp>
      <p:sp>
        <p:nvSpPr>
          <p:cNvPr id="4" name="3 Rectángulo"/>
          <p:cNvSpPr/>
          <p:nvPr/>
        </p:nvSpPr>
        <p:spPr>
          <a:xfrm>
            <a:off x="539552" y="3136613"/>
            <a:ext cx="3096343" cy="584775"/>
          </a:xfrm>
          <a:prstGeom prst="rect">
            <a:avLst/>
          </a:prstGeom>
        </p:spPr>
        <p:txBody>
          <a:bodyPr wrap="square">
            <a:spAutoFit/>
          </a:bodyPr>
          <a:lstStyle/>
          <a:p>
            <a:r>
              <a:rPr lang="es-BO" sz="3200" dirty="0">
                <a:ln w="18415" cmpd="sng">
                  <a:solidFill>
                    <a:srgbClr val="FFFFFF"/>
                  </a:solidFill>
                  <a:prstDash val="solid"/>
                </a:ln>
                <a:solidFill>
                  <a:srgbClr val="FFFFFF"/>
                </a:solidFill>
                <a:effectLst>
                  <a:glow rad="228600">
                    <a:srgbClr val="4F81BD">
                      <a:satMod val="175000"/>
                      <a:alpha val="40000"/>
                    </a:srgbClr>
                  </a:glow>
                  <a:outerShdw blurRad="63500" dir="3600000" algn="tl" rotWithShape="0">
                    <a:srgbClr val="000000">
                      <a:alpha val="70000"/>
                    </a:srgbClr>
                  </a:outerShdw>
                </a:effectLst>
                <a:latin typeface="Bauhaus 93" pitchFamily="82" charset="0"/>
                <a:ea typeface="+mj-ea"/>
                <a:cs typeface="+mj-cs"/>
              </a:rPr>
              <a:t>IMPORTANCIA:</a:t>
            </a:r>
            <a:endParaRPr lang="es-BO" dirty="0"/>
          </a:p>
        </p:txBody>
      </p:sp>
      <p:sp>
        <p:nvSpPr>
          <p:cNvPr id="5" name="4 Rectángulo"/>
          <p:cNvSpPr/>
          <p:nvPr/>
        </p:nvSpPr>
        <p:spPr>
          <a:xfrm>
            <a:off x="5327576" y="4107968"/>
            <a:ext cx="3816424" cy="2000548"/>
          </a:xfrm>
          <a:prstGeom prst="rect">
            <a:avLst/>
          </a:prstGeom>
        </p:spPr>
        <p:txBody>
          <a:bodyPr wrap="square">
            <a:spAutoFit/>
          </a:bodyPr>
          <a:lstStyle/>
          <a:p>
            <a:pPr lvl="0">
              <a:spcBef>
                <a:spcPct val="20000"/>
              </a:spcBef>
            </a:pPr>
            <a:r>
              <a:rPr lang="es-BO" sz="2000" b="1" dirty="0">
                <a:solidFill>
                  <a:prstClr val="black"/>
                </a:solidFill>
                <a:effectLst>
                  <a:glow rad="228600">
                    <a:schemeClr val="accent1">
                      <a:satMod val="175000"/>
                      <a:alpha val="40000"/>
                    </a:schemeClr>
                  </a:glow>
                </a:effectLst>
              </a:rPr>
              <a:t>La protección de las fuentes de abastecimiento de agua es importante por </a:t>
            </a:r>
          </a:p>
          <a:p>
            <a:pPr lvl="0">
              <a:spcBef>
                <a:spcPct val="20000"/>
              </a:spcBef>
            </a:pPr>
            <a:r>
              <a:rPr lang="es-BO" sz="2000" b="1" dirty="0">
                <a:solidFill>
                  <a:prstClr val="black"/>
                </a:solidFill>
                <a:effectLst>
                  <a:glow rad="228600">
                    <a:schemeClr val="accent1">
                      <a:satMod val="175000"/>
                      <a:alpha val="40000"/>
                    </a:schemeClr>
                  </a:glow>
                </a:effectLst>
              </a:rPr>
              <a:t>que de ello depende la calidad del agua que será usada por la población.</a:t>
            </a:r>
          </a:p>
        </p:txBody>
      </p:sp>
      <p:pic>
        <p:nvPicPr>
          <p:cNvPr id="2050" name="Picture 2" descr="http://www.paho.org/col/images/stories/PORTADAS/tecnologias%20apropiad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08720"/>
            <a:ext cx="4536504" cy="2227893"/>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a:scene3d>
            <a:camera prst="perspectiveFront"/>
            <a:lightRig rig="threePt" dir="t"/>
          </a:scene3d>
          <a:extLst>
            <a:ext uri="{909E8E84-426E-40DD-AFC4-6F175D3DCCD1}">
              <a14:hiddenFill xmlns:a14="http://schemas.microsoft.com/office/drawing/2010/main">
                <a:solidFill>
                  <a:srgbClr val="FFFFFF"/>
                </a:solidFill>
              </a14:hiddenFill>
            </a:ext>
          </a:extLst>
        </p:spPr>
      </p:pic>
      <p:pic>
        <p:nvPicPr>
          <p:cNvPr id="2052" name="Picture 4" descr="http://www.bvsde.paho.org/eswww/fulltext/pciudada/aguaman/gr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861047"/>
            <a:ext cx="3744416" cy="2592289"/>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586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1 Título"/>
          <p:cNvSpPr>
            <a:spLocks noGrp="1"/>
          </p:cNvSpPr>
          <p:nvPr>
            <p:ph type="title"/>
          </p:nvPr>
        </p:nvSpPr>
        <p:spPr>
          <a:xfrm>
            <a:off x="457200" y="692696"/>
            <a:ext cx="2818656" cy="724942"/>
          </a:xfrm>
        </p:spPr>
        <p:style>
          <a:lnRef idx="1">
            <a:schemeClr val="accent5"/>
          </a:lnRef>
          <a:fillRef idx="3">
            <a:schemeClr val="accent5"/>
          </a:fillRef>
          <a:effectRef idx="2">
            <a:schemeClr val="accent5"/>
          </a:effectRef>
          <a:fontRef idx="minor">
            <a:schemeClr val="lt1"/>
          </a:fontRef>
        </p:style>
        <p:txBody>
          <a:bodyPr>
            <a:normAutofit/>
          </a:bodyPr>
          <a:lstStyle/>
          <a:p>
            <a:r>
              <a:rPr lang="es-ES" sz="2800" dirty="0" smtClean="0">
                <a:solidFill>
                  <a:schemeClr val="accent4">
                    <a:lumMod val="75000"/>
                  </a:schemeClr>
                </a:solidFill>
                <a:latin typeface="Cooper Black" panose="0208090404030B020404" pitchFamily="18" charset="0"/>
              </a:rPr>
              <a:t>REUTILIZAR</a:t>
            </a:r>
            <a:endParaRPr lang="es-ES" sz="2800" dirty="0">
              <a:solidFill>
                <a:schemeClr val="accent4">
                  <a:lumMod val="75000"/>
                </a:schemeClr>
              </a:solidFill>
              <a:latin typeface="Cooper Black" panose="0208090404030B020404" pitchFamily="18" charset="0"/>
            </a:endParaRPr>
          </a:p>
        </p:txBody>
      </p:sp>
      <p:sp>
        <p:nvSpPr>
          <p:cNvPr id="3" name="2 Marcador de contenido"/>
          <p:cNvSpPr>
            <a:spLocks noGrp="1"/>
          </p:cNvSpPr>
          <p:nvPr>
            <p:ph sz="half" idx="1"/>
          </p:nvPr>
        </p:nvSpPr>
        <p:spPr>
          <a:xfrm>
            <a:off x="364299" y="1841258"/>
            <a:ext cx="4038600" cy="2045915"/>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es-ES" dirty="0" smtClean="0">
                <a:latin typeface="Berlin Sans FB" panose="020E0602020502020306" pitchFamily="34" charset="0"/>
              </a:rPr>
              <a:t>Para </a:t>
            </a:r>
            <a:r>
              <a:rPr lang="es-ES" dirty="0">
                <a:latin typeface="Berlin Sans FB" panose="020E0602020502020306" pitchFamily="34" charset="0"/>
              </a:rPr>
              <a:t>reutilizar los desechos sólidos, primero se deben separar. Debemos hacer la división en materia orgánica e inorgánica.  </a:t>
            </a:r>
            <a:endParaRPr lang="es-ES" dirty="0" smtClean="0">
              <a:latin typeface="Berlin Sans FB" panose="020E0602020502020306" pitchFamily="34" charset="0"/>
            </a:endParaRPr>
          </a:p>
          <a:p>
            <a:pPr>
              <a:buNone/>
            </a:pPr>
            <a:endParaRPr lang="es-ES" dirty="0"/>
          </a:p>
        </p:txBody>
      </p:sp>
      <p:pic>
        <p:nvPicPr>
          <p:cNvPr id="4098" name="Picture 2" descr="https://aadecc.files.wordpress.com/2010/11/380704_362830797096172_1222128743_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98608" y="706466"/>
            <a:ext cx="2880320" cy="21577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i.ytimg.com/vi/WoFX6kHA6_8/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52" t="1" r="9151" b="-1924"/>
          <a:stretch/>
        </p:blipFill>
        <p:spPr bwMode="auto">
          <a:xfrm>
            <a:off x="4932040" y="3356992"/>
            <a:ext cx="3613456" cy="2519189"/>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p:cNvSpPr/>
          <p:nvPr/>
        </p:nvSpPr>
        <p:spPr>
          <a:xfrm>
            <a:off x="2343204" y="4310793"/>
            <a:ext cx="1944028" cy="86409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73002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1025" name="Rectangle 1"/>
          <p:cNvSpPr>
            <a:spLocks noChangeArrowheads="1"/>
          </p:cNvSpPr>
          <p:nvPr/>
        </p:nvSpPr>
        <p:spPr bwMode="auto">
          <a:xfrm>
            <a:off x="863588" y="2029278"/>
            <a:ext cx="3600400" cy="313932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Se reciclan los desechos s</a:t>
            </a:r>
            <a:r>
              <a:rPr kumimoji="0" lang="es-ES"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lidos, como el cart</a:t>
            </a:r>
            <a:r>
              <a:rPr kumimoji="0" lang="es-ES"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n, latas,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 vidrio, a fin de incorporarlos a un nuevo proceso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industrial. Para reciclar, se deben seguir los siguientes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pasos:</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Separaci</a:t>
            </a:r>
            <a:r>
              <a:rPr kumimoji="0" lang="es-ES"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del material que puede volver a utilizarse: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vidrio, papel, cart</a:t>
            </a:r>
            <a:r>
              <a:rPr kumimoji="0" lang="es-ES"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n, metales y pl</a:t>
            </a:r>
            <a:r>
              <a:rPr kumimoji="0" lang="es-ES"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sticos. </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ángulo 1"/>
          <p:cNvSpPr/>
          <p:nvPr/>
        </p:nvSpPr>
        <p:spPr>
          <a:xfrm>
            <a:off x="1043608" y="692696"/>
            <a:ext cx="2520280" cy="64807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400" dirty="0" smtClean="0">
                <a:latin typeface="Cooper Black" panose="0208090404030B020404" pitchFamily="18" charset="0"/>
              </a:rPr>
              <a:t>RECICLAR</a:t>
            </a:r>
            <a:endParaRPr lang="es-ES" sz="2400" dirty="0">
              <a:latin typeface="Cooper Black" panose="0208090404030B020404" pitchFamily="18" charset="0"/>
            </a:endParaRPr>
          </a:p>
        </p:txBody>
      </p:sp>
      <p:pic>
        <p:nvPicPr>
          <p:cNvPr id="4098" name="Picture 2" descr="http://vilssa.com/uploads/images/como_reducir_los_residuos_domesti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019369"/>
            <a:ext cx="3168352" cy="2582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http://3.bp.blogspot.com/-pSWD_OgADmU/T3kdYJrrq1I/AAAAAAAAAPQ/AbVbbFzvqw0/s1600/3%2B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857"/>
          <a:stretch/>
        </p:blipFill>
        <p:spPr bwMode="auto">
          <a:xfrm>
            <a:off x="4993565" y="4293096"/>
            <a:ext cx="3909398" cy="163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905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57200"/>
            <a:ext cx="9753600" cy="7467600"/>
          </a:xfrm>
          <a:prstGeom prst="ellipse">
            <a:avLst/>
          </a:prstGeom>
          <a:ln>
            <a:noFill/>
          </a:ln>
          <a:effectLst>
            <a:softEdge rad="112500"/>
          </a:effectLst>
        </p:spPr>
      </p:pic>
      <p:sp>
        <p:nvSpPr>
          <p:cNvPr id="2" name="Título 1"/>
          <p:cNvSpPr>
            <a:spLocks noGrp="1"/>
          </p:cNvSpPr>
          <p:nvPr>
            <p:ph type="title"/>
          </p:nvPr>
        </p:nvSpPr>
        <p:spPr/>
        <p:txBody>
          <a:bodyPr>
            <a:normAutofit fontScale="90000"/>
          </a:bodyPr>
          <a:lstStyle/>
          <a:p>
            <a:r>
              <a:rPr lang="es-BO" b="1" u="sng" dirty="0">
                <a:effectLst>
                  <a:glow rad="228600">
                    <a:schemeClr val="accent2">
                      <a:satMod val="175000"/>
                      <a:alpha val="40000"/>
                    </a:schemeClr>
                  </a:glow>
                </a:effectLst>
              </a:rPr>
              <a:t>Fedjuve impulsa creación de planta separadora de residuos para Oruro</a:t>
            </a:r>
            <a:endParaRPr lang="es-ES" dirty="0"/>
          </a:p>
        </p:txBody>
      </p:sp>
      <p:sp>
        <p:nvSpPr>
          <p:cNvPr id="3" name="Marcador de contenido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s-BO" dirty="0"/>
              <a:t>La Federación de Junta Vecinales de Oruro (Fedjuve), mediante sus representantes, impulsa la construcción de una planta separadora de residuos sólidos como alternativa al relleno sanitario, este proyecto evitaría la contaminación de diferentes urbanizaciones, además de generar recursos económicos por la reutilización de los desechos.</a:t>
            </a:r>
            <a:endParaRPr lang="es-ES" dirty="0"/>
          </a:p>
          <a:p>
            <a:endParaRPr lang="es-ES" dirty="0"/>
          </a:p>
        </p:txBody>
      </p:sp>
      <p:sp>
        <p:nvSpPr>
          <p:cNvPr id="4" name="Marcador de contenido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s-BO" dirty="0"/>
              <a:t>Las autoridades competentes mencionaron que en la primera quincena del mes de junio se definiría si el relleno sanitario se podría emplazar en la zona de Cochiraya, debido a que se realiza una serie de estudios de los suelos de esta zona, para determinar si es el sitio adecuado para su funcionamiento. </a:t>
            </a:r>
            <a:endParaRPr lang="es-ES" dirty="0"/>
          </a:p>
          <a:p>
            <a:endParaRPr lang="es-ES" dirty="0"/>
          </a:p>
        </p:txBody>
      </p:sp>
    </p:spTree>
    <p:extLst>
      <p:ext uri="{BB962C8B-B14F-4D97-AF65-F5344CB8AC3E}">
        <p14:creationId xmlns:p14="http://schemas.microsoft.com/office/powerpoint/2010/main" val="4219505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9" y="10390"/>
            <a:ext cx="3888432" cy="6847610"/>
          </a:xfrm>
          <a:prstGeom prst="rect">
            <a:avLst/>
          </a:prstGeom>
          <a:effectLst>
            <a:glow rad="228600">
              <a:schemeClr val="accent1">
                <a:satMod val="175000"/>
                <a:alpha val="40000"/>
              </a:schemeClr>
            </a:glow>
            <a:softEdge rad="31750"/>
          </a:effectLst>
        </p:spPr>
      </p:pic>
      <p:sp>
        <p:nvSpPr>
          <p:cNvPr id="7" name="Llamada ovalada 6"/>
          <p:cNvSpPr/>
          <p:nvPr/>
        </p:nvSpPr>
        <p:spPr>
          <a:xfrm>
            <a:off x="4412966" y="1340768"/>
            <a:ext cx="4731034" cy="1656184"/>
          </a:xfrm>
          <a:prstGeom prst="wedgeEllipseCallout">
            <a:avLst>
              <a:gd name="adj1" fmla="val -68816"/>
              <a:gd name="adj2" fmla="val 85764"/>
            </a:avLst>
          </a:prstGeom>
          <a:ln>
            <a:solidFill>
              <a:srgbClr val="00B0F0"/>
            </a:solidFill>
          </a:ln>
          <a:effectLst>
            <a:glow rad="228600">
              <a:schemeClr val="accent1">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rtlCol="0" anchor="ctr"/>
          <a:lstStyle/>
          <a:p>
            <a:pPr algn="ctr"/>
            <a:r>
              <a:rPr lang="es-ES" sz="4800" b="1" dirty="0">
                <a:ln w="13462">
                  <a:solidFill>
                    <a:schemeClr val="bg1"/>
                  </a:solidFill>
                  <a:prstDash val="solid"/>
                </a:ln>
                <a:solidFill>
                  <a:schemeClr val="tx1">
                    <a:lumMod val="85000"/>
                    <a:lumOff val="15000"/>
                  </a:schemeClr>
                </a:solidFill>
                <a:effectLst>
                  <a:glow rad="228600">
                    <a:schemeClr val="accent1">
                      <a:satMod val="175000"/>
                      <a:alpha val="40000"/>
                    </a:schemeClr>
                  </a:glow>
                  <a:outerShdw dist="38100" dir="2700000" algn="bl" rotWithShape="0">
                    <a:schemeClr val="accent5"/>
                  </a:outerShdw>
                </a:effectLst>
              </a:rPr>
              <a:t>GRACIAS!!!!</a:t>
            </a:r>
          </a:p>
        </p:txBody>
      </p:sp>
    </p:spTree>
    <p:extLst>
      <p:ext uri="{BB962C8B-B14F-4D97-AF65-F5344CB8AC3E}">
        <p14:creationId xmlns:p14="http://schemas.microsoft.com/office/powerpoint/2010/main" val="356071088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pPr algn="l"/>
            <a:r>
              <a:rPr lang="es-BO" sz="2800"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haroni" pitchFamily="2" charset="-79"/>
                <a:cs typeface="Aharoni" pitchFamily="2" charset="-79"/>
              </a:rPr>
              <a:t>DEFINICIÓN:</a:t>
            </a:r>
            <a:endParaRPr lang="es-BO"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Aharoni" pitchFamily="2" charset="-79"/>
              <a:cs typeface="Aharoni" pitchFamily="2" charset="-79"/>
            </a:endParaRPr>
          </a:p>
        </p:txBody>
      </p:sp>
      <p:sp>
        <p:nvSpPr>
          <p:cNvPr id="3" name="2 Marcador de contenido"/>
          <p:cNvSpPr>
            <a:spLocks noGrp="1"/>
          </p:cNvSpPr>
          <p:nvPr>
            <p:ph idx="1"/>
          </p:nvPr>
        </p:nvSpPr>
        <p:spPr>
          <a:xfrm>
            <a:off x="179512" y="908720"/>
            <a:ext cx="4896544" cy="5328591"/>
          </a:xfrm>
        </p:spPr>
        <p:txBody>
          <a:bodyPr>
            <a:normAutofit/>
          </a:bodyPr>
          <a:lstStyle/>
          <a:p>
            <a:pPr>
              <a:buFont typeface="Wingdings" pitchFamily="2" charset="2"/>
              <a:buChar char="Ø"/>
            </a:pPr>
            <a:r>
              <a:rPr lang="es-BO" sz="2000" b="1" dirty="0" smtClean="0">
                <a:effectLst>
                  <a:glow rad="228600">
                    <a:schemeClr val="accent4">
                      <a:satMod val="175000"/>
                      <a:alpha val="40000"/>
                    </a:schemeClr>
                  </a:glow>
                </a:effectLst>
              </a:rPr>
              <a:t>Saneamiento Básico es el mejoramiento y la preservación de la s condiciones sanitarias </a:t>
            </a:r>
            <a:r>
              <a:rPr lang="es-BO" sz="2000" b="1" dirty="0" smtClean="0">
                <a:effectLst>
                  <a:glow rad="228600">
                    <a:schemeClr val="accent4">
                      <a:satMod val="175000"/>
                      <a:alpha val="40000"/>
                    </a:schemeClr>
                  </a:glow>
                </a:effectLst>
              </a:rPr>
              <a:t>optimas.</a:t>
            </a:r>
            <a:endParaRPr lang="es-BO" sz="2000" b="1" dirty="0" smtClean="0">
              <a:effectLst>
                <a:glow rad="228600">
                  <a:schemeClr val="accent4">
                    <a:satMod val="175000"/>
                    <a:alpha val="40000"/>
                  </a:schemeClr>
                </a:glow>
              </a:effectLst>
            </a:endParaRPr>
          </a:p>
          <a:p>
            <a:pPr>
              <a:buFont typeface="Wingdings" pitchFamily="2" charset="2"/>
              <a:buChar char="Ø"/>
            </a:pPr>
            <a:r>
              <a:rPr lang="es-BO" sz="2000" b="1" dirty="0" smtClean="0">
                <a:effectLst>
                  <a:glow rad="228600">
                    <a:schemeClr val="accent4">
                      <a:satMod val="175000"/>
                      <a:alpha val="40000"/>
                    </a:schemeClr>
                  </a:glow>
                </a:effectLst>
              </a:rPr>
              <a:t>Es la ejecución de obras de acueductos urbanos y rurales, alcantarillado tratamiento de aguas, manejo y disposición de desechos líquidos y sólidos, así como la generación de energía alternativa.</a:t>
            </a:r>
          </a:p>
          <a:p>
            <a:pPr>
              <a:buFont typeface="Wingdings" pitchFamily="2" charset="2"/>
              <a:buChar char="Ø"/>
            </a:pPr>
            <a:r>
              <a:rPr lang="es-BO" sz="2000" b="1" dirty="0" smtClean="0">
                <a:effectLst>
                  <a:glow rad="228600">
                    <a:schemeClr val="accent4">
                      <a:satMod val="175000"/>
                      <a:alpha val="40000"/>
                    </a:schemeClr>
                  </a:glow>
                </a:effectLst>
              </a:rPr>
              <a:t>Incluya el sistema de alcantarillado y pluvial, dentro el cual se encuentra el sistema de tratamientos de aguas servidas, y el sistema para la recolección, tratamiento y disposición final de residuos sólidos.</a:t>
            </a:r>
            <a:endParaRPr lang="es-BO" sz="2000" b="1" dirty="0">
              <a:effectLst>
                <a:glow rad="228600">
                  <a:schemeClr val="accent4">
                    <a:satMod val="175000"/>
                    <a:alpha val="40000"/>
                  </a:schemeClr>
                </a:glow>
              </a:effectLst>
            </a:endParaRPr>
          </a:p>
        </p:txBody>
      </p:sp>
      <p:pic>
        <p:nvPicPr>
          <p:cNvPr id="4100" name="Picture 4" descr="http://t2.gstatic.com/images?q=tbn:ANd9GcS3TjUn6hiQxUWevLGBWcb89IobME66OlnMrpf4dEDD2W5EHuBuQ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7" y="291924"/>
            <a:ext cx="3610744" cy="2416996"/>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https://apronadpanama.files.wordpress.com/2013/02/portada_guia_municipal_aguasaneami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24943"/>
            <a:ext cx="3867150" cy="3096344"/>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88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BO" sz="3200" b="1" dirty="0" smtClean="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SANEAMIENTO BÁSICO:</a:t>
            </a:r>
            <a:endParaRPr lang="es-BO" sz="32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Aharoni" panose="02010803020104030203" pitchFamily="2" charset="-79"/>
              <a:cs typeface="Aharoni" panose="02010803020104030203" pitchFamily="2" charset="-79"/>
            </a:endParaRPr>
          </a:p>
        </p:txBody>
      </p:sp>
      <p:sp>
        <p:nvSpPr>
          <p:cNvPr id="3" name="2 Marcador de contenido"/>
          <p:cNvSpPr>
            <a:spLocks noGrp="1"/>
          </p:cNvSpPr>
          <p:nvPr>
            <p:ph idx="1"/>
          </p:nvPr>
        </p:nvSpPr>
        <p:spPr>
          <a:xfrm>
            <a:off x="87831" y="1423641"/>
            <a:ext cx="8229600" cy="5328592"/>
          </a:xfrm>
        </p:spPr>
        <p:txBody>
          <a:bodyPr>
            <a:normAutofit/>
          </a:bodyPr>
          <a:lstStyle/>
          <a:p>
            <a:pPr marL="0" indent="0">
              <a:buNone/>
            </a:pPr>
            <a:r>
              <a:rPr lang="es-BO" dirty="0" smtClean="0"/>
              <a:t>El sector de Saneamiento Básico comprende los servicios de:</a:t>
            </a:r>
            <a:endParaRPr lang="es-BO" dirty="0"/>
          </a:p>
          <a:p>
            <a:pPr>
              <a:buFont typeface="Wingdings" pitchFamily="2" charset="2"/>
              <a:buChar char="ü"/>
            </a:pPr>
            <a:endParaRPr lang="es-BO" dirty="0" smtClean="0"/>
          </a:p>
          <a:p>
            <a:pPr>
              <a:buFont typeface="Wingdings" pitchFamily="2" charset="2"/>
              <a:buChar char="ü"/>
            </a:pPr>
            <a:r>
              <a:rPr lang="es-BO" dirty="0" smtClean="0">
                <a:effectLst>
                  <a:glow rad="228600">
                    <a:schemeClr val="accent5">
                      <a:satMod val="175000"/>
                      <a:alpha val="40000"/>
                    </a:schemeClr>
                  </a:glow>
                </a:effectLst>
              </a:rPr>
              <a:t>Agua potable.</a:t>
            </a:r>
          </a:p>
          <a:p>
            <a:pPr>
              <a:buFont typeface="Wingdings" pitchFamily="2" charset="2"/>
              <a:buChar char="ü"/>
            </a:pPr>
            <a:endParaRPr lang="es-BO" dirty="0" smtClean="0"/>
          </a:p>
          <a:p>
            <a:pPr marL="0" indent="0">
              <a:buNone/>
            </a:pPr>
            <a:endParaRPr lang="es-BO" dirty="0"/>
          </a:p>
          <a:p>
            <a:pPr>
              <a:buFont typeface="Wingdings" pitchFamily="2" charset="2"/>
              <a:buChar char="ü"/>
            </a:pPr>
            <a:r>
              <a:rPr lang="es-BO" dirty="0" smtClean="0">
                <a:effectLst>
                  <a:glow rad="228600">
                    <a:schemeClr val="accent1">
                      <a:satMod val="175000"/>
                      <a:alpha val="40000"/>
                    </a:schemeClr>
                  </a:glow>
                </a:effectLst>
              </a:rPr>
              <a:t>Alcantarillado.</a:t>
            </a:r>
          </a:p>
          <a:p>
            <a:pPr marL="0" indent="0">
              <a:buNone/>
            </a:pPr>
            <a:endParaRPr lang="es-BO" dirty="0" smtClean="0"/>
          </a:p>
          <a:p>
            <a:pPr marL="0" indent="0">
              <a:buNone/>
            </a:pPr>
            <a:endParaRPr lang="es-BO" dirty="0"/>
          </a:p>
        </p:txBody>
      </p:sp>
      <p:pic>
        <p:nvPicPr>
          <p:cNvPr id="5122" name="Picture 2" descr="https://apologista.files.wordpress.com/2010/11/agua-po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981399"/>
            <a:ext cx="4657598" cy="2016224"/>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a:scene3d>
            <a:camera prst="orthographicFront"/>
            <a:lightRig rig="threePt" dir="t"/>
          </a:scene3d>
          <a:sp3d>
            <a:bevelT/>
          </a:sp3d>
          <a:extLst/>
        </p:spPr>
      </p:pic>
      <p:pic>
        <p:nvPicPr>
          <p:cNvPr id="5126" name="Picture 6" descr="http://edusan.emapac.com/wp-content/uploads/2012/08/alcantarilla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221088"/>
            <a:ext cx="4657598" cy="2376264"/>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602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944300"/>
            <a:ext cx="3816424" cy="461665"/>
          </a:xfrm>
          <a:prstGeom prst="rect">
            <a:avLst/>
          </a:prstGeom>
        </p:spPr>
        <p:txBody>
          <a:bodyPr wrap="square">
            <a:spAutoFit/>
          </a:bodyPr>
          <a:lstStyle/>
          <a:p>
            <a:pPr>
              <a:buFont typeface="Wingdings" pitchFamily="2" charset="2"/>
              <a:buChar char="ü"/>
            </a:pPr>
            <a:r>
              <a:rPr lang="es-BO" sz="2400" dirty="0">
                <a:effectLst>
                  <a:glow rad="228600">
                    <a:schemeClr val="accent4">
                      <a:satMod val="175000"/>
                      <a:alpha val="40000"/>
                    </a:schemeClr>
                  </a:glow>
                </a:effectLst>
              </a:rPr>
              <a:t>Disposición de excretas</a:t>
            </a:r>
            <a:r>
              <a:rPr lang="es-BO" dirty="0">
                <a:effectLst>
                  <a:glow rad="228600">
                    <a:schemeClr val="accent4">
                      <a:satMod val="175000"/>
                      <a:alpha val="40000"/>
                    </a:schemeClr>
                  </a:glow>
                </a:effectLst>
              </a:rPr>
              <a:t>.</a:t>
            </a:r>
          </a:p>
        </p:txBody>
      </p:sp>
      <p:sp>
        <p:nvSpPr>
          <p:cNvPr id="4" name="Rectángulo 3"/>
          <p:cNvSpPr/>
          <p:nvPr/>
        </p:nvSpPr>
        <p:spPr>
          <a:xfrm flipH="1">
            <a:off x="4860029" y="3140968"/>
            <a:ext cx="2664297" cy="461665"/>
          </a:xfrm>
          <a:prstGeom prst="rect">
            <a:avLst/>
          </a:prstGeom>
        </p:spPr>
        <p:txBody>
          <a:bodyPr wrap="square">
            <a:spAutoFit/>
          </a:bodyPr>
          <a:lstStyle/>
          <a:p>
            <a:pPr>
              <a:buFont typeface="Wingdings" pitchFamily="2" charset="2"/>
              <a:buChar char="ü"/>
            </a:pPr>
            <a:r>
              <a:rPr lang="es-BO" sz="2400" dirty="0">
                <a:effectLst>
                  <a:glow rad="228600">
                    <a:schemeClr val="accent2">
                      <a:satMod val="175000"/>
                      <a:alpha val="40000"/>
                    </a:schemeClr>
                  </a:glow>
                </a:effectLst>
              </a:rPr>
              <a:t>Residuos sólidos.</a:t>
            </a:r>
          </a:p>
        </p:txBody>
      </p:sp>
      <p:sp>
        <p:nvSpPr>
          <p:cNvPr id="5" name="Rectángulo 4"/>
          <p:cNvSpPr/>
          <p:nvPr/>
        </p:nvSpPr>
        <p:spPr>
          <a:xfrm>
            <a:off x="323528" y="5400352"/>
            <a:ext cx="2880320" cy="461665"/>
          </a:xfrm>
          <a:prstGeom prst="rect">
            <a:avLst/>
          </a:prstGeom>
        </p:spPr>
        <p:txBody>
          <a:bodyPr wrap="square">
            <a:spAutoFit/>
          </a:bodyPr>
          <a:lstStyle/>
          <a:p>
            <a:pPr>
              <a:buFont typeface="Wingdings" pitchFamily="2" charset="2"/>
              <a:buChar char="ü"/>
            </a:pPr>
            <a:r>
              <a:rPr lang="es-BO" sz="2400" dirty="0">
                <a:effectLst>
                  <a:glow rad="228600">
                    <a:schemeClr val="accent1">
                      <a:satMod val="175000"/>
                      <a:alpha val="40000"/>
                    </a:schemeClr>
                  </a:glow>
                </a:effectLst>
              </a:rPr>
              <a:t>El drenaje pluvial.</a:t>
            </a:r>
          </a:p>
        </p:txBody>
      </p:sp>
      <p:pic>
        <p:nvPicPr>
          <p:cNvPr id="6146" name="Picture 2" descr="http://www.asociacioneduco.es/images/seccion_proyectos_gran/img_humanos_alternativa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69516"/>
            <a:ext cx="4267200" cy="1863340"/>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a:scene3d>
            <a:camera prst="orthographicFront"/>
            <a:lightRig rig="threePt" dir="t"/>
          </a:scene3d>
          <a:sp3d>
            <a:bevelT/>
          </a:sp3d>
          <a:extLst/>
        </p:spPr>
      </p:pic>
      <p:pic>
        <p:nvPicPr>
          <p:cNvPr id="6148" name="Picture 4" descr="http://image.slidesharecdn.com/presentacinresiduossolidos-100827142158-phpapp02/95/presentacin-residuos-solidos-1-728.jpg?cb=1282919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48880"/>
            <a:ext cx="4104456" cy="2016224"/>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a:scene3d>
            <a:camera prst="orthographicFront"/>
            <a:lightRig rig="threePt" dir="t"/>
          </a:scene3d>
          <a:sp3d>
            <a:bevelT/>
          </a:sp3d>
          <a:extLst/>
        </p:spPr>
      </p:pic>
      <p:pic>
        <p:nvPicPr>
          <p:cNvPr id="6150" name="Picture 6" descr="http://assets.zocalo.com.mx/uploads/articles/1282200279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581128"/>
            <a:ext cx="4712593" cy="1944216"/>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7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6" y="-459432"/>
            <a:ext cx="9753600" cy="7467600"/>
          </a:xfrm>
          <a:prstGeom prst="ellipse">
            <a:avLst/>
          </a:prstGeom>
          <a:ln>
            <a:noFill/>
          </a:ln>
          <a:effectLst>
            <a:softEdge rad="112500"/>
          </a:effectLst>
        </p:spPr>
      </p:pic>
      <p:sp>
        <p:nvSpPr>
          <p:cNvPr id="2" name="1 Título"/>
          <p:cNvSpPr>
            <a:spLocks noGrp="1"/>
          </p:cNvSpPr>
          <p:nvPr>
            <p:ph type="ctrTitle"/>
          </p:nvPr>
        </p:nvSpPr>
        <p:spPr>
          <a:xfrm>
            <a:off x="971600" y="692696"/>
            <a:ext cx="6984776" cy="749945"/>
          </a:xfrm>
        </p:spPr>
        <p:style>
          <a:lnRef idx="1">
            <a:schemeClr val="accent2"/>
          </a:lnRef>
          <a:fillRef idx="2">
            <a:schemeClr val="accent2"/>
          </a:fillRef>
          <a:effectRef idx="1">
            <a:schemeClr val="accent2"/>
          </a:effectRef>
          <a:fontRef idx="minor">
            <a:schemeClr val="dk1"/>
          </a:fontRef>
        </p:style>
        <p:txBody>
          <a:bodyPr>
            <a:normAutofit/>
          </a:bodyPr>
          <a:lstStyle/>
          <a:p>
            <a:r>
              <a:rPr lang="es-ES" sz="3600" dirty="0" smtClean="0">
                <a:solidFill>
                  <a:schemeClr val="accent4">
                    <a:lumMod val="50000"/>
                  </a:schemeClr>
                </a:solidFill>
                <a:latin typeface="Cooper Black" pitchFamily="18" charset="0"/>
              </a:rPr>
              <a:t>2. </a:t>
            </a:r>
            <a:r>
              <a:rPr lang="es-ES" sz="3600" u="sng" dirty="0" smtClean="0">
                <a:solidFill>
                  <a:schemeClr val="accent4">
                    <a:lumMod val="50000"/>
                  </a:schemeClr>
                </a:solidFill>
                <a:latin typeface="Cooper Black" pitchFamily="18" charset="0"/>
              </a:rPr>
              <a:t>MARCO INSTITUCIONAL</a:t>
            </a:r>
            <a:endParaRPr lang="es-ES" sz="3600" u="sng" dirty="0">
              <a:solidFill>
                <a:schemeClr val="accent4">
                  <a:lumMod val="50000"/>
                </a:schemeClr>
              </a:solidFill>
              <a:latin typeface="Cooper Black" pitchFamily="18" charset="0"/>
            </a:endParaRPr>
          </a:p>
        </p:txBody>
      </p:sp>
      <p:sp>
        <p:nvSpPr>
          <p:cNvPr id="3" name="2 Subtítulo"/>
          <p:cNvSpPr>
            <a:spLocks noGrp="1"/>
          </p:cNvSpPr>
          <p:nvPr>
            <p:ph type="subTitle" idx="1"/>
          </p:nvPr>
        </p:nvSpPr>
        <p:spPr>
          <a:xfrm>
            <a:off x="1078022" y="2850619"/>
            <a:ext cx="1555779" cy="574459"/>
          </a:xfrm>
        </p:spPr>
        <p:style>
          <a:lnRef idx="3">
            <a:schemeClr val="lt1"/>
          </a:lnRef>
          <a:fillRef idx="1">
            <a:schemeClr val="accent6"/>
          </a:fillRef>
          <a:effectRef idx="1">
            <a:schemeClr val="accent6"/>
          </a:effectRef>
          <a:fontRef idx="minor">
            <a:schemeClr val="lt1"/>
          </a:fontRef>
        </p:style>
        <p:txBody>
          <a:bodyPr>
            <a:normAutofit lnSpcReduction="10000"/>
          </a:bodyPr>
          <a:lstStyle/>
          <a:p>
            <a:r>
              <a:rPr lang="es-ES" smtClean="0">
                <a:solidFill>
                  <a:schemeClr val="bg1"/>
                </a:solidFill>
              </a:rPr>
              <a:t>MISION</a:t>
            </a:r>
            <a:endParaRPr lang="es-ES" dirty="0">
              <a:solidFill>
                <a:schemeClr val="bg1"/>
              </a:solidFill>
            </a:endParaRPr>
          </a:p>
        </p:txBody>
      </p:sp>
      <p:sp>
        <p:nvSpPr>
          <p:cNvPr id="4" name="2 Subtítulo"/>
          <p:cNvSpPr txBox="1">
            <a:spLocks/>
          </p:cNvSpPr>
          <p:nvPr/>
        </p:nvSpPr>
        <p:spPr>
          <a:xfrm>
            <a:off x="1078022" y="1884514"/>
            <a:ext cx="3710002" cy="75107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b="1" dirty="0" smtClean="0">
                <a:solidFill>
                  <a:srgbClr val="00B050"/>
                </a:solidFill>
                <a:latin typeface="AcmeFont" pitchFamily="2" charset="0"/>
              </a:rPr>
              <a:t>MINISTERIO DE MEDIO AMBIENTE Y AGUA</a:t>
            </a:r>
            <a:endParaRPr lang="es-ES" b="1" dirty="0">
              <a:solidFill>
                <a:srgbClr val="00B050"/>
              </a:solidFill>
              <a:latin typeface="AcmeFont" pitchFamily="2" charset="0"/>
            </a:endParaRPr>
          </a:p>
        </p:txBody>
      </p:sp>
      <p:sp>
        <p:nvSpPr>
          <p:cNvPr id="6" name="2 Subtítulo"/>
          <p:cNvSpPr txBox="1">
            <a:spLocks/>
          </p:cNvSpPr>
          <p:nvPr/>
        </p:nvSpPr>
        <p:spPr>
          <a:xfrm>
            <a:off x="3131840" y="2850619"/>
            <a:ext cx="1656184" cy="568458"/>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dirty="0" smtClean="0">
                <a:solidFill>
                  <a:schemeClr val="bg1"/>
                </a:solidFill>
              </a:rPr>
              <a:t>VISION</a:t>
            </a:r>
            <a:endParaRPr lang="es-ES" dirty="0">
              <a:solidFill>
                <a:schemeClr val="bg1"/>
              </a:solidFill>
            </a:endParaRPr>
          </a:p>
        </p:txBody>
      </p:sp>
      <p:sp>
        <p:nvSpPr>
          <p:cNvPr id="7" name="2 Subtítulo"/>
          <p:cNvSpPr txBox="1">
            <a:spLocks/>
          </p:cNvSpPr>
          <p:nvPr/>
        </p:nvSpPr>
        <p:spPr>
          <a:xfrm>
            <a:off x="6145426" y="1913146"/>
            <a:ext cx="1711796" cy="511428"/>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dirty="0" smtClean="0">
                <a:solidFill>
                  <a:schemeClr val="bg1"/>
                </a:solidFill>
              </a:rPr>
              <a:t>OBJETIVOS</a:t>
            </a:r>
            <a:endParaRPr lang="es-ES" dirty="0">
              <a:solidFill>
                <a:schemeClr val="bg1"/>
              </a:solidFill>
            </a:endParaRPr>
          </a:p>
        </p:txBody>
      </p:sp>
      <p:sp>
        <p:nvSpPr>
          <p:cNvPr id="12" name="11 Redondear rectángulo de esquina sencilla"/>
          <p:cNvSpPr/>
          <p:nvPr/>
        </p:nvSpPr>
        <p:spPr>
          <a:xfrm>
            <a:off x="5508104" y="2635589"/>
            <a:ext cx="3168352" cy="1838185"/>
          </a:xfrm>
          <a:prstGeom prst="round1Rect">
            <a:avLst/>
          </a:prstGeom>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itchFamily="34" charset="0"/>
              <a:buChar char="•"/>
            </a:pPr>
            <a:r>
              <a:rPr lang="es-ES" sz="1600" b="1" dirty="0" smtClean="0">
                <a:solidFill>
                  <a:srgbClr val="002060"/>
                </a:solidFill>
                <a:latin typeface="Arial" pitchFamily="34" charset="0"/>
                <a:cs typeface="Arial" pitchFamily="34" charset="0"/>
              </a:rPr>
              <a:t>Consolidar la gestión por resultados </a:t>
            </a:r>
          </a:p>
          <a:p>
            <a:pPr marL="285750" indent="-285750">
              <a:buFont typeface="Arial" pitchFamily="34" charset="0"/>
              <a:buChar char="•"/>
            </a:pPr>
            <a:r>
              <a:rPr lang="es-ES" sz="1600" b="1" dirty="0" smtClean="0">
                <a:solidFill>
                  <a:srgbClr val="002060"/>
                </a:solidFill>
                <a:latin typeface="Arial" pitchFamily="34" charset="0"/>
                <a:cs typeface="Arial" pitchFamily="34" charset="0"/>
              </a:rPr>
              <a:t>Garantizar el agua para la producción</a:t>
            </a:r>
          </a:p>
          <a:p>
            <a:pPr marL="285750" indent="-285750">
              <a:buFont typeface="Arial" pitchFamily="34" charset="0"/>
              <a:buChar char="•"/>
            </a:pPr>
            <a:r>
              <a:rPr lang="es-ES" sz="1600" b="1" dirty="0" smtClean="0">
                <a:solidFill>
                  <a:srgbClr val="002060"/>
                </a:solidFill>
                <a:latin typeface="Arial" pitchFamily="34" charset="0"/>
                <a:cs typeface="Arial" pitchFamily="34" charset="0"/>
              </a:rPr>
              <a:t>Garantizar mecanismos para la preservación </a:t>
            </a:r>
            <a:endParaRPr lang="es-ES" sz="1600" b="1" dirty="0">
              <a:solidFill>
                <a:srgbClr val="002060"/>
              </a:solidFill>
              <a:latin typeface="Arial" pitchFamily="34" charset="0"/>
              <a:cs typeface="Arial" pitchFamily="34" charset="0"/>
            </a:endParaRPr>
          </a:p>
        </p:txBody>
      </p:sp>
      <p:pic>
        <p:nvPicPr>
          <p:cNvPr id="8" name="Imagen 7" descr="http://www.emagua.gob.bo/sites/default/files/mmaya_logo.jpg"/>
          <p:cNvPicPr/>
          <p:nvPr/>
        </p:nvPicPr>
        <p:blipFill>
          <a:blip r:embed="rId3">
            <a:extLst>
              <a:ext uri="{28A0092B-C50C-407E-A947-70E740481C1C}">
                <a14:useLocalDpi xmlns:a14="http://schemas.microsoft.com/office/drawing/2010/main" val="0"/>
              </a:ext>
            </a:extLst>
          </a:blip>
          <a:srcRect/>
          <a:stretch>
            <a:fillRect/>
          </a:stretch>
        </p:blipFill>
        <p:spPr bwMode="auto">
          <a:xfrm>
            <a:off x="1655677" y="3748074"/>
            <a:ext cx="2304255" cy="1224136"/>
          </a:xfrm>
          <a:prstGeom prst="roundRect">
            <a:avLst>
              <a:gd name="adj" fmla="val 8594"/>
            </a:avLst>
          </a:prstGeom>
          <a:solidFill>
            <a:srgbClr val="FFFFFF">
              <a:shade val="85000"/>
            </a:srgbClr>
          </a:solidFill>
          <a:ln w="28575">
            <a:solidFill>
              <a:schemeClr val="accent5">
                <a:lumMod val="75000"/>
              </a:schemeClr>
            </a:solidFill>
          </a:ln>
          <a:effectLst>
            <a:glow rad="228600">
              <a:schemeClr val="accent1">
                <a:satMod val="175000"/>
                <a:alpha val="40000"/>
              </a:schemeClr>
            </a:glow>
            <a:reflection blurRad="6350" stA="50000" endA="300" endPos="90000" dir="5400000" sy="-100000" algn="bl" rotWithShape="0"/>
          </a:effectLst>
        </p:spPr>
      </p:pic>
      <p:pic>
        <p:nvPicPr>
          <p:cNvPr id="9" name="Imagen 8" descr="http://www.epsas.com.bo/epsas/images/slider/05-05-2015%20tilata%20copia.jpg"/>
          <p:cNvPicPr/>
          <p:nvPr/>
        </p:nvPicPr>
        <p:blipFill rotWithShape="1">
          <a:blip r:embed="rId4"/>
          <a:srcRect t="1051" r="23160"/>
          <a:stretch/>
        </p:blipFill>
        <p:spPr bwMode="auto">
          <a:xfrm>
            <a:off x="2933023" y="5301208"/>
            <a:ext cx="5627374" cy="1224025"/>
          </a:xfrm>
          <a:prstGeom prst="roundRect">
            <a:avLst>
              <a:gd name="adj" fmla="val 8594"/>
            </a:avLst>
          </a:prstGeom>
          <a:solidFill>
            <a:srgbClr val="FFFFFF">
              <a:shade val="85000"/>
            </a:srgbClr>
          </a:solidFill>
          <a:ln>
            <a:solidFill>
              <a:schemeClr val="tx1">
                <a:lumMod val="95000"/>
                <a:lumOff val="5000"/>
              </a:schemeClr>
            </a:solidFill>
          </a:ln>
          <a:effectLst>
            <a:outerShdw blurRad="50800" dist="38100" dir="2700000" algn="tl" rotWithShape="0">
              <a:prstClr val="black">
                <a:alpha val="40000"/>
              </a:prstClr>
            </a:outerShdw>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94171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424"/>
            <a:ext cx="9753600" cy="7467600"/>
          </a:xfrm>
          <a:prstGeom prst="ellipse">
            <a:avLst/>
          </a:prstGeom>
          <a:ln>
            <a:noFill/>
          </a:ln>
          <a:effectLst>
            <a:softEdge rad="112500"/>
          </a:effectLst>
        </p:spPr>
      </p:pic>
      <p:sp>
        <p:nvSpPr>
          <p:cNvPr id="2" name="1 Título"/>
          <p:cNvSpPr>
            <a:spLocks noGrp="1"/>
          </p:cNvSpPr>
          <p:nvPr>
            <p:ph type="title"/>
          </p:nvPr>
        </p:nvSpPr>
        <p:spPr>
          <a:xfrm>
            <a:off x="467544" y="656590"/>
            <a:ext cx="3096344" cy="72008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b="1" dirty="0" smtClean="0">
                <a:solidFill>
                  <a:srgbClr val="002060"/>
                </a:solidFill>
                <a:latin typeface="Cooper Black" pitchFamily="18" charset="0"/>
              </a:rPr>
              <a:t>SENASBA</a:t>
            </a:r>
            <a:endParaRPr lang="es-ES" b="1" dirty="0">
              <a:solidFill>
                <a:srgbClr val="002060"/>
              </a:solidFill>
              <a:latin typeface="Cooper Black" pitchFamily="18" charset="0"/>
            </a:endParaRPr>
          </a:p>
        </p:txBody>
      </p:sp>
      <p:sp>
        <p:nvSpPr>
          <p:cNvPr id="5" name="1 Título"/>
          <p:cNvSpPr txBox="1">
            <a:spLocks/>
          </p:cNvSpPr>
          <p:nvPr/>
        </p:nvSpPr>
        <p:spPr>
          <a:xfrm>
            <a:off x="4582344" y="3973038"/>
            <a:ext cx="3816424" cy="189165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pPr>
            <a:r>
              <a:rPr lang="es-ES" sz="2000" dirty="0">
                <a:solidFill>
                  <a:schemeClr val="bg1"/>
                </a:solidFill>
              </a:rPr>
              <a:t>Ofrecer asistencia técnica </a:t>
            </a:r>
          </a:p>
          <a:p>
            <a:pPr marL="342900" indent="-342900" algn="l">
              <a:buFont typeface="Arial" pitchFamily="34" charset="0"/>
              <a:buChar char="•"/>
            </a:pPr>
            <a:r>
              <a:rPr lang="es-ES" sz="2000" dirty="0">
                <a:solidFill>
                  <a:schemeClr val="bg1"/>
                </a:solidFill>
              </a:rPr>
              <a:t> </a:t>
            </a:r>
            <a:r>
              <a:rPr lang="es-ES" sz="2000" dirty="0" smtClean="0">
                <a:solidFill>
                  <a:schemeClr val="bg1"/>
                </a:solidFill>
              </a:rPr>
              <a:t>Implementar </a:t>
            </a:r>
            <a:r>
              <a:rPr lang="es-ES" sz="2000" dirty="0">
                <a:solidFill>
                  <a:schemeClr val="bg1"/>
                </a:solidFill>
              </a:rPr>
              <a:t>el desarrollo comunitario.</a:t>
            </a:r>
          </a:p>
          <a:p>
            <a:pPr marL="342900" indent="-342900" algn="l">
              <a:buFont typeface="Arial" pitchFamily="34" charset="0"/>
              <a:buChar char="•"/>
            </a:pPr>
            <a:r>
              <a:rPr lang="es-ES" sz="2000" dirty="0">
                <a:solidFill>
                  <a:schemeClr val="bg1"/>
                </a:solidFill>
              </a:rPr>
              <a:t>Brindar fortalecimiento Institucional</a:t>
            </a:r>
            <a:r>
              <a:rPr lang="es-ES" sz="2000" dirty="0" smtClean="0">
                <a:solidFill>
                  <a:schemeClr val="bg1"/>
                </a:solidFill>
              </a:rPr>
              <a:t>.</a:t>
            </a:r>
            <a:r>
              <a:rPr lang="es-ES" sz="2000" dirty="0" smtClean="0"/>
              <a:t> </a:t>
            </a:r>
            <a:endParaRPr lang="es-ES" sz="2000" dirty="0"/>
          </a:p>
        </p:txBody>
      </p:sp>
      <p:sp>
        <p:nvSpPr>
          <p:cNvPr id="6" name="5 Rectángulo"/>
          <p:cNvSpPr/>
          <p:nvPr/>
        </p:nvSpPr>
        <p:spPr>
          <a:xfrm>
            <a:off x="4607299" y="1628800"/>
            <a:ext cx="3878088" cy="189165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342900" indent="-342900">
              <a:buFont typeface="Arial" pitchFamily="34" charset="0"/>
              <a:buChar char="•"/>
            </a:pPr>
            <a:r>
              <a:rPr lang="es-ES" sz="2000" dirty="0" smtClean="0">
                <a:solidFill>
                  <a:schemeClr val="bg1"/>
                </a:solidFill>
              </a:rPr>
              <a:t>Difundir experiencias positivas </a:t>
            </a:r>
          </a:p>
          <a:p>
            <a:pPr marL="342900" indent="-342900">
              <a:buFont typeface="Arial" pitchFamily="34" charset="0"/>
              <a:buChar char="•"/>
            </a:pPr>
            <a:r>
              <a:rPr lang="es-ES" sz="2000" dirty="0" smtClean="0">
                <a:solidFill>
                  <a:schemeClr val="bg1"/>
                </a:solidFill>
              </a:rPr>
              <a:t>Generar transferencias de tecnologías </a:t>
            </a:r>
          </a:p>
          <a:p>
            <a:pPr marL="342900" indent="-342900">
              <a:buFont typeface="Arial" pitchFamily="34" charset="0"/>
              <a:buChar char="•"/>
            </a:pPr>
            <a:r>
              <a:rPr lang="es-ES" sz="2000" dirty="0" smtClean="0">
                <a:solidFill>
                  <a:schemeClr val="bg1"/>
                </a:solidFill>
              </a:rPr>
              <a:t>Capacitar </a:t>
            </a:r>
          </a:p>
          <a:p>
            <a:pPr marL="342900" indent="-342900">
              <a:buFont typeface="Arial" pitchFamily="34" charset="0"/>
              <a:buChar char="•"/>
            </a:pPr>
            <a:r>
              <a:rPr lang="es-ES" sz="2000" dirty="0" smtClean="0">
                <a:solidFill>
                  <a:schemeClr val="bg1"/>
                </a:solidFill>
              </a:rPr>
              <a:t>Ejecutar políticas </a:t>
            </a:r>
            <a:endParaRPr lang="es-ES" sz="2000" dirty="0">
              <a:solidFill>
                <a:schemeClr val="bg1"/>
              </a:solidFill>
            </a:endParaRPr>
          </a:p>
        </p:txBody>
      </p:sp>
      <p:sp>
        <p:nvSpPr>
          <p:cNvPr id="9" name="8 Flecha a la derecha con muesca"/>
          <p:cNvSpPr/>
          <p:nvPr/>
        </p:nvSpPr>
        <p:spPr>
          <a:xfrm>
            <a:off x="1475656" y="5229200"/>
            <a:ext cx="2376264" cy="936104"/>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smtClean="0"/>
              <a:t>SE OCUPA DE: </a:t>
            </a:r>
            <a:endParaRPr lang="es-ES" dirty="0"/>
          </a:p>
        </p:txBody>
      </p:sp>
      <p:sp>
        <p:nvSpPr>
          <p:cNvPr id="11" name="10 Rectángulo"/>
          <p:cNvSpPr/>
          <p:nvPr/>
        </p:nvSpPr>
        <p:spPr>
          <a:xfrm>
            <a:off x="272107" y="1753365"/>
            <a:ext cx="3960440" cy="945829"/>
          </a:xfrm>
          <a:prstGeom prst="rect">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b="1" dirty="0">
                <a:solidFill>
                  <a:schemeClr val="bg1">
                    <a:lumMod val="95000"/>
                  </a:schemeClr>
                </a:solidFill>
                <a:latin typeface="Comic Sans MS" pitchFamily="66" charset="0"/>
              </a:rPr>
              <a:t>Servicio Nacional para la Sostenibilidad de Servicios en Saneamiento Básico </a:t>
            </a:r>
          </a:p>
        </p:txBody>
      </p:sp>
      <p:pic>
        <p:nvPicPr>
          <p:cNvPr id="7" name="irc_mi" descr="http://www.aecid.bo/portal/wp-content/uploads/2014/05/Logo_SENASBA.jpg"/>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a:stretch>
            <a:fillRect/>
          </a:stretch>
        </p:blipFill>
        <p:spPr bwMode="auto">
          <a:xfrm>
            <a:off x="565294" y="3075889"/>
            <a:ext cx="3024336" cy="1871871"/>
          </a:xfrm>
          <a:prstGeom prst="roundRect">
            <a:avLst>
              <a:gd name="adj" fmla="val 8594"/>
            </a:avLst>
          </a:prstGeom>
          <a:solidFill>
            <a:srgbClr val="FFFFFF">
              <a:shade val="85000"/>
            </a:srgbClr>
          </a:solidFill>
          <a:ln w="38100">
            <a:solidFill>
              <a:schemeClr val="tx1"/>
            </a:solidFill>
          </a:ln>
          <a:effectLst>
            <a:glow rad="228600">
              <a:schemeClr val="accent6">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3594850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2" y="-459432"/>
            <a:ext cx="9753600" cy="7467600"/>
          </a:xfrm>
          <a:prstGeom prst="ellipse">
            <a:avLst/>
          </a:prstGeom>
          <a:ln>
            <a:noFill/>
          </a:ln>
          <a:effectLst>
            <a:softEdge rad="112500"/>
          </a:effectLst>
        </p:spPr>
      </p:pic>
      <p:sp>
        <p:nvSpPr>
          <p:cNvPr id="2" name="1 Título"/>
          <p:cNvSpPr>
            <a:spLocks noGrp="1"/>
          </p:cNvSpPr>
          <p:nvPr>
            <p:ph type="title"/>
          </p:nvPr>
        </p:nvSpPr>
        <p:spPr>
          <a:xfrm>
            <a:off x="624795" y="446854"/>
            <a:ext cx="2170584" cy="792088"/>
          </a:xfrm>
        </p:spPr>
        <p:style>
          <a:lnRef idx="1">
            <a:schemeClr val="accent2"/>
          </a:lnRef>
          <a:fillRef idx="2">
            <a:schemeClr val="accent2"/>
          </a:fillRef>
          <a:effectRef idx="1">
            <a:schemeClr val="accent2"/>
          </a:effectRef>
          <a:fontRef idx="minor">
            <a:schemeClr val="dk1"/>
          </a:fontRef>
        </p:style>
        <p:txBody>
          <a:bodyPr/>
          <a:lstStyle/>
          <a:p>
            <a:r>
              <a:rPr lang="es-ES" b="1" dirty="0" smtClean="0">
                <a:solidFill>
                  <a:schemeClr val="tx2">
                    <a:lumMod val="50000"/>
                  </a:schemeClr>
                </a:solidFill>
                <a:latin typeface="Cooper Black" pitchFamily="18" charset="0"/>
              </a:rPr>
              <a:t>EPSAS</a:t>
            </a:r>
            <a:endParaRPr lang="es-ES" b="1" dirty="0">
              <a:solidFill>
                <a:schemeClr val="tx2">
                  <a:lumMod val="50000"/>
                </a:schemeClr>
              </a:solidFill>
              <a:latin typeface="Cooper Black" pitchFamily="18" charset="0"/>
            </a:endParaRPr>
          </a:p>
        </p:txBody>
      </p:sp>
      <p:sp>
        <p:nvSpPr>
          <p:cNvPr id="4" name="3 Flecha derecha"/>
          <p:cNvSpPr/>
          <p:nvPr/>
        </p:nvSpPr>
        <p:spPr>
          <a:xfrm>
            <a:off x="467544" y="2525249"/>
            <a:ext cx="165618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COBRAR</a:t>
            </a:r>
            <a:endParaRPr lang="es-ES" dirty="0"/>
          </a:p>
        </p:txBody>
      </p:sp>
      <p:sp>
        <p:nvSpPr>
          <p:cNvPr id="5" name="4 Rectángulo redondeado"/>
          <p:cNvSpPr/>
          <p:nvPr/>
        </p:nvSpPr>
        <p:spPr>
          <a:xfrm>
            <a:off x="2339752" y="2448575"/>
            <a:ext cx="2160240" cy="125375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285750" indent="-285750">
              <a:buFont typeface="Arial" pitchFamily="34" charset="0"/>
              <a:buChar char="•"/>
            </a:pPr>
            <a:r>
              <a:rPr lang="es-ES" sz="1600" dirty="0" smtClean="0">
                <a:cs typeface="Arial" pitchFamily="34" charset="0"/>
              </a:rPr>
              <a:t>TARIFAS </a:t>
            </a:r>
          </a:p>
          <a:p>
            <a:pPr marL="285750" indent="-285750">
              <a:buFont typeface="Arial" pitchFamily="34" charset="0"/>
              <a:buChar char="•"/>
            </a:pPr>
            <a:r>
              <a:rPr lang="es-ES" sz="1600" dirty="0" smtClean="0">
                <a:cs typeface="Arial" pitchFamily="34" charset="0"/>
              </a:rPr>
              <a:t>POR SERVICIOS PRESTADOS </a:t>
            </a:r>
          </a:p>
          <a:p>
            <a:pPr marL="285750" indent="-285750">
              <a:buFont typeface="Arial" pitchFamily="34" charset="0"/>
              <a:buChar char="•"/>
            </a:pPr>
            <a:r>
              <a:rPr lang="es-ES" sz="1600" dirty="0" smtClean="0">
                <a:cs typeface="Arial" pitchFamily="34" charset="0"/>
              </a:rPr>
              <a:t>MULTAS</a:t>
            </a:r>
            <a:endParaRPr lang="es-ES" sz="1600" dirty="0">
              <a:cs typeface="Arial" pitchFamily="34" charset="0"/>
            </a:endParaRPr>
          </a:p>
        </p:txBody>
      </p:sp>
      <p:sp>
        <p:nvSpPr>
          <p:cNvPr id="6" name="5 Proceso"/>
          <p:cNvSpPr/>
          <p:nvPr/>
        </p:nvSpPr>
        <p:spPr>
          <a:xfrm>
            <a:off x="791579" y="1735493"/>
            <a:ext cx="2052229" cy="504056"/>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000" dirty="0" smtClean="0"/>
              <a:t>DERECHOS</a:t>
            </a:r>
            <a:endParaRPr lang="es-ES" sz="2000" dirty="0"/>
          </a:p>
        </p:txBody>
      </p:sp>
      <p:sp>
        <p:nvSpPr>
          <p:cNvPr id="7" name="6 Proceso"/>
          <p:cNvSpPr/>
          <p:nvPr/>
        </p:nvSpPr>
        <p:spPr>
          <a:xfrm>
            <a:off x="5562110" y="1717436"/>
            <a:ext cx="2052229" cy="504056"/>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000" dirty="0" smtClean="0"/>
              <a:t>OBLIGACIONES</a:t>
            </a:r>
            <a:endParaRPr lang="es-ES" sz="2000" dirty="0"/>
          </a:p>
        </p:txBody>
      </p:sp>
      <p:sp>
        <p:nvSpPr>
          <p:cNvPr id="8" name="7 Proceso"/>
          <p:cNvSpPr/>
          <p:nvPr/>
        </p:nvSpPr>
        <p:spPr>
          <a:xfrm>
            <a:off x="1295636" y="3871799"/>
            <a:ext cx="2664296" cy="504056"/>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SUSPENDER SERVICIOS</a:t>
            </a:r>
            <a:endParaRPr lang="es-ES" dirty="0"/>
          </a:p>
        </p:txBody>
      </p:sp>
      <p:sp>
        <p:nvSpPr>
          <p:cNvPr id="9" name="8 Proceso"/>
          <p:cNvSpPr/>
          <p:nvPr/>
        </p:nvSpPr>
        <p:spPr>
          <a:xfrm>
            <a:off x="5148064" y="2708921"/>
            <a:ext cx="3528392" cy="2736304"/>
          </a:xfrm>
          <a:prstGeom prst="flowChartProcess">
            <a:avLst/>
          </a:prstGeom>
          <a:solidFill>
            <a:schemeClr val="accent5">
              <a:lumMod val="7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itchFamily="34" charset="0"/>
              <a:buChar char="•"/>
            </a:pPr>
            <a:r>
              <a:rPr lang="es-ES" dirty="0" smtClean="0">
                <a:solidFill>
                  <a:schemeClr val="bg1"/>
                </a:solidFill>
              </a:rPr>
              <a:t>La  </a:t>
            </a:r>
            <a:r>
              <a:rPr lang="es-ES" dirty="0">
                <a:solidFill>
                  <a:schemeClr val="bg1"/>
                </a:solidFill>
              </a:rPr>
              <a:t>dotación   de  aguas  en  cantidad  </a:t>
            </a:r>
          </a:p>
          <a:p>
            <a:pPr marL="285750" indent="-285750">
              <a:buFont typeface="Arial" pitchFamily="34" charset="0"/>
              <a:buChar char="•"/>
            </a:pPr>
            <a:r>
              <a:rPr lang="es-ES" dirty="0" smtClean="0">
                <a:solidFill>
                  <a:schemeClr val="bg1"/>
                </a:solidFill>
              </a:rPr>
              <a:t>La  </a:t>
            </a:r>
            <a:r>
              <a:rPr lang="es-ES" dirty="0">
                <a:solidFill>
                  <a:schemeClr val="bg1"/>
                </a:solidFill>
              </a:rPr>
              <a:t>integridad  física  y  la  salud  </a:t>
            </a:r>
          </a:p>
          <a:p>
            <a:pPr marL="285750" indent="-285750">
              <a:buFont typeface="Arial" pitchFamily="34" charset="0"/>
              <a:buChar char="•"/>
            </a:pPr>
            <a:r>
              <a:rPr lang="es-ES" dirty="0">
                <a:solidFill>
                  <a:schemeClr val="bg1"/>
                </a:solidFill>
              </a:rPr>
              <a:t>Cumplir las normas </a:t>
            </a:r>
          </a:p>
          <a:p>
            <a:pPr marL="285750" indent="-285750">
              <a:buFont typeface="Arial" pitchFamily="34" charset="0"/>
              <a:buChar char="•"/>
            </a:pPr>
            <a:r>
              <a:rPr lang="es-ES" dirty="0">
                <a:solidFill>
                  <a:schemeClr val="bg1"/>
                </a:solidFill>
              </a:rPr>
              <a:t>Proporcionar información técnica</a:t>
            </a:r>
          </a:p>
          <a:p>
            <a:pPr marL="285750" indent="-285750">
              <a:buFont typeface="Arial" pitchFamily="34" charset="0"/>
              <a:buChar char="•"/>
            </a:pPr>
            <a:r>
              <a:rPr lang="es-ES" dirty="0">
                <a:solidFill>
                  <a:schemeClr val="bg1"/>
                </a:solidFill>
              </a:rPr>
              <a:t>El  incumplimiento  </a:t>
            </a:r>
            <a:r>
              <a:rPr lang="es-ES" dirty="0" smtClean="0">
                <a:solidFill>
                  <a:schemeClr val="bg1"/>
                </a:solidFill>
              </a:rPr>
              <a:t>de  </a:t>
            </a:r>
            <a:r>
              <a:rPr lang="es-ES" dirty="0">
                <a:solidFill>
                  <a:schemeClr val="bg1"/>
                </a:solidFill>
              </a:rPr>
              <a:t>las  obligaciones  </a:t>
            </a:r>
          </a:p>
        </p:txBody>
      </p:sp>
      <p:cxnSp>
        <p:nvCxnSpPr>
          <p:cNvPr id="11" name="10 Conector recto"/>
          <p:cNvCxnSpPr/>
          <p:nvPr/>
        </p:nvCxnSpPr>
        <p:spPr>
          <a:xfrm>
            <a:off x="4716016" y="1868099"/>
            <a:ext cx="0" cy="4007400"/>
          </a:xfrm>
          <a:prstGeom prst="line">
            <a:avLst/>
          </a:prstGeom>
        </p:spPr>
        <p:style>
          <a:lnRef idx="3">
            <a:schemeClr val="accent3"/>
          </a:lnRef>
          <a:fillRef idx="0">
            <a:schemeClr val="accent3"/>
          </a:fillRef>
          <a:effectRef idx="2">
            <a:schemeClr val="accent3"/>
          </a:effectRef>
          <a:fontRef idx="minor">
            <a:schemeClr val="tx1"/>
          </a:fontRef>
        </p:style>
      </p:cxnSp>
      <p:sp>
        <p:nvSpPr>
          <p:cNvPr id="12" name="11 Rectángulo"/>
          <p:cNvSpPr/>
          <p:nvPr/>
        </p:nvSpPr>
        <p:spPr>
          <a:xfrm>
            <a:off x="3199305" y="554866"/>
            <a:ext cx="5400600"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schemeClr val="accent2">
                    <a:lumMod val="50000"/>
                  </a:schemeClr>
                </a:solidFill>
              </a:rPr>
              <a:t>Empresa Pública Social del Agua y Saneamiento S.A</a:t>
            </a:r>
            <a:endParaRPr lang="es-ES" dirty="0">
              <a:solidFill>
                <a:schemeClr val="accent2">
                  <a:lumMod val="50000"/>
                </a:schemeClr>
              </a:solidFill>
            </a:endParaRPr>
          </a:p>
        </p:txBody>
      </p:sp>
      <p:pic>
        <p:nvPicPr>
          <p:cNvPr id="13" name="irc_mi" descr="http://www.binariaconsultores.com/logos-clientes/Epsas.jpg"/>
          <p:cNvPicPr/>
          <p:nvPr/>
        </p:nvPicPr>
        <p:blipFill>
          <a:blip r:embed="rId3"/>
          <a:srcRect/>
          <a:stretch>
            <a:fillRect/>
          </a:stretch>
        </p:blipFill>
        <p:spPr bwMode="auto">
          <a:xfrm>
            <a:off x="1149127" y="4674605"/>
            <a:ext cx="2381250" cy="1333500"/>
          </a:xfrm>
          <a:prstGeom prst="rect">
            <a:avLst/>
          </a:prstGeom>
          <a:ln w="38100">
            <a:solidFill>
              <a:schemeClr val="accent5">
                <a:lumMod val="50000"/>
              </a:schemeClr>
            </a:solidFill>
          </a:ln>
          <a:effectLst>
            <a:glow rad="228600">
              <a:schemeClr val="accent1">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1718557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2071</Words>
  <Application>Microsoft Office PowerPoint</Application>
  <PresentationFormat>Presentación en pantalla (4:3)</PresentationFormat>
  <Paragraphs>445</Paragraphs>
  <Slides>33</Slides>
  <Notes>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33</vt:i4>
      </vt:variant>
    </vt:vector>
  </HeadingPairs>
  <TitlesOfParts>
    <vt:vector size="46" baseType="lpstr">
      <vt:lpstr>AcmeFont</vt:lpstr>
      <vt:lpstr>Adobe Garamond Pro</vt:lpstr>
      <vt:lpstr>Aharoni</vt:lpstr>
      <vt:lpstr>Arial</vt:lpstr>
      <vt:lpstr>Bauhaus 93</vt:lpstr>
      <vt:lpstr>Berlin Sans FB</vt:lpstr>
      <vt:lpstr>Berlin Sans FB Demi</vt:lpstr>
      <vt:lpstr>Calibri</vt:lpstr>
      <vt:lpstr>Comic Sans MS</vt:lpstr>
      <vt:lpstr>Cooper Black</vt:lpstr>
      <vt:lpstr>Times New Roman</vt:lpstr>
      <vt:lpstr>Wingdings</vt:lpstr>
      <vt:lpstr>Tema de Office</vt:lpstr>
      <vt:lpstr>Presentación de PowerPoint</vt:lpstr>
      <vt:lpstr>1.-CARACTERÍSTICAS DEL SECTOR</vt:lpstr>
      <vt:lpstr>ESTRATÉGIA DEL SANEAMIENTO BÁSICO:</vt:lpstr>
      <vt:lpstr>DEFINICIÓN:</vt:lpstr>
      <vt:lpstr>SANEAMIENTO BÁSICO:</vt:lpstr>
      <vt:lpstr>Presentación de PowerPoint</vt:lpstr>
      <vt:lpstr>2. MARCO INSTITUCIONAL</vt:lpstr>
      <vt:lpstr>SENASBA</vt:lpstr>
      <vt:lpstr>EPSAS</vt:lpstr>
      <vt:lpstr>AAPS</vt:lpstr>
      <vt:lpstr>INSTITUCION DE FINANCIAMENTO</vt:lpstr>
      <vt:lpstr>Presentación de PowerPoint</vt:lpstr>
      <vt:lpstr>Presentación de PowerPoint</vt:lpstr>
      <vt:lpstr>Presentación de PowerPoint</vt:lpstr>
      <vt:lpstr>INDICADORES SEGÚN ESTADISTICAS</vt:lpstr>
      <vt:lpstr>INDICADORES SEGÚN CENSO</vt:lpstr>
      <vt:lpstr>INDICADORES POR DEPARTAMENTO</vt:lpstr>
      <vt:lpstr>COBERTURA DE AGUA POTEBLE POR DEPARTAMENTO</vt:lpstr>
      <vt:lpstr>PROGRAMA «MIAGUA»</vt:lpstr>
      <vt:lpstr>DESCRIPCIÓN DE LAS ACCIONES REALIZADAS</vt:lpstr>
      <vt:lpstr>Presentación de PowerPoint</vt:lpstr>
      <vt:lpstr>INVERSION DE «MIAGUA» </vt:lpstr>
      <vt:lpstr>Presentación de PowerPoint</vt:lpstr>
      <vt:lpstr>Presentación de PowerPoint</vt:lpstr>
      <vt:lpstr>Presentación de PowerPoint</vt:lpstr>
      <vt:lpstr>PERSPECTIVAS</vt:lpstr>
      <vt:lpstr>Presentación de PowerPoint</vt:lpstr>
      <vt:lpstr>EJECUCION DEL PROGRAMA</vt:lpstr>
      <vt:lpstr>REDUCIR-REUTILIZAR-RECICLAR</vt:lpstr>
      <vt:lpstr>REUTILIZAR</vt:lpstr>
      <vt:lpstr>Presentación de PowerPoint</vt:lpstr>
      <vt:lpstr>Fedjuve impulsa creación de planta separadora de residuos para Oruro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MARCO INSTITUCIONAL</dc:title>
  <dc:creator>GONZALO</dc:creator>
  <cp:lastModifiedBy>castillo</cp:lastModifiedBy>
  <cp:revision>36</cp:revision>
  <dcterms:created xsi:type="dcterms:W3CDTF">2015-10-07T13:12:43Z</dcterms:created>
  <dcterms:modified xsi:type="dcterms:W3CDTF">2015-11-15T22:35:05Z</dcterms:modified>
</cp:coreProperties>
</file>