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6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8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9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0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1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2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74" r:id="rId10"/>
    <p:sldMasterId id="2147483792" r:id="rId11"/>
    <p:sldMasterId id="2147483810" r:id="rId12"/>
    <p:sldMasterId id="2147483828" r:id="rId13"/>
    <p:sldMasterId id="2147483846" r:id="rId14"/>
    <p:sldMasterId id="2147483858" r:id="rId15"/>
    <p:sldMasterId id="2147483870" r:id="rId16"/>
    <p:sldMasterId id="2147483882" r:id="rId17"/>
    <p:sldMasterId id="2147483894" r:id="rId18"/>
    <p:sldMasterId id="2147483906" r:id="rId19"/>
    <p:sldMasterId id="2147483923" r:id="rId20"/>
    <p:sldMasterId id="2147483940" r:id="rId21"/>
    <p:sldMasterId id="2147483957" r:id="rId22"/>
    <p:sldMasterId id="2147483974" r:id="rId23"/>
  </p:sldMasterIdLst>
  <p:notesMasterIdLst>
    <p:notesMasterId r:id="rId51"/>
  </p:notesMasterIdLst>
  <p:sldIdLst>
    <p:sldId id="309" r:id="rId24"/>
    <p:sldId id="278" r:id="rId25"/>
    <p:sldId id="282" r:id="rId26"/>
    <p:sldId id="285" r:id="rId27"/>
    <p:sldId id="286" r:id="rId28"/>
    <p:sldId id="288" r:id="rId29"/>
    <p:sldId id="300" r:id="rId30"/>
    <p:sldId id="303" r:id="rId31"/>
    <p:sldId id="305" r:id="rId32"/>
    <p:sldId id="306" r:id="rId33"/>
    <p:sldId id="308" r:id="rId34"/>
    <p:sldId id="291" r:id="rId35"/>
    <p:sldId id="294" r:id="rId36"/>
    <p:sldId id="296" r:id="rId37"/>
    <p:sldId id="297" r:id="rId38"/>
    <p:sldId id="299" r:id="rId39"/>
    <p:sldId id="256" r:id="rId40"/>
    <p:sldId id="259" r:id="rId41"/>
    <p:sldId id="260" r:id="rId42"/>
    <p:sldId id="263" r:id="rId43"/>
    <p:sldId id="265" r:id="rId44"/>
    <p:sldId id="266" r:id="rId45"/>
    <p:sldId id="271" r:id="rId46"/>
    <p:sldId id="272" r:id="rId47"/>
    <p:sldId id="274" r:id="rId48"/>
    <p:sldId id="276" r:id="rId49"/>
    <p:sldId id="277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>
      <p:cViewPr varScale="1">
        <p:scale>
          <a:sx n="57" d="100"/>
          <a:sy n="57" d="100"/>
        </p:scale>
        <p:origin x="7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CE80-8FE1-4F59-B01B-E2E603B6D0EE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E4119-CD1F-4DF2-B84A-12F3AB4CC9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34C18-14BF-4B70-9917-DDCEAA3B28E5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3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BEC8-8814-4AE9-AA4B-D2F1CBB77299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749C-E66D-4CE3-8DF3-D4E0EBED67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04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BEC8-8814-4AE9-AA4B-D2F1CBB77299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749C-E66D-4CE3-8DF3-D4E0EBED67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1670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13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84765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446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2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60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58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38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38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247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9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9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9" y="4827238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29" y="4827237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38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38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35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373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98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72" y="430240"/>
            <a:ext cx="131445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41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1447825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340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637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9" y="2861736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41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2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3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BEC8-8814-4AE9-AA4B-D2F1CBB77299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749C-E66D-4CE3-8DF3-D4E0EBED67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7136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02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31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650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27" y="3129305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459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665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9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89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526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12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0346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684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2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59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57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37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37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51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365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9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9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9" y="482723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28" y="482723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37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37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3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09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202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71" y="430238"/>
            <a:ext cx="131445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017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1447819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427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906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6" y="2861736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729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2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25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58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603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41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693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24" y="3129299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823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090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6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521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128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9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1881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126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2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56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54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34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34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062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9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9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9" y="4827230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25" y="4827229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34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34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27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651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377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8" y="430232"/>
            <a:ext cx="131445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4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90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1D3641"/>
                </a:solidFill>
              </a:rPr>
              <a:pPr/>
              <a:t>14/11/2015</a:t>
            </a:fld>
            <a:endParaRPr lang="es-E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1D3641"/>
                </a:solidFill>
              </a:rPr>
              <a:pPr/>
              <a:t>‹Nº›</a:t>
            </a:fld>
            <a:endParaRPr lang="es-E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6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144781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248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843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2" y="2861736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450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2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103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818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339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673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20" y="312929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254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169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2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7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34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334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5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9576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232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2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52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50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30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30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511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9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9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9" y="482722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21" y="482722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30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30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1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924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728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4" y="430224"/>
            <a:ext cx="131445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433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004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632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0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378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805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147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275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597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155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115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097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998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18692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6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433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8545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474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213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529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495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352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FFF39D"/>
                </a:solidFill>
              </a:rPr>
              <a:pPr/>
              <a:t>14/11/2015</a:t>
            </a:fld>
            <a:endParaRPr lang="es-ES">
              <a:solidFill>
                <a:srgbClr val="FFF39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>
              <a:solidFill>
                <a:srgbClr val="FFF39D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75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64251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0833287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2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7272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96768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16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9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7750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7848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30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5188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FFF39D"/>
                </a:solidFill>
              </a:rPr>
              <a:pPr/>
              <a:t>14/11/2015</a:t>
            </a:fld>
            <a:endParaRPr lang="es-ES">
              <a:solidFill>
                <a:srgbClr val="FFF39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>
              <a:solidFill>
                <a:srgbClr val="FFF39D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039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943368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1276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76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52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903045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905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22421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0210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53124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25451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418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491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FFF39D"/>
                </a:solidFill>
              </a:rPr>
              <a:pPr/>
              <a:t>14/11/2015</a:t>
            </a:fld>
            <a:endParaRPr lang="es-ES">
              <a:solidFill>
                <a:srgbClr val="FFF39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>
              <a:solidFill>
                <a:srgbClr val="FFF39D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511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4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BEC8-8814-4AE9-AA4B-D2F1CBB77299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749C-E66D-4CE3-8DF3-D4E0EBED67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5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52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7759269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509035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40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68770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77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2444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26172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44534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537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6952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FFF39D"/>
                </a:solidFill>
              </a:rPr>
              <a:pPr/>
              <a:t>14/11/2015</a:t>
            </a:fld>
            <a:endParaRPr lang="es-ES">
              <a:solidFill>
                <a:srgbClr val="FFF39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>
              <a:solidFill>
                <a:srgbClr val="FFF39D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68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4159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029605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312896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6365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8457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78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2010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36322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12133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71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7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4371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FFF39D"/>
                </a:solidFill>
              </a:rPr>
              <a:pPr/>
              <a:t>14/11/2015</a:t>
            </a:fld>
            <a:endParaRPr lang="es-ES">
              <a:solidFill>
                <a:srgbClr val="FFF39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>
              <a:solidFill>
                <a:srgbClr val="FFF39D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170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804005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4001984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6347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64868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8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8494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2388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2244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18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51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3300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8732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1913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0187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4375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5620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328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4576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2648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8860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35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932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8735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1041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13997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0671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3478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9031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1680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3558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8602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0290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37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4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90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1D3641"/>
                </a:solidFill>
              </a:rPr>
              <a:pPr/>
              <a:t>14/11/2015</a:t>
            </a:fld>
            <a:endParaRPr lang="es-E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1D3641"/>
                </a:solidFill>
              </a:rPr>
              <a:pPr/>
              <a:t>‹Nº›</a:t>
            </a:fld>
            <a:endParaRPr lang="es-E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5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149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4498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8777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716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8203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35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02818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3359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90447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7275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70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6254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1280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6416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676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6412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244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9642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6772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6739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346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94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0353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4867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35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39682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4989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71583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1416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9149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2286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3117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0750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80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7226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1755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2478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7190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6457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436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1681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2527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35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3890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1674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320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9062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5621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3195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7572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5420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8516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9993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405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4296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5116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BEC8-8814-4AE9-AA4B-D2F1CBB77299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749C-E66D-4CE3-8DF3-D4E0EBED67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690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76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52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6822498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345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2962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105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35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732494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3658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84502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8053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7278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45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52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61075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63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23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14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7851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7018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48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0443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977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925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BEC8-8814-4AE9-AA4B-D2F1CBB77299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749C-E66D-4CE3-8DF3-D4E0EBED67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466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1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26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40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90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03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8745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7018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60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7784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2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BEC8-8814-4AE9-AA4B-D2F1CBB77299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749C-E66D-4CE3-8DF3-D4E0EBED67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420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6509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340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70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71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7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72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64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78094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7018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80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855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BEC8-8814-4AE9-AA4B-D2F1CBB77299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749C-E66D-4CE3-8DF3-D4E0EBED67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6474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2204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7306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03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4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65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473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15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550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28717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7018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6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BEC8-8814-4AE9-AA4B-D2F1CBB77299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749C-E66D-4CE3-8DF3-D4E0EBED67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7987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63475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680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29549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55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505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720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76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612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477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889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BEC8-8814-4AE9-AA4B-D2F1CBB77299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749C-E66D-4CE3-8DF3-D4E0EBED67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2210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7018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163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33568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8185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90450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2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0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42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832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744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1447827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8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BEC8-8814-4AE9-AA4B-D2F1CBB77299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749C-E66D-4CE3-8DF3-D4E0EBED67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5174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976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30" y="2861736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928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2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5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461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014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326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28" y="3129307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679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444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30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290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8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4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5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Relationship Id="rId22" Type="http://schemas.openxmlformats.org/officeDocument/2006/relationships/image" Target="../media/image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30.xml"/><Relationship Id="rId16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262.xml"/><Relationship Id="rId16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slideLayout" Target="../slideLayouts/slideLayout27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278.xml"/><Relationship Id="rId16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slideLayout" Target="../slideLayouts/slideLayout29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13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9.xml"/><Relationship Id="rId12" Type="http://schemas.openxmlformats.org/officeDocument/2006/relationships/slideLayout" Target="../slideLayouts/slideLayout304.xml"/><Relationship Id="rId17" Type="http://schemas.openxmlformats.org/officeDocument/2006/relationships/theme" Target="../theme/theme23.xml"/><Relationship Id="rId2" Type="http://schemas.openxmlformats.org/officeDocument/2006/relationships/slideLayout" Target="../slideLayouts/slideLayout294.xml"/><Relationship Id="rId16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Relationship Id="rId14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4BEC8-8814-4AE9-AA4B-D2F1CBB77299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749C-E66D-4CE3-8DF3-D4E0EBED67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278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710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892353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25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20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5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17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18" y="3263422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18" y="295754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0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704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892353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9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17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5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14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15" y="3263416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15" y="295748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70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69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892353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13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5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10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11" y="326340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11" y="29574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19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38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96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3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84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14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E29A3C-5A6E-47D7-AB95-970F119499E8}" type="datetimeFigureOut">
              <a:rPr lang="es-ES" smtClean="0">
                <a:solidFill>
                  <a:srgbClr val="575F6D"/>
                </a:solidFill>
              </a:rPr>
              <a:pPr/>
              <a:t>14/11/2015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85D118-4662-4725-9677-4E06213F10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18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7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5" y="6312434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05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0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8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5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‹Nº›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2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9E3CA89-C6F0-424F-B86F-ED46F24E27AD}" type="datetimeFigureOut">
              <a:rPr lang="es-ES" smtClean="0">
                <a:solidFill>
                  <a:srgbClr val="DFE6D0"/>
                </a:solidFill>
              </a:rPr>
              <a:pPr/>
              <a:t>14/11/2015</a:t>
            </a:fld>
            <a:endParaRPr lang="es-E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5" y="6312434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62B786-34DA-4E40-88E6-771FBED99262}" type="slidenum">
              <a:rPr lang="es-ES" smtClean="0">
                <a:solidFill>
                  <a:srgbClr val="DFE6D0"/>
                </a:solidFill>
              </a:rPr>
              <a:pPr/>
              <a:t>‹Nº›</a:t>
            </a:fld>
            <a:endParaRPr lang="es-E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2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0111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1809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242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8710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C6E7F7-7AE3-44E9-A400-648918BC325E}" type="datetimeFigureOut">
              <a:rPr lang="es-ES" smtClean="0">
                <a:solidFill>
                  <a:srgbClr val="FEFAC9"/>
                </a:solidFill>
              </a:rPr>
              <a:pPr/>
              <a:t>14/11/2015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5A2BD3-33F4-4229-B6E4-F387204DC2A9}" type="slidenum">
              <a:rPr lang="es-ES" smtClean="0">
                <a:solidFill>
                  <a:srgbClr val="FEFAC9"/>
                </a:solidFill>
              </a:rPr>
              <a:pPr/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6657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712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892353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27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21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5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18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11/14/2015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19" y="3263424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19" y="295756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42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Manufactura" TargetMode="External"/><Relationship Id="rId13" Type="http://schemas.openxmlformats.org/officeDocument/2006/relationships/image" Target="../media/image15.jpeg"/><Relationship Id="rId3" Type="http://schemas.openxmlformats.org/officeDocument/2006/relationships/hyperlink" Target="https://es.wikipedia.org/wiki/Conjunto" TargetMode="External"/><Relationship Id="rId7" Type="http://schemas.openxmlformats.org/officeDocument/2006/relationships/hyperlink" Target="https://es.wikipedia.org/wiki/Materia_prima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s://es.wikipedia.org/wiki/Finalidad" TargetMode="External"/><Relationship Id="rId11" Type="http://schemas.openxmlformats.org/officeDocument/2006/relationships/hyperlink" Target="https://es.wikipedia.org/wiki/Empresa" TargetMode="External"/><Relationship Id="rId5" Type="http://schemas.openxmlformats.org/officeDocument/2006/relationships/hyperlink" Target="https://es.wikipedia.org/wiki/Actividad" TargetMode="External"/><Relationship Id="rId15" Type="http://schemas.openxmlformats.org/officeDocument/2006/relationships/image" Target="../media/image17.jpeg"/><Relationship Id="rId10" Type="http://schemas.openxmlformats.org/officeDocument/2006/relationships/hyperlink" Target="https://es.wikipedia.org/wiki/Recursos_humanos" TargetMode="External"/><Relationship Id="rId4" Type="http://schemas.openxmlformats.org/officeDocument/2006/relationships/hyperlink" Target="https://es.wikipedia.org/wiki/Proceso_de_fabricaci%C3%B3n" TargetMode="External"/><Relationship Id="rId9" Type="http://schemas.openxmlformats.org/officeDocument/2006/relationships/hyperlink" Target="https://es.wikipedia.org/wiki/Maquinaria" TargetMode="External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Industria_qu%C3%ADmica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hyperlink" Target="https://es.wikipedia.org/wiki/Cementera" TargetMode="External"/><Relationship Id="rId12" Type="http://schemas.openxmlformats.org/officeDocument/2006/relationships/image" Target="../media/image21.png"/><Relationship Id="rId2" Type="http://schemas.openxmlformats.org/officeDocument/2006/relationships/hyperlink" Target="https://es.wikipedia.org/wiki/Industria_pesada" TargetMode="External"/><Relationship Id="rId1" Type="http://schemas.openxmlformats.org/officeDocument/2006/relationships/slideLayout" Target="../slideLayouts/slideLayout126.xml"/><Relationship Id="rId6" Type="http://schemas.openxmlformats.org/officeDocument/2006/relationships/hyperlink" Target="https://es.wikipedia.org/wiki/Metalurgia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s://es.wikipedia.org/wiki/Siderurgia" TargetMode="External"/><Relationship Id="rId10" Type="http://schemas.openxmlformats.org/officeDocument/2006/relationships/hyperlink" Target="https://es.wikipedia.org/wiki/Industria_automovil%C3%ADstica" TargetMode="External"/><Relationship Id="rId4" Type="http://schemas.openxmlformats.org/officeDocument/2006/relationships/image" Target="../media/image19.jpeg"/><Relationship Id="rId9" Type="http://schemas.openxmlformats.org/officeDocument/2006/relationships/hyperlink" Target="https://es.wikipedia.org/wiki/Petroqu%C3%ADmic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s://es.wikipedia.org/wiki/Inform%C3%A1tica" TargetMode="External"/><Relationship Id="rId3" Type="http://schemas.openxmlformats.org/officeDocument/2006/relationships/hyperlink" Target="https://es.wikipedia.org/wiki/Industria_textil" TargetMode="External"/><Relationship Id="rId7" Type="http://schemas.openxmlformats.org/officeDocument/2006/relationships/image" Target="../media/image24.jpeg"/><Relationship Id="rId12" Type="http://schemas.openxmlformats.org/officeDocument/2006/relationships/hyperlink" Target="https://es.wikipedia.org/wiki/Rob%C3%B3tica" TargetMode="External"/><Relationship Id="rId2" Type="http://schemas.openxmlformats.org/officeDocument/2006/relationships/hyperlink" Target="https://es.wikipedia.org/wiki/Industria_alimentaria" TargetMode="Externa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23.jpeg"/><Relationship Id="rId11" Type="http://schemas.openxmlformats.org/officeDocument/2006/relationships/hyperlink" Target="https://es.wikipedia.org/wiki/Mec%C3%A1nica" TargetMode="External"/><Relationship Id="rId5" Type="http://schemas.openxmlformats.org/officeDocument/2006/relationships/hyperlink" Target="https://es.wikipedia.org/wiki/Industria_ligera" TargetMode="External"/><Relationship Id="rId10" Type="http://schemas.openxmlformats.org/officeDocument/2006/relationships/hyperlink" Target="https://es.wikipedia.org/w/index.php?title=Industria_punta&amp;action=edit&amp;redlink=1" TargetMode="External"/><Relationship Id="rId4" Type="http://schemas.openxmlformats.org/officeDocument/2006/relationships/hyperlink" Target="https://es.wikipedia.org/wiki/Industria_farmac%C3%A9utica" TargetMode="External"/><Relationship Id="rId9" Type="http://schemas.openxmlformats.org/officeDocument/2006/relationships/image" Target="../media/image26.jpeg"/><Relationship Id="rId14" Type="http://schemas.openxmlformats.org/officeDocument/2006/relationships/hyperlink" Target="https://es.wikipedia.org/wiki/Astron%C3%A1uti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es.wikipedia.org/wiki/PIB" TargetMode="External"/><Relationship Id="rId1" Type="http://schemas.openxmlformats.org/officeDocument/2006/relationships/slideLayout" Target="../slideLayouts/slideLayout2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lapatriaenlinea.com/fotos/11_2011/87468_2_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464"/>
          <a:stretch/>
        </p:blipFill>
        <p:spPr bwMode="auto">
          <a:xfrm>
            <a:off x="107504" y="44624"/>
            <a:ext cx="1295400" cy="141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 descr="https://encrypted-tbn0.gstatic.com/images?q=tbn:ANd9GcQIHw6onoTnrIisMFjHHTU_m6Fs4nZesEyY7QkpThyuoi-TwKo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41" y="90577"/>
            <a:ext cx="1379855" cy="14662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475656" y="188640"/>
            <a:ext cx="6108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UNIVERSIDAD TECNICA DE ORURO</a:t>
            </a:r>
          </a:p>
          <a:p>
            <a:pPr algn="ctr"/>
            <a:r>
              <a:rPr lang="es-MX" sz="22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FACULTAD DE CIENCIAS ECONOMICAS FINANCIERAS Y ADMINISTRATIVAS</a:t>
            </a:r>
            <a:endParaRPr lang="es-MX" sz="22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5" name="Imagen 4" descr="http://3.bp.blogspot.com/-ed5DMuiMBMU/UoFI3O4Yj9I/AAAAAAAAAFY/0144RJaM1qQ/s640/logo-industri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19" y="1569565"/>
            <a:ext cx="5734050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683568" y="4653136"/>
            <a:ext cx="7489204" cy="184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REALIDAD ECONOMICA Y SOCIAL DE BOLIVIA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DOC. LIC. FREDDY  DEL CASTILLO M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sz="2000" dirty="0">
              <a:solidFill>
                <a:schemeClr val="tx1">
                  <a:lumMod val="8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2015</a:t>
            </a:r>
            <a:endParaRPr lang="es-MX" sz="2000" dirty="0" smtClean="0">
              <a:solidFill>
                <a:schemeClr val="tx1">
                  <a:lumMod val="8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03" y="857250"/>
            <a:ext cx="4043363" cy="293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4" y="3183843"/>
            <a:ext cx="4504600" cy="25739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988354" y="1570423"/>
            <a:ext cx="3360152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INDUSTRIAS MANUFACTURERAS </a:t>
            </a:r>
          </a:p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POR</a:t>
            </a:r>
          </a:p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DEPARTAMENTO</a:t>
            </a:r>
          </a:p>
        </p:txBody>
      </p:sp>
    </p:spTree>
    <p:extLst>
      <p:ext uri="{BB962C8B-B14F-4D97-AF65-F5344CB8AC3E}">
        <p14:creationId xmlns:p14="http://schemas.microsoft.com/office/powerpoint/2010/main" val="205661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23" y="2200275"/>
            <a:ext cx="6402937" cy="3598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245161" y="857250"/>
            <a:ext cx="7820474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342900"/>
            <a:r>
              <a:rPr lang="es-ES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CRECIMIENTO DE REGISTROS </a:t>
            </a:r>
          </a:p>
          <a:p>
            <a:pPr algn="ctr" defTabSz="342900"/>
            <a:r>
              <a:rPr lang="es-BO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DE INDUSTRIAS CAE DE 66% A 25%</a:t>
            </a:r>
            <a:endParaRPr lang="es-ES" sz="4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987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b="1" cap="none" dirty="0" smtClean="0">
                <a:ln/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RANKING 2013 </a:t>
            </a:r>
            <a:br>
              <a:rPr lang="es-ES" b="1" cap="none" dirty="0" smtClean="0">
                <a:ln/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S" b="1" cap="none" dirty="0" smtClean="0">
                <a:ln/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LAS INDUSTRIAS MAS GRANDES DE BOLIVIA</a:t>
            </a:r>
            <a:endParaRPr lang="es-ES" b="1" cap="none" dirty="0">
              <a:ln/>
              <a:solidFill>
                <a:schemeClr val="accent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8731" y="-364107"/>
            <a:ext cx="5076865" cy="891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627784" y="13548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MX" sz="24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3. EVALUACION</a:t>
            </a:r>
            <a:endParaRPr lang="es-MX" sz="2400" b="1" dirty="0">
              <a:ln/>
              <a:solidFill>
                <a:schemeClr val="accent3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776863" cy="6021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7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36904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21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7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8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92888" cy="6120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55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2">
              <a:lumMod val="25000"/>
            </a:schemeClr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s-B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BO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</a:t>
            </a:r>
          </a:p>
          <a:p>
            <a:pPr algn="l"/>
            <a:r>
              <a:rPr lang="es-BO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BO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        </a:t>
            </a:r>
          </a:p>
          <a:p>
            <a:pPr algn="l"/>
            <a:r>
              <a:rPr lang="es-BO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BO" b="1" i="1" dirty="0">
                <a:latin typeface="Arial Black" pitchFamily="34" charset="0"/>
              </a:rPr>
              <a:t>L</a:t>
            </a:r>
            <a:r>
              <a:rPr lang="es-BO" b="1" i="1" dirty="0" smtClean="0">
                <a:latin typeface="Arial Black" pitchFamily="34" charset="0"/>
              </a:rPr>
              <a:t>a </a:t>
            </a:r>
            <a:r>
              <a:rPr lang="es-BO" b="1" i="1" dirty="0">
                <a:latin typeface="Arial Black" pitchFamily="34" charset="0"/>
              </a:rPr>
              <a:t>Ley de Inversiones</a:t>
            </a:r>
            <a:endParaRPr lang="es-ES" b="1" i="1" dirty="0">
              <a:latin typeface="Arial Black" pitchFamily="34" charset="0"/>
            </a:endParaRPr>
          </a:p>
          <a:p>
            <a:endParaRPr lang="es-E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r>
              <a:rPr lang="es-BO" sz="2800" dirty="0" smtClean="0"/>
              <a:t>Contribuir </a:t>
            </a:r>
            <a:r>
              <a:rPr lang="es-BO" sz="2800" dirty="0"/>
              <a:t>al crecimiento y desarrollo económico y social del </a:t>
            </a:r>
            <a:r>
              <a:rPr lang="es-BO" sz="2800" dirty="0" smtClean="0"/>
              <a:t>país</a:t>
            </a:r>
          </a:p>
          <a:p>
            <a:pPr algn="l"/>
            <a:endParaRPr lang="es-BO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r>
              <a:rPr lang="es-BO" sz="2800" dirty="0"/>
              <a:t>Es una ley muy </a:t>
            </a:r>
            <a:r>
              <a:rPr lang="es-BO" sz="2800" dirty="0" smtClean="0"/>
              <a:t>importante para </a:t>
            </a:r>
            <a:r>
              <a:rPr lang="es-BO" sz="2800" dirty="0"/>
              <a:t>garantizar la </a:t>
            </a:r>
            <a:r>
              <a:rPr lang="es-BO" sz="2800" dirty="0" smtClean="0"/>
              <a:t>inversión</a:t>
            </a:r>
          </a:p>
          <a:p>
            <a:pPr algn="l"/>
            <a:r>
              <a:rPr lang="es-BO" sz="2800" dirty="0"/>
              <a:t>permitirá siempre crecimiento económico</a:t>
            </a:r>
            <a:r>
              <a:rPr lang="es-BO" sz="2800" dirty="0" smtClean="0"/>
              <a:t> </a:t>
            </a:r>
            <a:endParaRPr lang="es-ES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84" y="764730"/>
            <a:ext cx="197326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47964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51720" y="252729"/>
            <a:ext cx="445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n w="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oadway" panose="04040905080B02020502" pitchFamily="82" charset="0"/>
              </a:rPr>
              <a:t>4. MARCO NORMATIVO</a:t>
            </a:r>
            <a:endParaRPr lang="es-MX" sz="2800" dirty="0">
              <a:ln w="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4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26"/>
            <a:ext cx="9144000" cy="6858000"/>
          </a:xfrm>
          <a:solidFill>
            <a:schemeClr val="tx2">
              <a:lumMod val="25000"/>
            </a:schemeClr>
          </a:solidFill>
        </p:spPr>
        <p:txBody>
          <a:bodyPr numCol="2">
            <a:normAutofit/>
          </a:bodyPr>
          <a:lstStyle/>
          <a:p>
            <a:pPr marL="0" indent="0" algn="r">
              <a:buNone/>
            </a:pPr>
            <a:r>
              <a:rPr lang="es-ES" dirty="0" smtClean="0"/>
              <a:t>BANCO DE DESARROLLO PRODUCTIVO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3000" dirty="0" smtClean="0"/>
              <a:t>BDP SAM – Autoridad de Supervisión</a:t>
            </a:r>
          </a:p>
          <a:p>
            <a:pPr marL="0" indent="0">
              <a:buNone/>
            </a:pPr>
            <a:r>
              <a:rPr lang="es-ES" sz="3000" dirty="0" smtClean="0"/>
              <a:t> del Sistema Financiero de Bolivia</a:t>
            </a:r>
          </a:p>
          <a:p>
            <a:pPr marL="0" indent="0">
              <a:buNone/>
            </a:pPr>
            <a:endParaRPr lang="es-ES" sz="3000" dirty="0" smtClean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 smtClean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 smtClean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 smtClean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 smtClean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 smtClean="0"/>
          </a:p>
          <a:p>
            <a:pPr marL="0" indent="0">
              <a:buNone/>
            </a:pPr>
            <a:endParaRPr lang="es-ES" sz="3000" dirty="0" smtClean="0"/>
          </a:p>
          <a:p>
            <a:pPr marL="0" indent="0">
              <a:buNone/>
            </a:pPr>
            <a:r>
              <a:rPr lang="es-ES" sz="3000" dirty="0"/>
              <a:t>a</a:t>
            </a:r>
            <a:r>
              <a:rPr lang="es-ES" sz="3000" dirty="0" smtClean="0"/>
              <a:t>utónomos , activos componentes financieros</a:t>
            </a:r>
            <a:br>
              <a:rPr lang="es-ES" sz="3000" dirty="0" smtClean="0"/>
            </a:br>
            <a:endParaRPr lang="es-ES" sz="3000" dirty="0" smtClean="0"/>
          </a:p>
        </p:txBody>
      </p:sp>
      <p:pic>
        <p:nvPicPr>
          <p:cNvPr id="5123" name="Picture 3" descr="C:\Users\FAMILIA\Documents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764730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AMILIA\Documents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114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marL="0" indent="0">
              <a:buNone/>
            </a:pPr>
            <a:endParaRPr lang="es-BO" b="1" dirty="0" smtClean="0"/>
          </a:p>
          <a:p>
            <a:pPr marL="0" indent="0">
              <a:buNone/>
            </a:pPr>
            <a:r>
              <a:rPr lang="es-BO" sz="3000" dirty="0" smtClean="0"/>
              <a:t>¿</a:t>
            </a:r>
            <a:r>
              <a:rPr lang="es-BO" sz="3000" dirty="0"/>
              <a:t>Qué es un Banco de Segundo Piso</a:t>
            </a:r>
            <a:r>
              <a:rPr lang="es-BO" sz="3000" dirty="0" smtClean="0"/>
              <a:t>?</a:t>
            </a:r>
          </a:p>
          <a:p>
            <a:pPr marL="0" indent="0">
              <a:buNone/>
            </a:pPr>
            <a:endParaRPr lang="es-BO" sz="3000" dirty="0" smtClean="0"/>
          </a:p>
          <a:p>
            <a:pPr marL="0" indent="0">
              <a:buNone/>
            </a:pPr>
            <a:r>
              <a:rPr lang="es-BO" sz="3000" dirty="0" smtClean="0"/>
              <a:t>¿Que es La </a:t>
            </a:r>
            <a:r>
              <a:rPr lang="es-BO" sz="3000" dirty="0"/>
              <a:t>Entidad de Intermediación Financiera (EIF</a:t>
            </a:r>
            <a:r>
              <a:rPr lang="es-BO" sz="3000" dirty="0" smtClean="0"/>
              <a:t>)? </a:t>
            </a:r>
          </a:p>
          <a:p>
            <a:pPr marL="0" indent="0">
              <a:buNone/>
            </a:pPr>
            <a:r>
              <a:rPr lang="es-BO" sz="3000" dirty="0"/>
              <a:t>¿De dónde obtiene el BDP SAM los recursos que presta</a:t>
            </a:r>
            <a:r>
              <a:rPr lang="es-BO" sz="3000" dirty="0" smtClean="0"/>
              <a:t>?</a:t>
            </a:r>
          </a:p>
          <a:p>
            <a:pPr marL="0" indent="0">
              <a:buNone/>
            </a:pPr>
            <a:r>
              <a:rPr lang="es-BO" sz="3000" dirty="0"/>
              <a:t>¿El BDP financia directamente al público en general?</a:t>
            </a:r>
            <a:endParaRPr lang="es-ES" sz="3000" dirty="0"/>
          </a:p>
          <a:p>
            <a:pPr marL="0" indent="0">
              <a:buNone/>
            </a:pPr>
            <a:r>
              <a:rPr lang="es-BO" sz="3000" dirty="0"/>
              <a:t>¿Qué garantías exige BDP SAM para el otorgamiento de sus créditos</a:t>
            </a:r>
            <a:r>
              <a:rPr lang="es-BO" sz="3000" dirty="0" smtClean="0"/>
              <a:t>?</a:t>
            </a:r>
          </a:p>
          <a:p>
            <a:pPr marL="0" indent="0">
              <a:buNone/>
            </a:pPr>
            <a:endParaRPr lang="es-ES" sz="3000" dirty="0"/>
          </a:p>
        </p:txBody>
      </p:sp>
      <p:pic>
        <p:nvPicPr>
          <p:cNvPr id="4099" name="Picture 3" descr="C:\Users\FAMILIA\Documents\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21" y="404664"/>
            <a:ext cx="2693958" cy="123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AMILIA\Documents\7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3000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0306" y="1270694"/>
            <a:ext cx="3714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s-BO" dirty="0" smtClean="0">
              <a:solidFill>
                <a:prstClr val="white"/>
              </a:solidFill>
            </a:endParaRPr>
          </a:p>
          <a:p>
            <a:pPr defTabSz="457200"/>
            <a:r>
              <a:rPr lang="es-BO" dirty="0" smtClean="0">
                <a:solidFill>
                  <a:prstClr val="white"/>
                </a:solidFill>
              </a:rPr>
              <a:t>En </a:t>
            </a:r>
            <a:r>
              <a:rPr lang="es-BO" dirty="0">
                <a:solidFill>
                  <a:prstClr val="white"/>
                </a:solidFill>
              </a:rPr>
              <a:t>el siglo XVIII se inicia en </a:t>
            </a:r>
            <a:r>
              <a:rPr lang="es-BO" dirty="0" smtClean="0">
                <a:solidFill>
                  <a:prstClr val="white"/>
                </a:solidFill>
              </a:rPr>
              <a:t>Europa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78838" y="1393789"/>
            <a:ext cx="2141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BO" sz="2000" dirty="0" smtClean="0">
                <a:solidFill>
                  <a:prstClr val="white"/>
                </a:solidFill>
              </a:rPr>
              <a:t>MÁQUINA DE VAPOR</a:t>
            </a:r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3600" y="3009640"/>
            <a:ext cx="286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BO" dirty="0" smtClean="0">
                <a:solidFill>
                  <a:prstClr val="white"/>
                </a:solidFill>
              </a:rPr>
              <a:t>abarato los costos</a:t>
            </a:r>
          </a:p>
          <a:p>
            <a:pPr defTabSz="457200"/>
            <a:r>
              <a:rPr lang="es-BO" dirty="0" smtClean="0">
                <a:solidFill>
                  <a:prstClr val="white"/>
                </a:solidFill>
              </a:rPr>
              <a:t>mejoro la calidad</a:t>
            </a: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680002"/>
            <a:ext cx="3465903" cy="320530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71213" y="4952213"/>
            <a:ext cx="3454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BO" dirty="0" smtClean="0">
                <a:solidFill>
                  <a:prstClr val="white"/>
                </a:solidFill>
              </a:rPr>
              <a:t>efectos de la revolución industrial</a:t>
            </a:r>
          </a:p>
          <a:p>
            <a:pPr defTabSz="457200"/>
            <a:r>
              <a:rPr lang="es-BO" dirty="0" smtClean="0">
                <a:solidFill>
                  <a:prstClr val="white"/>
                </a:solidFill>
              </a:rPr>
              <a:t> </a:t>
            </a:r>
            <a:r>
              <a:rPr lang="es-BO" dirty="0">
                <a:solidFill>
                  <a:prstClr val="white"/>
                </a:solidFill>
              </a:rPr>
              <a:t>N</a:t>
            </a:r>
            <a:r>
              <a:rPr lang="es-BO" dirty="0" smtClean="0">
                <a:solidFill>
                  <a:prstClr val="white"/>
                </a:solidFill>
              </a:rPr>
              <a:t>acen las empresas</a:t>
            </a:r>
          </a:p>
          <a:p>
            <a:pPr defTabSz="457200"/>
            <a:r>
              <a:rPr lang="es-BO" dirty="0" smtClean="0">
                <a:solidFill>
                  <a:prstClr val="white"/>
                </a:solidFill>
              </a:rPr>
              <a:t>liberación de la mano de obra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0306" y="685804"/>
            <a:ext cx="326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BO" dirty="0" smtClean="0">
                <a:solidFill>
                  <a:prstClr val="white"/>
                </a:solidFill>
              </a:rPr>
              <a:t>LA REVOLUCION INDUSTRIAL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3" name="Flecha abajo 12"/>
          <p:cNvSpPr/>
          <p:nvPr/>
        </p:nvSpPr>
        <p:spPr>
          <a:xfrm>
            <a:off x="1169847" y="2336812"/>
            <a:ext cx="431987" cy="686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631" y="2473881"/>
            <a:ext cx="2107028" cy="209156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30306" y="209674"/>
            <a:ext cx="585016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MX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1. INTRODUCCION</a:t>
            </a:r>
            <a:endParaRPr lang="es-MX" sz="2000" b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16692" cy="1412776"/>
          </a:xfrm>
        </p:spPr>
        <p:txBody>
          <a:bodyPr>
            <a:normAutofit/>
          </a:bodyPr>
          <a:lstStyle/>
          <a:p>
            <a:r>
              <a:rPr lang="es-ES" dirty="0" smtClean="0"/>
              <a:t>5. PERSPECTIVAS DEL SECTOR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6" y="2251166"/>
            <a:ext cx="4392488" cy="4581128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 Narrow" panose="020B0606020202030204" pitchFamily="34" charset="0"/>
              </a:rPr>
              <a:t>Los industriales  plantearon alcanzar el 2025 un 25% de industrialización manufacturera cuando  hoy alcanza al 16%</a:t>
            </a:r>
            <a:endParaRPr lang="es-ES" sz="3200" dirty="0">
              <a:latin typeface="Arial Narrow" panose="020B0606020202030204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6" y="1700810"/>
            <a:ext cx="3878677" cy="4890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3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0" y="692696"/>
            <a:ext cx="4932040" cy="5832648"/>
          </a:xfrm>
        </p:spPr>
        <p:txBody>
          <a:bodyPr>
            <a:normAutofit/>
          </a:bodyPr>
          <a:lstStyle/>
          <a:p>
            <a:r>
              <a:rPr lang="es-ES" dirty="0" smtClean="0"/>
              <a:t>Desarrollar productos </a:t>
            </a:r>
            <a:r>
              <a:rPr lang="es-ES" dirty="0" smtClean="0"/>
              <a:t>a </a:t>
            </a:r>
            <a:r>
              <a:rPr lang="es-ES" dirty="0" err="1" smtClean="0"/>
              <a:t>travez</a:t>
            </a:r>
            <a:r>
              <a:rPr lang="es-ES" dirty="0" smtClean="0"/>
              <a:t> </a:t>
            </a:r>
            <a:r>
              <a:rPr lang="es-ES" dirty="0" smtClean="0"/>
              <a:t>de planes,  programas, proyectos para la industrialización</a:t>
            </a:r>
          </a:p>
          <a:p>
            <a:r>
              <a:rPr lang="es-ES" dirty="0" smtClean="0"/>
              <a:t>Promocionar la industrialización de los recursos humanos  con tecnología y proceso de calidad destinada a mejorar la producción de bienes y servicios  “HECHO EN BOLIVIA”</a:t>
            </a:r>
          </a:p>
          <a:p>
            <a:endParaRPr lang="es-E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5283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7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58"/>
            <a:ext cx="7344816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 descr="YACUIBA. La Planta Separadora de Líquidos &quot;Carlos Villegas&quot;, la segunda más grande de la regió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4" y="160338"/>
            <a:ext cx="5950421" cy="35566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 rot="20496046">
            <a:off x="209254" y="1971937"/>
            <a:ext cx="8229600" cy="1639421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dobe Garamond Pro Bold" pitchFamily="18" charset="0"/>
              </a:rPr>
              <a:t>PROYECTOS INDUSTRIALES</a:t>
            </a:r>
            <a:endParaRPr lang="es-ES" sz="4800" dirty="0">
              <a:solidFill>
                <a:srgbClr val="FF0000"/>
              </a:solidFill>
              <a:latin typeface="Adobe Garamond Pro Bold" pitchFamily="18" charset="0"/>
            </a:endParaRPr>
          </a:p>
        </p:txBody>
      </p:sp>
      <p:sp>
        <p:nvSpPr>
          <p:cNvPr id="5" name="AutoShape 2" descr="Resultado de imagen para planta de cemento oru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lgerian" pitchFamily="82" charset="0"/>
              </a:rPr>
              <a:t>PLANTA DE LITIO </a:t>
            </a:r>
            <a:endParaRPr lang="es-ES" dirty="0">
              <a:solidFill>
                <a:schemeClr val="accent2">
                  <a:lumMod val="40000"/>
                  <a:lumOff val="6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4059936" cy="4572000"/>
          </a:xfrm>
        </p:spPr>
        <p:txBody>
          <a:bodyPr>
            <a:normAutofit/>
          </a:bodyPr>
          <a:lstStyle/>
          <a:p>
            <a:r>
              <a:rPr lang="es-ES" dirty="0" smtClean="0"/>
              <a:t>LA PALCA</a:t>
            </a:r>
          </a:p>
          <a:p>
            <a:r>
              <a:rPr lang="es-ES" dirty="0" smtClean="0"/>
              <a:t>QUE PRODUCE CARBONATO LITIO</a:t>
            </a:r>
          </a:p>
          <a:p>
            <a:r>
              <a:rPr lang="es-ES" dirty="0" smtClean="0"/>
              <a:t>BATERIAS DE LITIO</a:t>
            </a:r>
          </a:p>
          <a:p>
            <a:r>
              <a:rPr lang="es-ES" dirty="0" smtClean="0"/>
              <a:t>CON UNA INVERCION DE 3.9 MILLONES DE DOLRARES</a:t>
            </a:r>
            <a:endParaRPr lang="es-ES" dirty="0"/>
          </a:p>
        </p:txBody>
      </p:sp>
      <p:pic>
        <p:nvPicPr>
          <p:cNvPr id="6" name="5 Marcador de contenido" descr="http://www.opinion.com.bo/opinion/articulos/2013/0125/fotos/003346_600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6" y="1340771"/>
            <a:ext cx="4608512" cy="468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328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PLANTA  SEPARADORA DE </a:t>
            </a:r>
            <a:r>
              <a:rPr lang="es-ES" dirty="0" smtClean="0">
                <a:solidFill>
                  <a:srgbClr val="FF0000"/>
                </a:solidFill>
              </a:rPr>
              <a:t>LIQUIDOS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INDUSTRIALIZA LOS HIDROCARBUROS</a:t>
            </a:r>
          </a:p>
          <a:p>
            <a:r>
              <a:rPr lang="es-ES" dirty="0" smtClean="0"/>
              <a:t>EXPLOTA Y REFINA TODOS SUS DERIVADOS DEL PETROLEOY DEL GAS </a:t>
            </a:r>
          </a:p>
          <a:p>
            <a:r>
              <a:rPr lang="es-ES" dirty="0" smtClean="0"/>
              <a:t>CON UNA INVERSION DEN 160 .MILLONES DE DOLARES</a:t>
            </a:r>
            <a:endParaRPr lang="es-ES" dirty="0"/>
          </a:p>
        </p:txBody>
      </p:sp>
      <p:pic>
        <p:nvPicPr>
          <p:cNvPr id="5" name="4 Marcador de contenido" descr="YACUIBA. La Planta Separadora de Líquidos &quot;Carlos Villegas&quot;, la segunda más grande de la región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268760"/>
            <a:ext cx="446449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51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PLANTA DE AMONIACO Y UREA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CON UNA INVERCION DE 876 MILLONES DE DOLARES</a:t>
            </a:r>
          </a:p>
          <a:p>
            <a:r>
              <a:rPr lang="es-ES" dirty="0" smtClean="0"/>
              <a:t>QUE PRODUCE PETROQUIMICO FERTILIZANTE</a:t>
            </a:r>
          </a:p>
          <a:p>
            <a:r>
              <a:rPr lang="es-ES" dirty="0" smtClean="0"/>
              <a:t>ESTA PLANTA PRODUCIRA 756.000TONELADA METRICAS ANUALES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" name="8 Marcador de contenido" descr="Cochabamba. Vista panorámica del avance de obras que se realizan en la Planta de Amoniaco y Urea de YPFB.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6" y="1700808"/>
            <a:ext cx="427945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0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4145" y="188807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PLANTA DE CEMENTO  ORURO </a:t>
            </a:r>
            <a:br>
              <a:rPr lang="es-E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                       (ECEBOL)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PRODUCE CEMENTO</a:t>
            </a:r>
          </a:p>
          <a:p>
            <a:r>
              <a:rPr lang="es-ES" dirty="0" smtClean="0"/>
              <a:t>CON UNA INVERSIONDE 244.16 MILLONES DE DOLARES</a:t>
            </a:r>
          </a:p>
          <a:p>
            <a:r>
              <a:rPr lang="es-ES" dirty="0" smtClean="0"/>
              <a:t>COSTO DE  Bs 55.50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3924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2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uceroclick.com/admin/archivos/Image/PAISAJES/POLINESIA/Tranquil_Lagoon_Bora_Bora_Island_French_Polyn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" y="12242"/>
            <a:ext cx="9055549" cy="680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401776">
            <a:off x="-26405" y="2691855"/>
            <a:ext cx="8682817" cy="1219200"/>
          </a:xfrm>
        </p:spPr>
        <p:txBody>
          <a:bodyPr>
            <a:normAutofit fontScale="90000"/>
          </a:bodyPr>
          <a:lstStyle/>
          <a:p>
            <a:r>
              <a:rPr lang="es-BO" sz="44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GRACIAS POR SU ATENCION …</a:t>
            </a:r>
            <a:endParaRPr lang="es-BO" sz="4400" b="1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3573004" cy="2382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18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ed5DMuiMBMU/UoFI3O4Yj9I/AAAAAAAAAFY/0144RJaM1qQ/s640/logo-industr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81178"/>
            <a:ext cx="2514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68954" y="2282615"/>
            <a:ext cx="39567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BO" dirty="0" smtClean="0">
                <a:solidFill>
                  <a:prstClr val="white"/>
                </a:solidFill>
              </a:rPr>
              <a:t>La </a:t>
            </a:r>
            <a:r>
              <a:rPr lang="es-BO" b="1" dirty="0" smtClean="0">
                <a:solidFill>
                  <a:prstClr val="white"/>
                </a:solidFill>
              </a:rPr>
              <a:t>industria</a:t>
            </a:r>
            <a:r>
              <a:rPr lang="es-BO" dirty="0" smtClean="0">
                <a:solidFill>
                  <a:prstClr val="white"/>
                </a:solidFill>
              </a:rPr>
              <a:t> es el </a:t>
            </a:r>
            <a:r>
              <a:rPr lang="es-BO" dirty="0" smtClean="0">
                <a:solidFill>
                  <a:prstClr val="white"/>
                </a:solidFill>
                <a:hlinkClick r:id="rId3" tooltip="Conjunto"/>
              </a:rPr>
              <a:t>conjunto</a:t>
            </a:r>
            <a:r>
              <a:rPr lang="es-BO" dirty="0" smtClean="0">
                <a:solidFill>
                  <a:prstClr val="white"/>
                </a:solidFill>
              </a:rPr>
              <a:t> de </a:t>
            </a:r>
            <a:r>
              <a:rPr lang="es-BO" dirty="0" smtClean="0">
                <a:solidFill>
                  <a:prstClr val="white"/>
                </a:solidFill>
                <a:hlinkClick r:id="rId4" tooltip="Proceso de fabricación"/>
              </a:rPr>
              <a:t>procesos</a:t>
            </a:r>
            <a:r>
              <a:rPr lang="es-BO" dirty="0" smtClean="0">
                <a:solidFill>
                  <a:prstClr val="white"/>
                </a:solidFill>
              </a:rPr>
              <a:t> y </a:t>
            </a:r>
            <a:r>
              <a:rPr lang="es-BO" dirty="0" smtClean="0">
                <a:solidFill>
                  <a:prstClr val="white"/>
                </a:solidFill>
                <a:hlinkClick r:id="rId5" tooltip="Actividad"/>
              </a:rPr>
              <a:t>actividades</a:t>
            </a:r>
            <a:r>
              <a:rPr lang="es-BO" dirty="0" smtClean="0">
                <a:solidFill>
                  <a:prstClr val="white"/>
                </a:solidFill>
              </a:rPr>
              <a:t> que tienen como </a:t>
            </a:r>
            <a:r>
              <a:rPr lang="es-BO" dirty="0" smtClean="0">
                <a:solidFill>
                  <a:prstClr val="white"/>
                </a:solidFill>
                <a:hlinkClick r:id="rId6" tooltip="Finalidad"/>
              </a:rPr>
              <a:t>finalidad</a:t>
            </a:r>
            <a:r>
              <a:rPr lang="es-BO" dirty="0" smtClean="0">
                <a:solidFill>
                  <a:prstClr val="white"/>
                </a:solidFill>
              </a:rPr>
              <a:t> transformar las </a:t>
            </a:r>
            <a:r>
              <a:rPr lang="es-BO" dirty="0" smtClean="0">
                <a:solidFill>
                  <a:prstClr val="white"/>
                </a:solidFill>
                <a:hlinkClick r:id="rId7" tooltip="Materia prima"/>
              </a:rPr>
              <a:t>materias primas</a:t>
            </a:r>
            <a:r>
              <a:rPr lang="es-BO" dirty="0" smtClean="0">
                <a:solidFill>
                  <a:prstClr val="white"/>
                </a:solidFill>
              </a:rPr>
              <a:t> en </a:t>
            </a:r>
            <a:r>
              <a:rPr lang="es-BO" dirty="0" smtClean="0">
                <a:solidFill>
                  <a:prstClr val="white"/>
                </a:solidFill>
                <a:hlinkClick r:id="rId8" tooltip="Manufactura"/>
              </a:rPr>
              <a:t>productos</a:t>
            </a:r>
            <a:r>
              <a:rPr lang="es-BO" dirty="0" smtClean="0">
                <a:solidFill>
                  <a:prstClr val="white"/>
                </a:solidFill>
              </a:rPr>
              <a:t> elaborados o semielaborados. </a:t>
            </a:r>
          </a:p>
          <a:p>
            <a:pPr defTabSz="457200"/>
            <a:r>
              <a:rPr lang="es-BO" dirty="0" smtClean="0">
                <a:solidFill>
                  <a:prstClr val="white"/>
                </a:solidFill>
              </a:rPr>
              <a:t>Además de materias primas</a:t>
            </a:r>
          </a:p>
          <a:p>
            <a:pPr defTabSz="457200"/>
            <a:r>
              <a:rPr lang="es-BO" dirty="0" smtClean="0">
                <a:solidFill>
                  <a:prstClr val="white"/>
                </a:solidFill>
              </a:rPr>
              <a:t>la industria necesita </a:t>
            </a:r>
            <a:r>
              <a:rPr lang="es-BO" dirty="0" smtClean="0">
                <a:solidFill>
                  <a:prstClr val="white"/>
                </a:solidFill>
                <a:hlinkClick r:id="rId9" tooltip="Maquinaria"/>
              </a:rPr>
              <a:t>maquinaria</a:t>
            </a:r>
            <a:r>
              <a:rPr lang="es-BO" dirty="0" smtClean="0">
                <a:solidFill>
                  <a:prstClr val="white"/>
                </a:solidFill>
              </a:rPr>
              <a:t> y </a:t>
            </a:r>
            <a:r>
              <a:rPr lang="es-BO" dirty="0" smtClean="0">
                <a:solidFill>
                  <a:prstClr val="white"/>
                </a:solidFill>
                <a:hlinkClick r:id="rId10" tooltip="Recursos humanos"/>
              </a:rPr>
              <a:t>recursos humanos</a:t>
            </a:r>
            <a:r>
              <a:rPr lang="es-BO" dirty="0" smtClean="0">
                <a:solidFill>
                  <a:prstClr val="white"/>
                </a:solidFill>
              </a:rPr>
              <a:t> organizados habitualmente en </a:t>
            </a:r>
            <a:r>
              <a:rPr lang="es-BO" dirty="0" smtClean="0">
                <a:solidFill>
                  <a:prstClr val="white"/>
                </a:solidFill>
                <a:hlinkClick r:id="rId11" tooltip="Empresa"/>
              </a:rPr>
              <a:t>empresas</a:t>
            </a:r>
            <a:r>
              <a:rPr lang="es-BO" dirty="0" smtClean="0">
                <a:solidFill>
                  <a:prstClr val="white"/>
                </a:solidFill>
              </a:rPr>
              <a:t>. </a:t>
            </a:r>
            <a:endParaRPr lang="es-BO" dirty="0">
              <a:solidFill>
                <a:prstClr val="white"/>
              </a:solidFill>
            </a:endParaRPr>
          </a:p>
        </p:txBody>
      </p:sp>
      <p:pic>
        <p:nvPicPr>
          <p:cNvPr id="6" name="Picture 8" descr="http://3.bp.blogspot.com/-_4qCGtId8r0/TjtASUZ8ZmI/AAAAAAAAC1w/xGukrv2FOTw/s400/materiasprima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02" y="678850"/>
            <a:ext cx="1048556" cy="139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iprofesional.com/adjuntos/jpg/2012/10/36837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77887"/>
            <a:ext cx="2812469" cy="223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humbs.dreamstime.com/x/materias-primas-1233027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10005"/>
            <a:ext cx="2857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elpalomo.net/mailing/home_upload/accmail_60155/IMG_496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63" y="4509120"/>
            <a:ext cx="3100545" cy="21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74559" y="526771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BO" b="1" dirty="0" smtClean="0">
                <a:solidFill>
                  <a:prstClr val="white"/>
                </a:solidFill>
              </a:rPr>
              <a:t>Tipos de industrias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27596" y="1128469"/>
            <a:ext cx="5858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r>
              <a:rPr lang="es-BO" b="1" i="1" dirty="0" smtClean="0">
                <a:solidFill>
                  <a:prstClr val="white"/>
                </a:solidFill>
                <a:hlinkClick r:id="rId2" tooltip="Industria pesada"/>
              </a:rPr>
              <a:t>Industria pesada</a:t>
            </a:r>
            <a:r>
              <a:rPr lang="es-BO" dirty="0" smtClean="0">
                <a:solidFill>
                  <a:prstClr val="white"/>
                </a:solidFill>
              </a:rPr>
              <a:t>: utiliza fábricas enormes en las que se trabaja con grandes cantidades de materia prima y de energía.</a:t>
            </a:r>
          </a:p>
        </p:txBody>
      </p:sp>
      <p:pic>
        <p:nvPicPr>
          <p:cNvPr id="8" name="Picture 2" descr="http://tlcaldesnudo.com/wp-content/uploads/2014/01/acero-colombia-importaciones-700x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3936" y="2679412"/>
            <a:ext cx="2366151" cy="166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ierros.com.co/guia/files/blog/14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9" y="2710061"/>
            <a:ext cx="2016747" cy="212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727586" y="2081965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r>
              <a:rPr lang="es-BO" i="1" dirty="0">
                <a:solidFill>
                  <a:prstClr val="white"/>
                </a:solidFill>
                <a:hlinkClick r:id="rId5" tooltip="Siderurgia"/>
              </a:rPr>
              <a:t>Siderúrgicas</a:t>
            </a:r>
            <a:endParaRPr lang="es-BO" i="1" dirty="0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327260" y="2007144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r>
              <a:rPr lang="es-BO" i="1" dirty="0">
                <a:solidFill>
                  <a:prstClr val="white"/>
                </a:solidFill>
                <a:hlinkClick r:id="rId6" tooltip="Metalurgia"/>
              </a:rPr>
              <a:t>Metalúrgicas</a:t>
            </a:r>
            <a:r>
              <a:rPr lang="es-BO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797362" y="2451308"/>
            <a:ext cx="1726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endParaRPr lang="es-BO" dirty="0">
              <a:solidFill>
                <a:prstClr val="white"/>
              </a:solidFill>
            </a:endParaRPr>
          </a:p>
          <a:p>
            <a:pPr defTabSz="457200">
              <a:buFont typeface="Arial" panose="020B0604020202020204" pitchFamily="34" charset="0"/>
              <a:buChar char="•"/>
            </a:pPr>
            <a:r>
              <a:rPr lang="es-BO" i="1" dirty="0">
                <a:solidFill>
                  <a:prstClr val="white"/>
                </a:solidFill>
                <a:hlinkClick r:id="rId7" tooltip="Cementera"/>
              </a:rPr>
              <a:t>Cementeras</a:t>
            </a:r>
            <a:endParaRPr lang="es-BO" i="1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09417" y="5421945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r>
              <a:rPr lang="es-BO" i="1" dirty="0">
                <a:solidFill>
                  <a:prstClr val="white"/>
                </a:solidFill>
                <a:hlinkClick r:id="rId8" tooltip="Industria química"/>
              </a:rPr>
              <a:t>Químicas de base</a:t>
            </a:r>
            <a:endParaRPr lang="es-BO" i="1" dirty="0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11279" y="5345019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r>
              <a:rPr lang="es-BO" i="1" dirty="0">
                <a:solidFill>
                  <a:prstClr val="white"/>
                </a:solidFill>
                <a:hlinkClick r:id="rId9" tooltip="Petroquímica"/>
              </a:rPr>
              <a:t>Petroquímicas</a:t>
            </a:r>
            <a:endParaRPr lang="es-BO" i="1" dirty="0">
              <a:solidFill>
                <a:prstClr val="white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823358" y="340480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BO" i="1" dirty="0">
                <a:solidFill>
                  <a:prstClr val="white"/>
                </a:solidFill>
                <a:hlinkClick r:id="rId10" tooltip="Industria automovilística"/>
              </a:rPr>
              <a:t>Automovilística</a:t>
            </a: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6" name="Picture 10" descr="http://webquest.carm.es/majwq/public/files/files_user/paula9410/kimika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97" y="5005429"/>
            <a:ext cx="1678137" cy="16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2.bp.blogspot.com/-_aSVhhbJ0mE/UVJOHmRrJdI/AAAAAAAAg8c/S1g-scS7miU/s1600/productos-derivados-de-la-petroquimica2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82" y="4360588"/>
            <a:ext cx="1900938" cy="21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metrolabel.com/images/slideshow/petr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39" y="1175745"/>
            <a:ext cx="1421562" cy="16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0568" y="2412029"/>
            <a:ext cx="279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r>
              <a:rPr lang="es-BO" i="1" dirty="0" smtClean="0">
                <a:solidFill>
                  <a:prstClr val="white"/>
                </a:solidFill>
                <a:hlinkClick r:id="rId2" tooltip="Industria alimentaria"/>
              </a:rPr>
              <a:t>Alimentación</a:t>
            </a:r>
            <a:endParaRPr lang="es-BO" i="1" dirty="0" smtClean="0">
              <a:solidFill>
                <a:prstClr val="white"/>
              </a:solidFill>
            </a:endParaRPr>
          </a:p>
          <a:p>
            <a:pPr defTabSz="457200">
              <a:buFont typeface="Arial" panose="020B0604020202020204" pitchFamily="34" charset="0"/>
              <a:buChar char="•"/>
            </a:pPr>
            <a:r>
              <a:rPr lang="es-BO" i="1" dirty="0" smtClean="0">
                <a:solidFill>
                  <a:prstClr val="white"/>
                </a:solidFill>
                <a:hlinkClick r:id="rId3" tooltip="Industria textil"/>
              </a:rPr>
              <a:t>Textil</a:t>
            </a:r>
            <a:endParaRPr lang="es-BO" i="1" dirty="0" smtClean="0">
              <a:solidFill>
                <a:prstClr val="white"/>
              </a:solidFill>
            </a:endParaRPr>
          </a:p>
          <a:p>
            <a:pPr defTabSz="457200">
              <a:buFont typeface="Arial" panose="020B0604020202020204" pitchFamily="34" charset="0"/>
              <a:buChar char="•"/>
            </a:pPr>
            <a:r>
              <a:rPr lang="es-BO" i="1" dirty="0" smtClean="0">
                <a:solidFill>
                  <a:prstClr val="white"/>
                </a:solidFill>
                <a:hlinkClick r:id="rId4" tooltip="Industria farmacéutica"/>
              </a:rPr>
              <a:t>Farmacéutica</a:t>
            </a:r>
            <a:endParaRPr lang="es-BO" dirty="0">
              <a:solidFill>
                <a:prstClr val="white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9544" y="610077"/>
            <a:ext cx="6911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r>
              <a:rPr lang="es-BO" b="1" i="1" dirty="0">
                <a:solidFill>
                  <a:prstClr val="white"/>
                </a:solidFill>
                <a:hlinkClick r:id="rId5" tooltip="Industria ligera"/>
              </a:rPr>
              <a:t>Industria ligera</a:t>
            </a:r>
            <a:r>
              <a:rPr lang="es-BO" dirty="0">
                <a:solidFill>
                  <a:prstClr val="white"/>
                </a:solidFill>
              </a:rPr>
              <a:t>: transforma materias primas en bruto o semielaboradas en productos que se destinan directamente al consumo de las personas y de las empresas de servicios.</a:t>
            </a:r>
          </a:p>
        </p:txBody>
      </p:sp>
      <p:pic>
        <p:nvPicPr>
          <p:cNvPr id="1026" name="Picture 2" descr="http://www.cumbre.com.mx/img/sectores/industria_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37" y="2555325"/>
            <a:ext cx="1842247" cy="18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ejar.biz/files/images/10textile.58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72" y="2002731"/>
            <a:ext cx="2280651" cy="153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industria ligera farmaceut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0" y="1802538"/>
            <a:ext cx="196453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localup.com/wp-content/uploads/2014/06/descarga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33" y="4397572"/>
            <a:ext cx="2007394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94075" y="4577069"/>
            <a:ext cx="6332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r>
              <a:rPr lang="es-BO" b="1" i="1" dirty="0">
                <a:solidFill>
                  <a:prstClr val="white"/>
                </a:solidFill>
                <a:hlinkClick r:id="rId10" tooltip="Industria punta (aún no redactado)"/>
              </a:rPr>
              <a:t>Industria </a:t>
            </a:r>
            <a:r>
              <a:rPr lang="es-BO" b="1" i="1" dirty="0">
                <a:solidFill>
                  <a:prstClr val="white"/>
                </a:solidFill>
              </a:rPr>
              <a:t>punta: Es</a:t>
            </a:r>
            <a:r>
              <a:rPr lang="es-BO" dirty="0">
                <a:solidFill>
                  <a:prstClr val="white"/>
                </a:solidFill>
              </a:rPr>
              <a:t> aquella que utiliza las tecnologías más avanzadas y recientes</a:t>
            </a:r>
            <a:r>
              <a:rPr lang="es-BO" dirty="0" smtClean="0">
                <a:solidFill>
                  <a:prstClr val="white"/>
                </a:solidFill>
              </a:rPr>
              <a:t>.</a:t>
            </a:r>
            <a:endParaRPr lang="es-BO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35930" y="5745788"/>
            <a:ext cx="149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r>
              <a:rPr lang="es-BO" i="1" dirty="0" smtClean="0">
                <a:solidFill>
                  <a:prstClr val="white"/>
                </a:solidFill>
                <a:hlinkClick r:id="rId11" tooltip="Mecánica"/>
              </a:rPr>
              <a:t>Mecánica</a:t>
            </a:r>
            <a:endParaRPr lang="es-BO" dirty="0">
              <a:solidFill>
                <a:prstClr val="white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4316" y="5745782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r>
              <a:rPr lang="es-BO" i="1" dirty="0">
                <a:solidFill>
                  <a:prstClr val="white"/>
                </a:solidFill>
                <a:hlinkClick r:id="rId12" tooltip="Robótica"/>
              </a:rPr>
              <a:t>Robótica</a:t>
            </a:r>
            <a:endParaRPr lang="es-BO" dirty="0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09529" y="5768943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r>
              <a:rPr lang="es-BO" i="1" dirty="0">
                <a:solidFill>
                  <a:prstClr val="white"/>
                </a:solidFill>
                <a:hlinkClick r:id="rId13" tooltip="Informática"/>
              </a:rPr>
              <a:t>Informática</a:t>
            </a:r>
            <a:endParaRPr lang="es-BO" dirty="0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421606" y="5791949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r>
              <a:rPr lang="es-BO" i="1" dirty="0">
                <a:solidFill>
                  <a:prstClr val="white"/>
                </a:solidFill>
                <a:hlinkClick r:id="rId14" tooltip="Astronáutica"/>
              </a:rPr>
              <a:t>Astronáutica</a:t>
            </a:r>
            <a:endParaRPr lang="es-BO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https://encrypted-tbn2.gstatic.com/images?q=tbn:ANd9GcSr0L5YK_uxn9bQ_ND9sg_yL4RiPcFxh_R9As3folFEagzyCjV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32" y="4955633"/>
            <a:ext cx="2622863" cy="177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rc_mi" descr="http://thumbs.dreamstime.com/x/petr%C3%B3leo-y-industria-petrolera-natural-49410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89" y="3147900"/>
            <a:ext cx="1681951" cy="12112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redondeado 4"/>
          <p:cNvSpPr/>
          <p:nvPr/>
        </p:nvSpPr>
        <p:spPr>
          <a:xfrm>
            <a:off x="6170905" y="4785282"/>
            <a:ext cx="2452730" cy="658026"/>
          </a:xfrm>
          <a:prstGeom prst="roundRect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BO" kern="0" dirty="0" smtClean="0">
                <a:solidFill>
                  <a:prstClr val="white"/>
                </a:solidFill>
                <a:latin typeface="Trebuchet MS" panose="020B0603020202020204"/>
              </a:rPr>
              <a:t>INDUSTRIA  DE TERMINACION METALICA </a:t>
            </a:r>
            <a:endParaRPr lang="es-ES" kern="0" dirty="0" smtClea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76581" y="2293845"/>
            <a:ext cx="2602194" cy="683663"/>
          </a:xfrm>
          <a:prstGeom prst="roundRect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BO" kern="0" dirty="0" smtClean="0">
                <a:solidFill>
                  <a:prstClr val="white"/>
                </a:solidFill>
                <a:latin typeface="Trebuchet MS" panose="020B0603020202020204"/>
              </a:rPr>
              <a:t>INDUSTRIA METALURGICA </a:t>
            </a:r>
            <a:endParaRPr lang="es-ES" kern="0" dirty="0" smtClea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97053" y="4360923"/>
            <a:ext cx="2518873" cy="726392"/>
          </a:xfrm>
          <a:prstGeom prst="roundRect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BO" kern="0" dirty="0" smtClean="0">
                <a:solidFill>
                  <a:prstClr val="white"/>
                </a:solidFill>
                <a:latin typeface="Trebuchet MS" panose="020B0603020202020204"/>
              </a:rPr>
              <a:t>INDUSTRIA DEL CALSADO Y CURTIMBRES </a:t>
            </a:r>
            <a:endParaRPr lang="es-ES" kern="0" dirty="0" smtClea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197680" y="2315208"/>
            <a:ext cx="2448370" cy="640935"/>
          </a:xfrm>
          <a:prstGeom prst="roundRect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BO" kern="0" dirty="0" smtClean="0">
                <a:solidFill>
                  <a:prstClr val="white"/>
                </a:solidFill>
                <a:latin typeface="Trebuchet MS" panose="020B0603020202020204"/>
              </a:rPr>
              <a:t>INDUSTRIA MINERA</a:t>
            </a:r>
            <a:endParaRPr lang="es-ES" kern="0" dirty="0" smtClea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266023" y="3953575"/>
            <a:ext cx="2262499" cy="632388"/>
          </a:xfrm>
          <a:prstGeom prst="roundRect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BO" kern="0" dirty="0" smtClean="0">
                <a:solidFill>
                  <a:prstClr val="white"/>
                </a:solidFill>
                <a:latin typeface="Trebuchet MS" panose="020B0603020202020204"/>
              </a:rPr>
              <a:t>INDUSTRIA DEL PETROLEO</a:t>
            </a:r>
            <a:endParaRPr lang="es-ES" kern="0" dirty="0" smtClea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128222" y="3093997"/>
            <a:ext cx="2538101" cy="675118"/>
          </a:xfrm>
          <a:prstGeom prst="roundRect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BO" kern="0" dirty="0" smtClean="0">
                <a:solidFill>
                  <a:prstClr val="white"/>
                </a:solidFill>
                <a:latin typeface="Trebuchet MS" panose="020B0603020202020204"/>
              </a:rPr>
              <a:t>INDUSTRIA QUIMICA</a:t>
            </a:r>
            <a:endParaRPr lang="es-ES" kern="0" dirty="0" smtClea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198395" y="4439181"/>
            <a:ext cx="2300955" cy="692209"/>
          </a:xfrm>
          <a:prstGeom prst="roundRect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BO" kern="0" dirty="0" smtClean="0">
                <a:solidFill>
                  <a:prstClr val="white"/>
                </a:solidFill>
                <a:latin typeface="Trebuchet MS" panose="020B0603020202020204"/>
              </a:rPr>
              <a:t>INDUSTRIA TEXTIL</a:t>
            </a:r>
            <a:endParaRPr lang="es-ES" kern="0" dirty="0" smtClea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128222" y="748581"/>
            <a:ext cx="2249681" cy="666572"/>
          </a:xfrm>
          <a:prstGeom prst="roundRect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BO" kern="0" dirty="0" smtClean="0">
                <a:solidFill>
                  <a:prstClr val="white"/>
                </a:solidFill>
                <a:latin typeface="Trebuchet MS" panose="020B0603020202020204"/>
              </a:rPr>
              <a:t>INDUSTRIA DEL PAPEL</a:t>
            </a:r>
            <a:endParaRPr lang="es-ES" kern="0" dirty="0" smtClea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6354727" y="5733907"/>
            <a:ext cx="2268908" cy="683663"/>
          </a:xfrm>
          <a:prstGeom prst="roundRect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BO" kern="0" dirty="0" smtClean="0">
                <a:solidFill>
                  <a:prstClr val="white"/>
                </a:solidFill>
                <a:latin typeface="Trebuchet MS" panose="020B0603020202020204"/>
              </a:rPr>
              <a:t>INDUSTRIA ALIMENTICIA</a:t>
            </a:r>
            <a:endParaRPr lang="es-ES" kern="0" dirty="0" smtClean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19" name="irc_mi" descr="http://thumbs.dreamstime.com/x/pile-metal-swarf-2882536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4" y="3074061"/>
            <a:ext cx="1583891" cy="111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https://encrypted-tbn2.gstatic.com/images?q=tbn:ANd9GcSip2_HH6LtCKQuqzma266UVi6ImPirEJLBHagWJkuhYyKlbkVq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4" y="5102951"/>
            <a:ext cx="1989386" cy="1504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 descr="https://encrypted-tbn0.gstatic.com/images?q=tbn:ANd9GcRe_tQuSqKJKqPB7ARofHKPY151hLQ8FeQXuQbkXpZin4ISJBkqww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09" y="1397708"/>
            <a:ext cx="1846372" cy="159996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uadroTexto 24"/>
          <p:cNvSpPr txBox="1"/>
          <p:nvPr/>
        </p:nvSpPr>
        <p:spPr>
          <a:xfrm>
            <a:off x="291566" y="396177"/>
            <a:ext cx="433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BO" dirty="0" smtClean="0">
                <a:solidFill>
                  <a:prstClr val="white"/>
                </a:solidFill>
              </a:rPr>
              <a:t>LA INDUSTRIA EN BOLIVIA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88266" y="765509"/>
            <a:ext cx="55369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Bolivia existen aproximadamente 13.500 industrias,. esta industria está principalmente enfocada en la manufactura en gran y pequeña escala</a:t>
            </a:r>
          </a:p>
          <a:p>
            <a:pPr defTabSz="457200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9570" y="1339410"/>
            <a:ext cx="4572000" cy="403956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/>
            <a:endParaRPr lang="es-ES" sz="1350" dirty="0">
              <a:solidFill>
                <a:srgbClr val="252525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defTabSz="342900"/>
            <a:endParaRPr lang="es-ES" sz="1350" dirty="0">
              <a:solidFill>
                <a:srgbClr val="252525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defTabSz="342900"/>
            <a:endParaRPr lang="es-ES" sz="1350" dirty="0">
              <a:solidFill>
                <a:srgbClr val="252525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defTabSz="342900"/>
            <a:endParaRPr lang="es-ES" sz="1350" dirty="0">
              <a:solidFill>
                <a:srgbClr val="252525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defTabSz="342900"/>
            <a:r>
              <a:rPr lang="es-ES" sz="1350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Bolivia existen aproximadamente 13.500 industrias, </a:t>
            </a:r>
          </a:p>
          <a:p>
            <a:pPr defTabSz="342900"/>
            <a:r>
              <a:rPr lang="es-ES" sz="1350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las cuales se estima que el 90% son pequeñas, las restantes clasificadas como medianas y grandes. </a:t>
            </a:r>
          </a:p>
          <a:p>
            <a:pPr defTabSz="342900"/>
            <a:endParaRPr lang="es-BO" sz="135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defTabSz="342900"/>
            <a:endParaRPr lang="es-ES" sz="135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defTabSz="342900"/>
            <a:r>
              <a:rPr lang="es-ES" sz="1350" dirty="0">
                <a:solidFill>
                  <a:prstClr val="black"/>
                </a:solidFill>
              </a:rPr>
              <a:t> La industria boliviana representa un 35 por ciento </a:t>
            </a:r>
          </a:p>
          <a:p>
            <a:pPr defTabSz="342900"/>
            <a:r>
              <a:rPr lang="es-ES" sz="1350" dirty="0">
                <a:solidFill>
                  <a:prstClr val="black"/>
                </a:solidFill>
              </a:rPr>
              <a:t>del total del producto interior bruto (</a:t>
            </a:r>
            <a:r>
              <a:rPr lang="es-ES" sz="1350" dirty="0">
                <a:solidFill>
                  <a:prstClr val="black"/>
                </a:solidFill>
                <a:hlinkClick r:id="rId2" tooltip="PIB"/>
              </a:rPr>
              <a:t>PIB</a:t>
            </a:r>
            <a:r>
              <a:rPr lang="es-ES" sz="1350" dirty="0">
                <a:solidFill>
                  <a:prstClr val="black"/>
                </a:solidFill>
              </a:rPr>
              <a:t>), esta industria está principalmente enfocada en la manufactura en</a:t>
            </a:r>
          </a:p>
          <a:p>
            <a:pPr defTabSz="342900"/>
            <a:r>
              <a:rPr lang="es-ES" sz="1350" dirty="0">
                <a:solidFill>
                  <a:prstClr val="black"/>
                </a:solidFill>
              </a:rPr>
              <a:t> gran y pequeña escala.</a:t>
            </a:r>
          </a:p>
          <a:p>
            <a:pPr defTabSz="342900"/>
            <a:endParaRPr lang="es-BO" sz="1350" dirty="0">
              <a:solidFill>
                <a:prstClr val="black"/>
              </a:solidFill>
            </a:endParaRPr>
          </a:p>
          <a:p>
            <a:pPr defTabSz="342900"/>
            <a:endParaRPr lang="es-BO" sz="1350" dirty="0">
              <a:solidFill>
                <a:prstClr val="black"/>
              </a:solidFill>
            </a:endParaRPr>
          </a:p>
          <a:p>
            <a:pPr defTabSz="342900"/>
            <a:r>
              <a:rPr lang="es-ES" sz="1350" dirty="0">
                <a:solidFill>
                  <a:prstClr val="black"/>
                </a:solidFill>
              </a:rPr>
              <a:t> La industria boliviana representa un 35 por ciento del total del producto interior bruto (</a:t>
            </a:r>
            <a:r>
              <a:rPr lang="es-ES" sz="1350" dirty="0">
                <a:solidFill>
                  <a:prstClr val="black"/>
                </a:solidFill>
                <a:hlinkClick r:id="rId2" tooltip="PIB"/>
              </a:rPr>
              <a:t>PIB</a:t>
            </a:r>
            <a:r>
              <a:rPr lang="es-ES" sz="1350" dirty="0">
                <a:solidFill>
                  <a:prstClr val="black"/>
                </a:solidFill>
              </a:rPr>
              <a:t>), esta industria está principalmente enfocada en la manufactura en </a:t>
            </a:r>
          </a:p>
          <a:p>
            <a:pPr defTabSz="342900"/>
            <a:r>
              <a:rPr lang="es-ES" sz="1350" dirty="0">
                <a:solidFill>
                  <a:prstClr val="black"/>
                </a:solidFill>
              </a:rPr>
              <a:t>gran y pequeña escala</a:t>
            </a:r>
          </a:p>
        </p:txBody>
      </p:sp>
      <p:pic>
        <p:nvPicPr>
          <p:cNvPr id="4" name="irc_mi" descr="http://1.bp.blogspot.com/-V_0XsDv6x88/VU0FZ2FLpBI/AAAAAAAAAFk/wjyOzcVJw-A/s400/industri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86" y="2023751"/>
            <a:ext cx="3653327" cy="39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357067" y="1219964"/>
            <a:ext cx="699454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342900"/>
            <a:r>
              <a:rPr lang="es-BO" sz="405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2. DIAGNOSTICO </a:t>
            </a:r>
            <a:r>
              <a:rPr lang="es-BO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DEL SECTOR</a:t>
            </a:r>
          </a:p>
        </p:txBody>
      </p:sp>
    </p:spTree>
    <p:extLst>
      <p:ext uri="{BB962C8B-B14F-4D97-AF65-F5344CB8AC3E}">
        <p14:creationId xmlns:p14="http://schemas.microsoft.com/office/powerpoint/2010/main" val="16937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www.erbol.com.bo/sites/default/files/styles/interior-hibridado/public/img_noticias/11-mar-eco-22.jpg?itok=Rjqc7X3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7250"/>
            <a:ext cx="4141177" cy="333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77" y="2895033"/>
            <a:ext cx="4288730" cy="31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50" y="4376833"/>
            <a:ext cx="4188006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BOLIVIA EXPORTA 91,1% DE PRODUCTOS</a:t>
            </a:r>
          </a:p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PRIMARIOS</a:t>
            </a:r>
          </a:p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OCUPA EL PRIMER</a:t>
            </a:r>
          </a:p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LUGAR EN SUDAMERICA</a:t>
            </a:r>
            <a:endParaRPr lang="es-ES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79102" y="1295715"/>
            <a:ext cx="3010312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BOLIVIA EXPORTA 4,9% DE </a:t>
            </a:r>
          </a:p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PRODUCTOS INDUSTRIALES</a:t>
            </a:r>
          </a:p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MANUFACTURADOS Y OCUPA</a:t>
            </a:r>
          </a:p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EL ULTIMO LUGAR EN </a:t>
            </a:r>
          </a:p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SUDAMERICA</a:t>
            </a:r>
          </a:p>
        </p:txBody>
      </p:sp>
    </p:spTree>
    <p:extLst>
      <p:ext uri="{BB962C8B-B14F-4D97-AF65-F5344CB8AC3E}">
        <p14:creationId xmlns:p14="http://schemas.microsoft.com/office/powerpoint/2010/main" val="16660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201961" cy="330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27" y="3244899"/>
            <a:ext cx="4886492" cy="28551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4203154" y="1486824"/>
            <a:ext cx="311341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INDUSTRIA MANUFACTURERA </a:t>
            </a:r>
          </a:p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POR TIPO DE PERSONERIA </a:t>
            </a:r>
          </a:p>
          <a:p>
            <a:pPr algn="ctr" defTabSz="342900"/>
            <a:r>
              <a:rPr lang="es-B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JURIDICA</a:t>
            </a:r>
          </a:p>
        </p:txBody>
      </p:sp>
    </p:spTree>
    <p:extLst>
      <p:ext uri="{BB962C8B-B14F-4D97-AF65-F5344CB8AC3E}">
        <p14:creationId xmlns:p14="http://schemas.microsoft.com/office/powerpoint/2010/main" val="2337641268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1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2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3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4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1.xml><?xml version="1.0" encoding="utf-8"?>
<a:theme xmlns:a="http://schemas.openxmlformats.org/drawingml/2006/main" name="2_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2.xml><?xml version="1.0" encoding="utf-8"?>
<a:theme xmlns:a="http://schemas.openxmlformats.org/drawingml/2006/main" name="3_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3.xml><?xml version="1.0" encoding="utf-8"?>
<a:theme xmlns:a="http://schemas.openxmlformats.org/drawingml/2006/main" name="4_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654</Words>
  <Application>Microsoft Office PowerPoint</Application>
  <PresentationFormat>Presentación en pantalla (4:3)</PresentationFormat>
  <Paragraphs>144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23</vt:i4>
      </vt:variant>
      <vt:variant>
        <vt:lpstr>Títulos de diapositiva</vt:lpstr>
      </vt:variant>
      <vt:variant>
        <vt:i4>27</vt:i4>
      </vt:variant>
    </vt:vector>
  </HeadingPairs>
  <TitlesOfParts>
    <vt:vector size="70" baseType="lpstr">
      <vt:lpstr>Batang</vt:lpstr>
      <vt:lpstr>Adobe Garamond Pro Bold</vt:lpstr>
      <vt:lpstr>Algerian</vt:lpstr>
      <vt:lpstr>Arial</vt:lpstr>
      <vt:lpstr>Arial Black</vt:lpstr>
      <vt:lpstr>Arial Narrow</vt:lpstr>
      <vt:lpstr>Bernard MT Condensed</vt:lpstr>
      <vt:lpstr>Broadway</vt:lpstr>
      <vt:lpstr>Calibri</vt:lpstr>
      <vt:lpstr>Century Gothic</vt:lpstr>
      <vt:lpstr>Century Schoolbook</vt:lpstr>
      <vt:lpstr>Constantia</vt:lpstr>
      <vt:lpstr>Cooper Black</vt:lpstr>
      <vt:lpstr>Goudy Stout</vt:lpstr>
      <vt:lpstr>Times New Roman</vt:lpstr>
      <vt:lpstr>Trebuchet MS</vt:lpstr>
      <vt:lpstr>Tw Cen MT</vt:lpstr>
      <vt:lpstr>Wingdings</vt:lpstr>
      <vt:lpstr>Wingdings 2</vt:lpstr>
      <vt:lpstr>Wingdings 3</vt:lpstr>
      <vt:lpstr>Tema de Office</vt:lpstr>
      <vt:lpstr>Paja</vt:lpstr>
      <vt:lpstr>2_Paja</vt:lpstr>
      <vt:lpstr>Papel</vt:lpstr>
      <vt:lpstr>1_Papel</vt:lpstr>
      <vt:lpstr>2_Papel</vt:lpstr>
      <vt:lpstr>3_Papel</vt:lpstr>
      <vt:lpstr>4_Papel</vt:lpstr>
      <vt:lpstr>Ion</vt:lpstr>
      <vt:lpstr>1_Ion</vt:lpstr>
      <vt:lpstr>2_Ion</vt:lpstr>
      <vt:lpstr>3_Ion</vt:lpstr>
      <vt:lpstr>4_Ion</vt:lpstr>
      <vt:lpstr>Mirador</vt:lpstr>
      <vt:lpstr>1_Mirador</vt:lpstr>
      <vt:lpstr>2_Mirador</vt:lpstr>
      <vt:lpstr>3_Mirador</vt:lpstr>
      <vt:lpstr>4_Mirador</vt:lpstr>
      <vt:lpstr>Faceta</vt:lpstr>
      <vt:lpstr>1_Faceta</vt:lpstr>
      <vt:lpstr>2_Faceta</vt:lpstr>
      <vt:lpstr>3_Faceta</vt:lpstr>
      <vt:lpstr>4_Faceta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RANKING 2013  LAS INDUSTRIAS MAS GRANDES DE BOLIVIA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 PERSPECTIVAS DEL SECTOR </vt:lpstr>
      <vt:lpstr> </vt:lpstr>
      <vt:lpstr>PROYECTOS INDUSTRIALES</vt:lpstr>
      <vt:lpstr>PLANTA DE LITIO </vt:lpstr>
      <vt:lpstr>PLANTA  SEPARADORA DE LIQUIDOS</vt:lpstr>
      <vt:lpstr>PLANTA DE AMONIACO Y UREA</vt:lpstr>
      <vt:lpstr>PLANTA DE CEMENTO  ORURO                           (ECEBOL)</vt:lpstr>
      <vt:lpstr>GRACIAS POR SU ATENCION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castillo</cp:lastModifiedBy>
  <cp:revision>19</cp:revision>
  <dcterms:created xsi:type="dcterms:W3CDTF">2015-09-29T20:58:49Z</dcterms:created>
  <dcterms:modified xsi:type="dcterms:W3CDTF">2015-11-15T02:04:25Z</dcterms:modified>
</cp:coreProperties>
</file>