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81" r:id="rId2"/>
    <p:sldId id="278" r:id="rId3"/>
    <p:sldId id="269" r:id="rId4"/>
    <p:sldId id="270" r:id="rId5"/>
    <p:sldId id="271" r:id="rId6"/>
    <p:sldId id="272" r:id="rId7"/>
    <p:sldId id="273" r:id="rId8"/>
    <p:sldId id="274" r:id="rId9"/>
    <p:sldId id="275" r:id="rId10"/>
    <p:sldId id="276" r:id="rId11"/>
    <p:sldId id="277" r:id="rId12"/>
    <p:sldId id="261" r:id="rId13"/>
    <p:sldId id="257" r:id="rId14"/>
    <p:sldId id="258" r:id="rId15"/>
    <p:sldId id="259" r:id="rId16"/>
    <p:sldId id="262" r:id="rId17"/>
    <p:sldId id="263" r:id="rId18"/>
    <p:sldId id="264" r:id="rId19"/>
    <p:sldId id="265" r:id="rId20"/>
    <p:sldId id="266" r:id="rId21"/>
    <p:sldId id="267" r:id="rId22"/>
    <p:sldId id="268" r:id="rId23"/>
    <p:sldId id="279" r:id="rId24"/>
    <p:sldId id="280"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70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8" name="Slide Number Placeholder 7"/>
          <p:cNvSpPr>
            <a:spLocks noGrp="1"/>
          </p:cNvSpPr>
          <p:nvPr>
            <p:ph type="sldNum" sz="quarter" idx="11"/>
          </p:nvPr>
        </p:nvSpPr>
        <p:spPr/>
        <p:txBody>
          <a:bodyPr/>
          <a:lstStyle/>
          <a:p>
            <a:fld id="{D1C2C04E-D7F1-49C1-8E7D-34E1042AFA99}" type="slidenum">
              <a:rPr lang="es-AR" smtClean="0">
                <a:solidFill>
                  <a:srgbClr val="94C600"/>
                </a:solidFill>
              </a:rPr>
              <a:pPr/>
              <a:t>‹Nº›</a:t>
            </a:fld>
            <a:endParaRPr lang="es-AR">
              <a:solidFill>
                <a:srgbClr val="94C600"/>
              </a:solidFill>
            </a:endParaRPr>
          </a:p>
        </p:txBody>
      </p:sp>
      <p:sp>
        <p:nvSpPr>
          <p:cNvPr id="9" name="Footer Placeholder 8"/>
          <p:cNvSpPr>
            <a:spLocks noGrp="1"/>
          </p:cNvSpPr>
          <p:nvPr>
            <p:ph type="ftr" sz="quarter" idx="12"/>
          </p:nvPr>
        </p:nvSpPr>
        <p:spPr/>
        <p:txBody>
          <a:bodyPr/>
          <a:lstStyle/>
          <a:p>
            <a:endParaRPr lang="es-AR">
              <a:solidFill>
                <a:srgbClr val="94C6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5" name="Footer Placeholder 4"/>
          <p:cNvSpPr>
            <a:spLocks noGrp="1"/>
          </p:cNvSpPr>
          <p:nvPr>
            <p:ph type="ftr" sz="quarter" idx="11"/>
          </p:nvPr>
        </p:nvSpPr>
        <p:spPr/>
        <p:txBody>
          <a:bodyPr/>
          <a:lstStyle/>
          <a:p>
            <a:endParaRPr lang="es-AR">
              <a:solidFill>
                <a:srgbClr val="94C600"/>
              </a:solidFill>
            </a:endParaRPr>
          </a:p>
        </p:txBody>
      </p:sp>
      <p:sp>
        <p:nvSpPr>
          <p:cNvPr id="6" name="Slide Number Placeholder 5"/>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5" name="Footer Placeholder 4"/>
          <p:cNvSpPr>
            <a:spLocks noGrp="1"/>
          </p:cNvSpPr>
          <p:nvPr>
            <p:ph type="ftr" sz="quarter" idx="11"/>
          </p:nvPr>
        </p:nvSpPr>
        <p:spPr/>
        <p:txBody>
          <a:bodyPr/>
          <a:lstStyle/>
          <a:p>
            <a:endParaRPr lang="es-AR">
              <a:solidFill>
                <a:srgbClr val="94C600"/>
              </a:solidFill>
            </a:endParaRPr>
          </a:p>
        </p:txBody>
      </p:sp>
      <p:sp>
        <p:nvSpPr>
          <p:cNvPr id="6" name="Slide Number Placeholder 5"/>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5" name="Footer Placeholder 4"/>
          <p:cNvSpPr>
            <a:spLocks noGrp="1"/>
          </p:cNvSpPr>
          <p:nvPr>
            <p:ph type="ftr" sz="quarter" idx="11"/>
          </p:nvPr>
        </p:nvSpPr>
        <p:spPr/>
        <p:txBody>
          <a:bodyPr/>
          <a:lstStyle/>
          <a:p>
            <a:endParaRPr lang="es-AR">
              <a:solidFill>
                <a:srgbClr val="94C600"/>
              </a:solidFill>
            </a:endParaRPr>
          </a:p>
        </p:txBody>
      </p:sp>
      <p:sp>
        <p:nvSpPr>
          <p:cNvPr id="6" name="Slide Number Placeholder 5"/>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5" name="Footer Placeholder 4"/>
          <p:cNvSpPr>
            <a:spLocks noGrp="1"/>
          </p:cNvSpPr>
          <p:nvPr>
            <p:ph type="ftr" sz="quarter" idx="11"/>
          </p:nvPr>
        </p:nvSpPr>
        <p:spPr/>
        <p:txBody>
          <a:bodyPr/>
          <a:lstStyle/>
          <a:p>
            <a:endParaRPr lang="es-AR">
              <a:solidFill>
                <a:srgbClr val="94C600"/>
              </a:solidFill>
            </a:endParaRPr>
          </a:p>
        </p:txBody>
      </p:sp>
      <p:sp>
        <p:nvSpPr>
          <p:cNvPr id="6" name="Slide Number Placeholder 5"/>
          <p:cNvSpPr>
            <a:spLocks noGrp="1"/>
          </p:cNvSpPr>
          <p:nvPr>
            <p:ph type="sldNum" sz="quarter" idx="12"/>
          </p:nvPr>
        </p:nvSpPr>
        <p:spPr/>
        <p:txBody>
          <a:bodyPr/>
          <a:lstStyle/>
          <a:p>
            <a:fld id="{D1C2C04E-D7F1-49C1-8E7D-34E1042AFA99}" type="slidenum">
              <a:rPr lang="es-AR" smtClean="0"/>
              <a:pPr/>
              <a:t>‹Nº›</a:t>
            </a:fld>
            <a:endParaRPr lang="es-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6" name="Footer Placeholder 5"/>
          <p:cNvSpPr>
            <a:spLocks noGrp="1"/>
          </p:cNvSpPr>
          <p:nvPr>
            <p:ph type="ftr" sz="quarter" idx="11"/>
          </p:nvPr>
        </p:nvSpPr>
        <p:spPr/>
        <p:txBody>
          <a:bodyPr/>
          <a:lstStyle/>
          <a:p>
            <a:endParaRPr lang="es-AR">
              <a:solidFill>
                <a:srgbClr val="94C600"/>
              </a:solidFill>
            </a:endParaRPr>
          </a:p>
        </p:txBody>
      </p:sp>
      <p:sp>
        <p:nvSpPr>
          <p:cNvPr id="7" name="Slide Number Placeholder 6"/>
          <p:cNvSpPr>
            <a:spLocks noGrp="1"/>
          </p:cNvSpPr>
          <p:nvPr>
            <p:ph type="sldNum" sz="quarter" idx="12"/>
          </p:nvPr>
        </p:nvSpPr>
        <p:spPr/>
        <p:txBody>
          <a:bodyPr/>
          <a:lstStyle/>
          <a:p>
            <a:fld id="{D1C2C04E-D7F1-49C1-8E7D-34E1042AFA99}" type="slidenum">
              <a:rPr lang="es-AR" smtClean="0"/>
              <a:pPr/>
              <a:t>‹Nº›</a:t>
            </a:fld>
            <a:endParaRPr lang="es-AR"/>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8" name="Footer Placeholder 7"/>
          <p:cNvSpPr>
            <a:spLocks noGrp="1"/>
          </p:cNvSpPr>
          <p:nvPr>
            <p:ph type="ftr" sz="quarter" idx="11"/>
          </p:nvPr>
        </p:nvSpPr>
        <p:spPr/>
        <p:txBody>
          <a:bodyPr/>
          <a:lstStyle/>
          <a:p>
            <a:endParaRPr lang="es-AR">
              <a:solidFill>
                <a:srgbClr val="94C600"/>
              </a:solidFill>
            </a:endParaRPr>
          </a:p>
        </p:txBody>
      </p:sp>
      <p:sp>
        <p:nvSpPr>
          <p:cNvPr id="9" name="Slide Number Placeholder 8"/>
          <p:cNvSpPr>
            <a:spLocks noGrp="1"/>
          </p:cNvSpPr>
          <p:nvPr>
            <p:ph type="sldNum" sz="quarter" idx="12"/>
          </p:nvPr>
        </p:nvSpPr>
        <p:spPr/>
        <p:txBody>
          <a:bodyPr/>
          <a:lstStyle/>
          <a:p>
            <a:fld id="{D1C2C04E-D7F1-49C1-8E7D-34E1042AFA99}" type="slidenum">
              <a:rPr lang="es-AR" smtClean="0"/>
              <a:pPr/>
              <a:t>‹Nº›</a:t>
            </a:fld>
            <a:endParaRPr lang="es-A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4" name="Footer Placeholder 3"/>
          <p:cNvSpPr>
            <a:spLocks noGrp="1"/>
          </p:cNvSpPr>
          <p:nvPr>
            <p:ph type="ftr" sz="quarter" idx="11"/>
          </p:nvPr>
        </p:nvSpPr>
        <p:spPr/>
        <p:txBody>
          <a:bodyPr/>
          <a:lstStyle/>
          <a:p>
            <a:endParaRPr lang="es-AR">
              <a:solidFill>
                <a:srgbClr val="94C600"/>
              </a:solidFill>
            </a:endParaRPr>
          </a:p>
        </p:txBody>
      </p:sp>
      <p:sp>
        <p:nvSpPr>
          <p:cNvPr id="5" name="Slide Number Placeholder 4"/>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3" name="Footer Placeholder 2"/>
          <p:cNvSpPr>
            <a:spLocks noGrp="1"/>
          </p:cNvSpPr>
          <p:nvPr>
            <p:ph type="ftr" sz="quarter" idx="11"/>
          </p:nvPr>
        </p:nvSpPr>
        <p:spPr/>
        <p:txBody>
          <a:bodyPr/>
          <a:lstStyle/>
          <a:p>
            <a:endParaRPr lang="es-AR">
              <a:solidFill>
                <a:srgbClr val="94C600"/>
              </a:solidFill>
            </a:endParaRPr>
          </a:p>
        </p:txBody>
      </p:sp>
      <p:sp>
        <p:nvSpPr>
          <p:cNvPr id="4" name="Slide Number Placeholder 3"/>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6" name="Footer Placeholder 5"/>
          <p:cNvSpPr>
            <a:spLocks noGrp="1"/>
          </p:cNvSpPr>
          <p:nvPr>
            <p:ph type="ftr" sz="quarter" idx="11"/>
          </p:nvPr>
        </p:nvSpPr>
        <p:spPr/>
        <p:txBody>
          <a:bodyPr/>
          <a:lstStyle/>
          <a:p>
            <a:endParaRPr lang="es-AR">
              <a:solidFill>
                <a:srgbClr val="94C600"/>
              </a:solidFill>
            </a:endParaRPr>
          </a:p>
        </p:txBody>
      </p:sp>
      <p:sp>
        <p:nvSpPr>
          <p:cNvPr id="7" name="Slide Number Placeholder 6"/>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1B06C7-6D2A-4E07-A052-8DBAE7441F3D}" type="datetimeFigureOut">
              <a:rPr lang="es-AR" smtClean="0"/>
              <a:pPr/>
              <a:t>14/11/2015</a:t>
            </a:fld>
            <a:endParaRPr lang="es-AR"/>
          </a:p>
        </p:txBody>
      </p:sp>
      <p:sp>
        <p:nvSpPr>
          <p:cNvPr id="6" name="Footer Placeholder 5"/>
          <p:cNvSpPr>
            <a:spLocks noGrp="1"/>
          </p:cNvSpPr>
          <p:nvPr>
            <p:ph type="ftr" sz="quarter" idx="11"/>
          </p:nvPr>
        </p:nvSpPr>
        <p:spPr/>
        <p:txBody>
          <a:bodyPr/>
          <a:lstStyle/>
          <a:p>
            <a:endParaRPr lang="es-AR">
              <a:solidFill>
                <a:srgbClr val="94C600"/>
              </a:solidFill>
            </a:endParaRPr>
          </a:p>
        </p:txBody>
      </p:sp>
      <p:sp>
        <p:nvSpPr>
          <p:cNvPr id="7" name="Slide Number Placeholder 6"/>
          <p:cNvSpPr>
            <a:spLocks noGrp="1"/>
          </p:cNvSpPr>
          <p:nvPr>
            <p:ph type="sldNum" sz="quarter" idx="12"/>
          </p:nvPr>
        </p:nvSpPr>
        <p:spPr/>
        <p:txBody>
          <a:bodyPr/>
          <a:lstStyle/>
          <a:p>
            <a:fld id="{D1C2C04E-D7F1-49C1-8E7D-34E1042AFA99}"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51B06C7-6D2A-4E07-A052-8DBAE7441F3D}" type="datetimeFigureOut">
              <a:rPr lang="es-AR" smtClean="0"/>
              <a:pPr/>
              <a:t>14/11/2015</a:t>
            </a:fld>
            <a:endParaRPr lang="es-A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AR">
              <a:solidFill>
                <a:srgbClr val="94C600"/>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1C2C04E-D7F1-49C1-8E7D-34E1042AFA99}" type="slidenum">
              <a:rPr lang="es-AR" smtClean="0"/>
              <a:pPr/>
              <a:t>‹Nº›</a:t>
            </a:fld>
            <a:endParaRPr lang="es-A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73" y="2636912"/>
            <a:ext cx="4192379" cy="38884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94"/>
            <a:ext cx="2122452" cy="198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888157" y="404664"/>
            <a:ext cx="7488832" cy="2736304"/>
          </a:xfrm>
        </p:spPr>
        <p:txBody>
          <a:bodyPr/>
          <a:lstStyle/>
          <a:p>
            <a:r>
              <a:rPr lang="es-BO" sz="6000" b="1" dirty="0" smtClean="0">
                <a:solidFill>
                  <a:srgbClr val="7030A0"/>
                </a:solidFill>
                <a:latin typeface="Broadway" panose="04040905080B02020502" pitchFamily="82" charset="0"/>
              </a:rPr>
              <a:t>LA </a:t>
            </a:r>
            <a:br>
              <a:rPr lang="es-BO" sz="6000" b="1" dirty="0" smtClean="0">
                <a:solidFill>
                  <a:srgbClr val="7030A0"/>
                </a:solidFill>
                <a:latin typeface="Broadway" panose="04040905080B02020502" pitchFamily="82" charset="0"/>
              </a:rPr>
            </a:br>
            <a:r>
              <a:rPr lang="es-BO" sz="6000" b="1" dirty="0" smtClean="0">
                <a:solidFill>
                  <a:srgbClr val="7030A0"/>
                </a:solidFill>
                <a:latin typeface="Broadway" panose="04040905080B02020502" pitchFamily="82" charset="0"/>
              </a:rPr>
              <a:t>EDUCACIÓN EN BOLIVIA</a:t>
            </a:r>
            <a:endParaRPr lang="es-BO" sz="6000" b="1" dirty="0">
              <a:solidFill>
                <a:srgbClr val="7030A0"/>
              </a:solidFill>
              <a:latin typeface="Broadway" panose="04040905080B02020502" pitchFamily="82" charset="0"/>
            </a:endParaRPr>
          </a:p>
        </p:txBody>
      </p:sp>
      <p:sp>
        <p:nvSpPr>
          <p:cNvPr id="4" name="3 CuadroTexto"/>
          <p:cNvSpPr txBox="1"/>
          <p:nvPr/>
        </p:nvSpPr>
        <p:spPr>
          <a:xfrm>
            <a:off x="384101" y="4253280"/>
            <a:ext cx="4752528" cy="1754326"/>
          </a:xfrm>
          <a:prstGeom prst="rect">
            <a:avLst/>
          </a:prstGeom>
          <a:noFill/>
        </p:spPr>
        <p:txBody>
          <a:bodyPr wrap="square" rtlCol="0">
            <a:spAutoFit/>
          </a:bodyPr>
          <a:lstStyle/>
          <a:p>
            <a:pPr algn="ctr"/>
            <a:r>
              <a:rPr lang="es-BO" dirty="0" smtClean="0"/>
              <a:t>REALIDAD ECONOMICA Y SOCIAL DE BOLIVIA</a:t>
            </a:r>
          </a:p>
          <a:p>
            <a:pPr algn="ctr"/>
            <a:endParaRPr lang="es-BO" dirty="0"/>
          </a:p>
          <a:p>
            <a:pPr algn="ctr"/>
            <a:r>
              <a:rPr lang="es-BO" dirty="0" smtClean="0"/>
              <a:t>DOCENTE:  Lic. Freddy Del Castillo M</a:t>
            </a:r>
          </a:p>
          <a:p>
            <a:pPr algn="ctr"/>
            <a:endParaRPr lang="es-BO" dirty="0"/>
          </a:p>
          <a:p>
            <a:pPr algn="ctr"/>
            <a:r>
              <a:rPr lang="es-BO" dirty="0" smtClean="0"/>
              <a:t>2015</a:t>
            </a:r>
            <a:endParaRPr lang="es-BO" dirty="0"/>
          </a:p>
        </p:txBody>
      </p:sp>
    </p:spTree>
    <p:extLst>
      <p:ext uri="{BB962C8B-B14F-4D97-AF65-F5344CB8AC3E}">
        <p14:creationId xmlns:p14="http://schemas.microsoft.com/office/powerpoint/2010/main" val="244086478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9801" y="314074"/>
            <a:ext cx="2688022"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BO" sz="2000" b="1" dirty="0">
                <a:solidFill>
                  <a:srgbClr val="FF0000"/>
                </a:solidFill>
              </a:rPr>
              <a:t>CANTIDAD DE DOCENTES EN LA EDUCACION REGULAR EN BOLIVIA</a:t>
            </a:r>
            <a:endParaRPr lang="es-AR" sz="2000"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188641"/>
            <a:ext cx="4608513" cy="647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8995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597" y="188640"/>
            <a:ext cx="5965723" cy="652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83480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61908"/>
            <a:ext cx="7844998" cy="86177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BO" sz="3200" b="1" u="sng" dirty="0" smtClean="0">
                <a:solidFill>
                  <a:srgbClr val="FF0000"/>
                </a:solidFill>
                <a:latin typeface="Algerian" panose="04020705040A02060702" pitchFamily="82" charset="0"/>
              </a:rPr>
              <a:t>3. EVALUACION </a:t>
            </a:r>
            <a:r>
              <a:rPr lang="es-BO" sz="3200" b="1" u="sng" dirty="0">
                <a:solidFill>
                  <a:srgbClr val="FF0000"/>
                </a:solidFill>
                <a:latin typeface="Algerian" panose="04020705040A02060702" pitchFamily="82" charset="0"/>
              </a:rPr>
              <a:t>Y ESTADO DEL SECTOR</a:t>
            </a:r>
            <a:endParaRPr lang="es-BO" sz="3200" b="1" dirty="0">
              <a:solidFill>
                <a:srgbClr val="FF0000"/>
              </a:solidFill>
              <a:latin typeface="Algerian" panose="04020705040A02060702" pitchFamily="82" charset="0"/>
            </a:endParaRPr>
          </a:p>
          <a:p>
            <a:endParaRPr lang="es-BO" b="1" u="sng" dirty="0" smtClean="0">
              <a:latin typeface="Algerian" panose="04020705040A02060702" pitchFamily="82" charset="0"/>
            </a:endParaRPr>
          </a:p>
        </p:txBody>
      </p:sp>
      <p:sp>
        <p:nvSpPr>
          <p:cNvPr id="3" name="2 Rectángulo"/>
          <p:cNvSpPr/>
          <p:nvPr/>
        </p:nvSpPr>
        <p:spPr>
          <a:xfrm>
            <a:off x="461365" y="1394484"/>
            <a:ext cx="392249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Wingdings" panose="05000000000000000000" pitchFamily="2" charset="2"/>
              <a:buChar char="v"/>
            </a:pPr>
            <a:r>
              <a:rPr lang="es-BO" sz="2400" b="1" u="sng" dirty="0">
                <a:solidFill>
                  <a:srgbClr val="7030A0"/>
                </a:solidFill>
                <a:latin typeface="Berlin Sans FB Demi" panose="020E0802020502020306" pitchFamily="34" charset="0"/>
              </a:rPr>
              <a:t>TASA DE ALFABETISMO</a:t>
            </a:r>
            <a:endParaRPr lang="es-BO" sz="2400" dirty="0">
              <a:solidFill>
                <a:srgbClr val="7030A0"/>
              </a:solidFill>
              <a:latin typeface="Berlin Sans FB Demi" panose="020E0802020502020306"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16035" y="2060848"/>
            <a:ext cx="6192688" cy="4032448"/>
          </a:xfrm>
          <a:prstGeom prst="rect">
            <a:avLst/>
          </a:prstGeom>
          <a:noFill/>
          <a:ln>
            <a:noFill/>
          </a:ln>
        </p:spPr>
      </p:pic>
      <p:pic>
        <p:nvPicPr>
          <p:cNvPr id="6" name="0 Imagen"/>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0295" t="34312" r="62327" b="40406"/>
          <a:stretch/>
        </p:blipFill>
        <p:spPr bwMode="auto">
          <a:xfrm>
            <a:off x="6700370" y="2564904"/>
            <a:ext cx="2232248" cy="19442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7362091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05678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353088"/>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4571957"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342900" indent="-342900">
              <a:buFont typeface="Wingdings" panose="05000000000000000000" pitchFamily="2" charset="2"/>
              <a:buChar char="v"/>
            </a:pPr>
            <a:r>
              <a:rPr lang="es-BO" sz="2400" b="1" u="sng" dirty="0">
                <a:solidFill>
                  <a:srgbClr val="7030A0"/>
                </a:solidFill>
                <a:latin typeface="Arial"/>
                <a:ea typeface="Calibri"/>
              </a:rPr>
              <a:t>TASA DE </a:t>
            </a:r>
            <a:r>
              <a:rPr lang="es-BO" sz="2400" b="1" u="sng" dirty="0" smtClean="0">
                <a:solidFill>
                  <a:srgbClr val="7030A0"/>
                </a:solidFill>
                <a:latin typeface="Arial"/>
                <a:ea typeface="Calibri"/>
              </a:rPr>
              <a:t>ANALFABETISMO</a:t>
            </a:r>
            <a:endParaRPr lang="es-BO" sz="2400" dirty="0">
              <a:solidFill>
                <a:srgbClr val="7030A0"/>
              </a:solidFill>
            </a:endParaRPr>
          </a:p>
        </p:txBody>
      </p:sp>
      <p:grpSp>
        <p:nvGrpSpPr>
          <p:cNvPr id="3" name="2 Grupo"/>
          <p:cNvGrpSpPr/>
          <p:nvPr/>
        </p:nvGrpSpPr>
        <p:grpSpPr>
          <a:xfrm>
            <a:off x="166707" y="1149553"/>
            <a:ext cx="6027899" cy="4478020"/>
            <a:chOff x="0" y="0"/>
            <a:chExt cx="6002216" cy="4853354"/>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02216" cy="4853354"/>
            </a:xfrm>
            <a:prstGeom prst="rect">
              <a:avLst/>
            </a:prstGeom>
            <a:noFill/>
            <a:ln>
              <a:noFill/>
            </a:ln>
          </p:spPr>
        </p:pic>
        <p:sp>
          <p:nvSpPr>
            <p:cNvPr id="5" name="Cuadro de texto 2"/>
            <p:cNvSpPr txBox="1">
              <a:spLocks noChangeArrowheads="1"/>
            </p:cNvSpPr>
            <p:nvPr/>
          </p:nvSpPr>
          <p:spPr bwMode="auto">
            <a:xfrm>
              <a:off x="4478216" y="375137"/>
              <a:ext cx="1366221"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BO" sz="1400" b="1" dirty="0">
                  <a:effectLst/>
                  <a:latin typeface="Algerian"/>
                  <a:ea typeface="Calibri"/>
                  <a:cs typeface="Times New Roman"/>
                </a:rPr>
                <a:t>2012 - 2013</a:t>
              </a:r>
              <a:endParaRPr lang="es-BO" sz="1100" dirty="0">
                <a:effectLst/>
                <a:latin typeface="Calibri"/>
                <a:ea typeface="Calibri"/>
                <a:cs typeface="Times New Roman"/>
              </a:endParaRPr>
            </a:p>
          </p:txBody>
        </p:sp>
      </p:gr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03316" y="1835351"/>
            <a:ext cx="2558075" cy="2005835"/>
          </a:xfrm>
          <a:prstGeom prst="rect">
            <a:avLst/>
          </a:prstGeom>
          <a:solidFill>
            <a:srgbClr val="FFFFFF">
              <a:shade val="85000"/>
            </a:srgbClr>
          </a:solidFill>
          <a:ln w="28575">
            <a:solidFill>
              <a:schemeClr val="accent3">
                <a:lumMod val="60000"/>
                <a:lumOff val="4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1485293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25830"/>
            <a:ext cx="5374228" cy="48974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285750" indent="-285750">
              <a:lnSpc>
                <a:spcPct val="115000"/>
              </a:lnSpc>
              <a:spcAft>
                <a:spcPts val="1000"/>
              </a:spcAft>
              <a:buFont typeface="Wingdings" panose="05000000000000000000" pitchFamily="2" charset="2"/>
              <a:buChar char="v"/>
            </a:pPr>
            <a:r>
              <a:rPr lang="es-BO" sz="2400" b="1" u="sng" dirty="0">
                <a:solidFill>
                  <a:srgbClr val="7030A0"/>
                </a:solidFill>
                <a:latin typeface="Arial"/>
                <a:ea typeface="Calibri"/>
                <a:cs typeface="Times New Roman"/>
              </a:rPr>
              <a:t>TASA DE ASISTENSIA ESCOLAR</a:t>
            </a:r>
            <a:r>
              <a:rPr lang="es-BO" sz="2400" b="1" u="sng" dirty="0" smtClean="0">
                <a:solidFill>
                  <a:srgbClr val="7030A0"/>
                </a:solidFill>
                <a:latin typeface="Arial"/>
                <a:ea typeface="Calibri"/>
                <a:cs typeface="Times New Roman"/>
              </a:rPr>
              <a:t>.</a:t>
            </a:r>
            <a:endParaRPr lang="es-BO" sz="2400" dirty="0">
              <a:solidFill>
                <a:srgbClr val="7030A0"/>
              </a:solidFill>
              <a:effectLst/>
              <a:latin typeface="Calibri"/>
              <a:ea typeface="Calibri"/>
              <a:cs typeface="Times New Roman"/>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38" y="1064585"/>
            <a:ext cx="5651229" cy="477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56176" y="1844824"/>
            <a:ext cx="2749585" cy="2088232"/>
          </a:xfrm>
          <a:prstGeom prst="roundRect">
            <a:avLst>
              <a:gd name="adj" fmla="val 15892"/>
            </a:avLst>
          </a:prstGeom>
          <a:solidFill>
            <a:srgbClr val="FFFFFF">
              <a:shade val="85000"/>
            </a:srgbClr>
          </a:solidFill>
          <a:ln w="38100">
            <a:solidFill>
              <a:schemeClr val="accent3">
                <a:lumMod val="60000"/>
                <a:lumOff val="40000"/>
              </a:schemeClr>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14793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4545283" cy="42351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285750" indent="-285750">
              <a:lnSpc>
                <a:spcPct val="115000"/>
              </a:lnSpc>
              <a:spcAft>
                <a:spcPts val="1000"/>
              </a:spcAft>
              <a:buFont typeface="Wingdings" panose="05000000000000000000" pitchFamily="2" charset="2"/>
              <a:buChar char="v"/>
            </a:pPr>
            <a:r>
              <a:rPr lang="es-BO" sz="2000" b="1" u="sng" dirty="0">
                <a:solidFill>
                  <a:srgbClr val="7030A0"/>
                </a:solidFill>
                <a:latin typeface="Arial"/>
                <a:ea typeface="Calibri"/>
                <a:cs typeface="Times New Roman"/>
              </a:rPr>
              <a:t>TASA DE ABANDONO </a:t>
            </a:r>
            <a:r>
              <a:rPr lang="es-BO" sz="2000" b="1" u="sng" dirty="0" smtClean="0">
                <a:solidFill>
                  <a:srgbClr val="7030A0"/>
                </a:solidFill>
                <a:latin typeface="Arial"/>
                <a:ea typeface="Calibri"/>
                <a:cs typeface="Times New Roman"/>
              </a:rPr>
              <a:t>ESCOLAR </a:t>
            </a:r>
            <a:endParaRPr lang="es-BO" sz="2000" dirty="0">
              <a:solidFill>
                <a:srgbClr val="7030A0"/>
              </a:solidFill>
              <a:effectLst/>
              <a:latin typeface="Calibri"/>
              <a:ea typeface="Calibri"/>
              <a:cs typeface="Times New Roman"/>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6264696" cy="4536504"/>
          </a:xfrm>
          <a:prstGeom prst="rect">
            <a:avLst/>
          </a:prstGeom>
          <a:noFill/>
          <a:ln w="38100">
            <a:solidFill>
              <a:sysClr val="windowText" lastClr="000000"/>
            </a:solidFill>
          </a:ln>
        </p:spPr>
      </p:pic>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04248" y="1628800"/>
            <a:ext cx="2160240" cy="1886205"/>
          </a:xfrm>
          <a:prstGeom prst="roundRect">
            <a:avLst>
              <a:gd name="adj" fmla="val 8594"/>
            </a:avLst>
          </a:prstGeom>
          <a:solidFill>
            <a:srgbClr val="FFFFFF">
              <a:shade val="85000"/>
            </a:srgbClr>
          </a:solidFill>
          <a:ln w="38100">
            <a:solidFill>
              <a:srgbClr val="00B0F0"/>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60058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5976664" cy="6408712"/>
          </a:xfrm>
          <a:prstGeom prst="rect">
            <a:avLst/>
          </a:prstGeom>
          <a:noFill/>
          <a:ln>
            <a:noFill/>
          </a:ln>
        </p:spPr>
      </p:pic>
    </p:spTree>
    <p:extLst>
      <p:ext uri="{BB962C8B-B14F-4D97-AF65-F5344CB8AC3E}">
        <p14:creationId xmlns:p14="http://schemas.microsoft.com/office/powerpoint/2010/main" val="335283418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764704"/>
            <a:ext cx="8568952" cy="1738924"/>
          </a:xfrm>
          <a:effectLst>
            <a:glow rad="101600">
              <a:schemeClr val="accent3">
                <a:satMod val="175000"/>
                <a:alpha val="40000"/>
              </a:schemeClr>
            </a:glow>
          </a:effectLst>
        </p:spPr>
        <p:txBody>
          <a:bodyPr>
            <a:noAutofit/>
          </a:bodyPr>
          <a:lstStyle/>
          <a:p>
            <a:pPr algn="ctr"/>
            <a:r>
              <a:rPr lang="es-AR" sz="3600" b="1" u="sng" dirty="0" smtClean="0">
                <a:solidFill>
                  <a:srgbClr val="FF0000"/>
                </a:solidFill>
                <a:latin typeface="Algerian" pitchFamily="82" charset="0"/>
              </a:rPr>
              <a:t>BIOGRAFIA DE</a:t>
            </a:r>
            <a:br>
              <a:rPr lang="es-AR" sz="3600" b="1" u="sng" dirty="0" smtClean="0">
                <a:solidFill>
                  <a:srgbClr val="FF0000"/>
                </a:solidFill>
                <a:latin typeface="Algerian" pitchFamily="82" charset="0"/>
              </a:rPr>
            </a:br>
            <a:r>
              <a:rPr lang="es-AR" sz="3600" b="1" u="sng" dirty="0" smtClean="0">
                <a:solidFill>
                  <a:srgbClr val="FF0000"/>
                </a:solidFill>
                <a:latin typeface="Algerian" pitchFamily="82" charset="0"/>
              </a:rPr>
              <a:t> AVELINO SIÑANI - ELZIZARDO PEREZ</a:t>
            </a:r>
            <a:endParaRPr lang="es-AR" sz="3600" b="1" u="sng" dirty="0">
              <a:solidFill>
                <a:srgbClr val="FF0000"/>
              </a:solidFill>
              <a:latin typeface="Algerian" pitchFamily="82" charset="0"/>
            </a:endParaRPr>
          </a:p>
        </p:txBody>
      </p:sp>
      <p:sp>
        <p:nvSpPr>
          <p:cNvPr id="5" name="4 Marcador de contenido"/>
          <p:cNvSpPr>
            <a:spLocks noGrp="1"/>
          </p:cNvSpPr>
          <p:nvPr>
            <p:ph idx="1"/>
          </p:nvPr>
        </p:nvSpPr>
        <p:spPr>
          <a:xfrm>
            <a:off x="4139952" y="2780928"/>
            <a:ext cx="4320480" cy="3024336"/>
          </a:xfrm>
          <a:solidFill>
            <a:schemeClr val="accent5">
              <a:tint val="50000"/>
              <a:satMod val="300000"/>
            </a:schemeClr>
          </a:solidFill>
          <a:ln w="3810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rmAutofit/>
          </a:bodyPr>
          <a:lstStyle/>
          <a:p>
            <a:r>
              <a:rPr lang="es-AR" sz="2000" dirty="0" smtClean="0"/>
              <a:t>Avelino siñani nació el 6 de febrero de 1881 en warisata provincia omasuyos del departamento de la paz sus primeros estudios formales los realizo en forma clandestina ya que esa época no se permitía que los indígenas</a:t>
            </a:r>
            <a:endParaRPr lang="es-A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46" y="2780928"/>
            <a:ext cx="3127431"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88246" y="332656"/>
            <a:ext cx="646306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BO" sz="3600" b="1" u="sng" dirty="0" smtClean="0">
                <a:solidFill>
                  <a:srgbClr val="7030A0"/>
                </a:solidFill>
              </a:rPr>
              <a:t>4. MARCO NORMATIVO</a:t>
            </a:r>
            <a:endParaRPr lang="es-BO" sz="3600" b="1" u="sng" dirty="0">
              <a:solidFill>
                <a:srgbClr val="7030A0"/>
              </a:solidFill>
            </a:endParaRPr>
          </a:p>
        </p:txBody>
      </p:sp>
    </p:spTree>
    <p:extLst>
      <p:ext uri="{BB962C8B-B14F-4D97-AF65-F5344CB8AC3E}">
        <p14:creationId xmlns:p14="http://schemas.microsoft.com/office/powerpoint/2010/main" val="192292842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484784"/>
            <a:ext cx="4290214" cy="3170099"/>
          </a:xfrm>
          <a:prstGeom prst="rect">
            <a:avLst/>
          </a:prstGeom>
          <a:ln w="38100"/>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AR" sz="2000" dirty="0" smtClean="0">
                <a:solidFill>
                  <a:prstClr val="black"/>
                </a:solidFill>
              </a:rPr>
              <a:t>En sus continuos viajes se conoció con elizardo Pérez nació el 5 de noviembre de 1892 en el pueblo de ayata  del dep. de la paz  juntos crearían la primer escuela para los  indígena cuyo nombre llevaría warisata  que consistiría  en enfocar su currículo y su estructura organizativa en la sociedad indígena </a:t>
            </a:r>
            <a:endParaRPr lang="es-AR" sz="2000" dirty="0">
              <a:solidFill>
                <a:prstClr val="black"/>
              </a:solidFill>
            </a:endParaRPr>
          </a:p>
        </p:txBody>
      </p:sp>
      <p:pic>
        <p:nvPicPr>
          <p:cNvPr id="2050"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0072" y="648127"/>
            <a:ext cx="3312368" cy="51314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08921467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60648"/>
            <a:ext cx="9057288" cy="923330"/>
          </a:xfrm>
          <a:prstGeom prst="rect">
            <a:avLst/>
          </a:prstGeom>
          <a:effectLst>
            <a:glow rad="228600">
              <a:schemeClr val="accent2">
                <a:satMod val="175000"/>
                <a:alpha val="40000"/>
              </a:schemeClr>
            </a:glow>
            <a:outerShdw blurRad="63500" dist="25400" dir="14700000" algn="t" rotWithShape="0">
              <a:srgbClr val="000000">
                <a:alpha val="50000"/>
              </a:srgbClr>
            </a:outerShdw>
          </a:effectLst>
        </p:spPr>
        <p:style>
          <a:lnRef idx="1">
            <a:schemeClr val="dk1"/>
          </a:lnRef>
          <a:fillRef idx="2">
            <a:schemeClr val="dk1"/>
          </a:fillRef>
          <a:effectRef idx="1">
            <a:schemeClr val="dk1"/>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1.QUE ES LA EDUCACION</a:t>
            </a:r>
            <a:endParaRPr lang="es-ES" sz="5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endParaRPr>
          </a:p>
        </p:txBody>
      </p:sp>
      <p:pic>
        <p:nvPicPr>
          <p:cNvPr id="1026" name="Picture 2" descr="I:\can-stock-photo_csp4285791.jpg"/>
          <p:cNvPicPr>
            <a:picLocks noChangeAspect="1" noChangeArrowheads="1"/>
          </p:cNvPicPr>
          <p:nvPr/>
        </p:nvPicPr>
        <p:blipFill rotWithShape="1">
          <a:blip r:embed="rId2">
            <a:extLst>
              <a:ext uri="{28A0092B-C50C-407E-A947-70E740481C1C}">
                <a14:useLocalDpi xmlns:a14="http://schemas.microsoft.com/office/drawing/2010/main" val="0"/>
              </a:ext>
            </a:extLst>
          </a:blip>
          <a:srcRect t="16573" b="4798"/>
          <a:stretch/>
        </p:blipFill>
        <p:spPr bwMode="auto">
          <a:xfrm>
            <a:off x="410420" y="1622318"/>
            <a:ext cx="3009452" cy="2471480"/>
          </a:xfrm>
          <a:prstGeom prst="rect">
            <a:avLst/>
          </a:prstGeom>
          <a:ln>
            <a:solidFill>
              <a:srgbClr val="0070C0"/>
            </a:solidFill>
          </a:ln>
          <a:effectLst>
            <a:glow rad="228600">
              <a:schemeClr val="accent2">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085688" y="1301358"/>
            <a:ext cx="4518760" cy="2554545"/>
          </a:xfrm>
          <a:prstGeom prst="rect">
            <a:avLst/>
          </a:prstGeom>
          <a:noFill/>
        </p:spPr>
        <p:txBody>
          <a:bodyPr wrap="square" rtlCol="0">
            <a:spAutoFit/>
          </a:bodyPr>
          <a:lstStyle/>
          <a:p>
            <a:r>
              <a:rPr lang="es-ES" sz="2000" dirty="0">
                <a:latin typeface="Arial Black" pitchFamily="34" charset="0"/>
              </a:rPr>
              <a:t>Etimológicamente, la palabra educación procede del latín  (</a:t>
            </a:r>
            <a:r>
              <a:rPr lang="es-ES" sz="2000" dirty="0" err="1">
                <a:latin typeface="Arial Black" pitchFamily="34" charset="0"/>
              </a:rPr>
              <a:t>educatio</a:t>
            </a:r>
            <a:r>
              <a:rPr lang="es-ES" sz="2000" dirty="0">
                <a:latin typeface="Arial Black" pitchFamily="34" charset="0"/>
              </a:rPr>
              <a:t>) criar o crianza.</a:t>
            </a:r>
            <a:endParaRPr lang="es-BO" sz="2000" dirty="0">
              <a:latin typeface="Arial Black" pitchFamily="34" charset="0"/>
            </a:endParaRPr>
          </a:p>
          <a:p>
            <a:r>
              <a:rPr lang="es-ES" sz="2000" dirty="0">
                <a:latin typeface="Arial Black" pitchFamily="34" charset="0"/>
              </a:rPr>
              <a:t>La educación es el proceso de facilitar el aprendizaje. Conocimiento, habilidades, valores, creencias y habito de un grupo de </a:t>
            </a:r>
            <a:r>
              <a:rPr lang="es-ES" sz="2000" dirty="0" smtClean="0">
                <a:latin typeface="Arial Black" pitchFamily="34" charset="0"/>
              </a:rPr>
              <a:t>personas</a:t>
            </a:r>
            <a:endParaRPr lang="es-BO" sz="2000" dirty="0">
              <a:latin typeface="Arial Black"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4127900"/>
            <a:ext cx="3464288" cy="2408762"/>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63168633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528192"/>
          </a:xfrm>
        </p:spPr>
        <p:txBody>
          <a:bodyPr>
            <a:noAutofit/>
          </a:bodyPr>
          <a:lstStyle/>
          <a:p>
            <a:pPr algn="ctr"/>
            <a:r>
              <a:rPr lang="es-AR" sz="3200" b="1" i="1" u="sng" dirty="0" smtClean="0">
                <a:solidFill>
                  <a:srgbClr val="00B050"/>
                </a:solidFill>
                <a:latin typeface="Algerian" pitchFamily="82" charset="0"/>
              </a:rPr>
              <a:t>ASPECTO GENERAL DE LA LEY                 AVELINO SIÑANI -ELIZARDO PEREZ</a:t>
            </a:r>
            <a:endParaRPr lang="es-AR" sz="3200" b="1" i="1" u="sng" dirty="0">
              <a:solidFill>
                <a:srgbClr val="00B050"/>
              </a:solidFill>
              <a:latin typeface="Algerian" pitchFamily="82" charset="0"/>
            </a:endParaRPr>
          </a:p>
        </p:txBody>
      </p:sp>
      <p:sp>
        <p:nvSpPr>
          <p:cNvPr id="3" name="2 Marcador de contenido"/>
          <p:cNvSpPr>
            <a:spLocks noGrp="1"/>
          </p:cNvSpPr>
          <p:nvPr>
            <p:ph idx="1"/>
          </p:nvPr>
        </p:nvSpPr>
        <p:spPr>
          <a:xfrm>
            <a:off x="467544" y="2348880"/>
            <a:ext cx="8229600" cy="3312368"/>
          </a:xfr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p>
            <a:r>
              <a:rPr lang="es-AR" b="1" dirty="0" smtClean="0">
                <a:solidFill>
                  <a:srgbClr val="002060"/>
                </a:solidFill>
              </a:rPr>
              <a:t>LA </a:t>
            </a:r>
            <a:r>
              <a:rPr lang="es-AR" b="1" dirty="0">
                <a:solidFill>
                  <a:srgbClr val="002060"/>
                </a:solidFill>
              </a:rPr>
              <a:t>LEY 070 AVELINO SIÑANI ELIZARDO PEREZ fue sancionada  el 20 de diciembre del 2010 en la presidencia de EVO MORALES AYMA.</a:t>
            </a:r>
          </a:p>
          <a:p>
            <a:r>
              <a:rPr lang="es-AR" b="1" dirty="0">
                <a:solidFill>
                  <a:srgbClr val="002060"/>
                </a:solidFill>
              </a:rPr>
              <a:t> En él se trabajan los principios las bases fines y la parte descriptiva y aplicativa del modelo educativo socio comunitario y productivo profundizando con mayor incidencia  en la realidad educativa nacional y el análisis a partir de las características del nuevo modelo.</a:t>
            </a:r>
          </a:p>
          <a:p>
            <a:endParaRPr lang="es-AR" dirty="0"/>
          </a:p>
        </p:txBody>
      </p:sp>
    </p:spTree>
    <p:extLst>
      <p:ext uri="{BB962C8B-B14F-4D97-AF65-F5344CB8AC3E}">
        <p14:creationId xmlns:p14="http://schemas.microsoft.com/office/powerpoint/2010/main" val="93866037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7632"/>
            <a:ext cx="7024744" cy="1512168"/>
          </a:xfrm>
        </p:spPr>
        <p:txBody>
          <a:bodyPr>
            <a:noAutofit/>
          </a:bodyPr>
          <a:lstStyle/>
          <a:p>
            <a:pPr algn="ctr"/>
            <a:r>
              <a:rPr lang="es-AR" sz="2800" b="1" i="1" u="sng" dirty="0">
                <a:latin typeface="Algerian" pitchFamily="82" charset="0"/>
              </a:rPr>
              <a:t>ESTRUCTURA JURIDICA DE LA LEY AVELINO SIÑANI ELIZARDO PEREZ</a:t>
            </a:r>
            <a:r>
              <a:rPr lang="es-AR" sz="2800" b="1" i="1" dirty="0">
                <a:latin typeface="Algerian" pitchFamily="82" charset="0"/>
              </a:rPr>
              <a:t/>
            </a:r>
            <a:br>
              <a:rPr lang="es-AR" sz="2800" b="1" i="1" dirty="0">
                <a:latin typeface="Algerian" pitchFamily="82" charset="0"/>
              </a:rPr>
            </a:br>
            <a:endParaRPr lang="es-AR" sz="2800" b="1" i="1" dirty="0">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98486406"/>
              </p:ext>
            </p:extLst>
          </p:nvPr>
        </p:nvGraphicFramePr>
        <p:xfrm>
          <a:off x="971600" y="1484785"/>
          <a:ext cx="7272807" cy="4896544"/>
        </p:xfrm>
        <a:graphic>
          <a:graphicData uri="http://schemas.openxmlformats.org/drawingml/2006/table">
            <a:tbl>
              <a:tblPr firstRow="1" firstCol="1" bandRow="1">
                <a:tableStyleId>{1FECB4D8-DB02-4DC6-A0A2-4F2EBAE1DC90}</a:tableStyleId>
              </a:tblPr>
              <a:tblGrid>
                <a:gridCol w="4495415"/>
                <a:gridCol w="1650186"/>
                <a:gridCol w="1127206"/>
              </a:tblGrid>
              <a:tr h="372065">
                <a:tc>
                  <a:txBody>
                    <a:bodyPr/>
                    <a:lstStyle/>
                    <a:p>
                      <a:pPr algn="ctr">
                        <a:lnSpc>
                          <a:spcPct val="115000"/>
                        </a:lnSpc>
                        <a:spcAft>
                          <a:spcPts val="0"/>
                        </a:spcAft>
                      </a:pPr>
                      <a:r>
                        <a:rPr lang="es-AR" sz="1050" dirty="0">
                          <a:effectLst/>
                          <a:latin typeface="Aharoni" panose="02010803020104030203" pitchFamily="2" charset="-79"/>
                          <a:cs typeface="Aharoni" panose="02010803020104030203" pitchFamily="2" charset="-79"/>
                        </a:rPr>
                        <a:t>DESCRIPCION</a:t>
                      </a:r>
                      <a:endParaRPr lang="es-AR" sz="1050" dirty="0">
                        <a:effectLst/>
                        <a:latin typeface="Aharoni" panose="02010803020104030203" pitchFamily="2" charset="-79"/>
                        <a:ea typeface="Calibri"/>
                        <a:cs typeface="Aharoni" panose="02010803020104030203" pitchFamily="2" charset="-79"/>
                      </a:endParaRPr>
                    </a:p>
                  </a:txBody>
                  <a:tcPr marL="28868" marR="28868" marT="0" marB="0" anchor="ctr"/>
                </a:tc>
                <a:tc>
                  <a:txBody>
                    <a:bodyPr/>
                    <a:lstStyle/>
                    <a:p>
                      <a:pPr algn="ctr">
                        <a:lnSpc>
                          <a:spcPct val="115000"/>
                        </a:lnSpc>
                        <a:spcAft>
                          <a:spcPts val="0"/>
                        </a:spcAft>
                      </a:pPr>
                      <a:r>
                        <a:rPr lang="es-AR" sz="1050" dirty="0">
                          <a:effectLst/>
                          <a:latin typeface="Aharoni" panose="02010803020104030203" pitchFamily="2" charset="-79"/>
                          <a:cs typeface="Aharoni" panose="02010803020104030203" pitchFamily="2" charset="-79"/>
                        </a:rPr>
                        <a:t>TITULO CAPITULO</a:t>
                      </a:r>
                      <a:endParaRPr lang="es-AR" sz="1050" dirty="0">
                        <a:effectLst/>
                        <a:latin typeface="Aharoni" panose="02010803020104030203" pitchFamily="2" charset="-79"/>
                        <a:ea typeface="Calibri"/>
                        <a:cs typeface="Aharoni" panose="02010803020104030203" pitchFamily="2" charset="-79"/>
                      </a:endParaRPr>
                    </a:p>
                  </a:txBody>
                  <a:tcPr marL="28868" marR="28868" marT="0" marB="0" anchor="ctr"/>
                </a:tc>
                <a:tc>
                  <a:txBody>
                    <a:bodyPr/>
                    <a:lstStyle/>
                    <a:p>
                      <a:pPr algn="ctr">
                        <a:lnSpc>
                          <a:spcPct val="115000"/>
                        </a:lnSpc>
                        <a:spcAft>
                          <a:spcPts val="0"/>
                        </a:spcAft>
                      </a:pPr>
                      <a:r>
                        <a:rPr lang="es-AR" sz="1050" dirty="0">
                          <a:effectLst/>
                          <a:latin typeface="Aharoni" panose="02010803020104030203" pitchFamily="2" charset="-79"/>
                          <a:cs typeface="Aharoni" panose="02010803020104030203" pitchFamily="2" charset="-79"/>
                        </a:rPr>
                        <a:t>ARTICULO</a:t>
                      </a:r>
                      <a:endParaRPr lang="es-AR" sz="1050" dirty="0">
                        <a:effectLst/>
                        <a:latin typeface="Aharoni" panose="02010803020104030203" pitchFamily="2" charset="-79"/>
                        <a:ea typeface="Calibri"/>
                        <a:cs typeface="Aharoni" panose="02010803020104030203" pitchFamily="2" charset="-79"/>
                      </a:endParaRPr>
                    </a:p>
                  </a:txBody>
                  <a:tcPr marL="28868" marR="28868" marT="0" marB="0" anchor="ctr"/>
                </a:tc>
              </a:tr>
              <a:tr h="204763">
                <a:tc>
                  <a:txBody>
                    <a:bodyPr/>
                    <a:lstStyle/>
                    <a:p>
                      <a:pPr>
                        <a:lnSpc>
                          <a:spcPct val="115000"/>
                        </a:lnSpc>
                        <a:spcAft>
                          <a:spcPts val="0"/>
                        </a:spcAft>
                      </a:pPr>
                      <a:r>
                        <a:rPr lang="es-AR" sz="800">
                          <a:effectLst/>
                        </a:rPr>
                        <a:t>Marco filosófico  y político de la educación en Bolivia</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1 C: 1,2,3</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1ª  al 7º</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dirty="0">
                          <a:effectLst/>
                        </a:rPr>
                        <a:t>sistema educativo plurinacional</a:t>
                      </a:r>
                      <a:endParaRPr lang="es-AR" sz="700" dirty="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2  C: 1,2,3</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8ª   al 68ª</a:t>
                      </a:r>
                      <a:endParaRPr lang="es-AR" sz="700">
                        <a:effectLst/>
                        <a:latin typeface="Calibri"/>
                        <a:ea typeface="Calibri"/>
                        <a:cs typeface="Times New Roman"/>
                      </a:endParaRPr>
                    </a:p>
                  </a:txBody>
                  <a:tcPr marL="28868" marR="28868" marT="0" marB="0" anchor="ctr"/>
                </a:tc>
              </a:tr>
              <a:tr h="348955">
                <a:tc>
                  <a:txBody>
                    <a:bodyPr/>
                    <a:lstStyle/>
                    <a:p>
                      <a:pPr>
                        <a:lnSpc>
                          <a:spcPct val="115000"/>
                        </a:lnSpc>
                        <a:spcAft>
                          <a:spcPts val="0"/>
                        </a:spcAft>
                      </a:pPr>
                      <a:r>
                        <a:rPr lang="es-AR" sz="800">
                          <a:effectLst/>
                        </a:rPr>
                        <a:t>organización curricular administración y gestión del sistema educativo plurinacional</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T: 3  C:1,2,3,4</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69   al 92º</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dirty="0">
                          <a:effectLst/>
                        </a:rPr>
                        <a:t>disipaciones transitorias abrogatoria transitorias</a:t>
                      </a:r>
                      <a:endParaRPr lang="es-AR" sz="700" dirty="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4  C: 1,2,3</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2ª al  21º</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las disposiciones generales</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T:1  C: 1,2</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1ª al 15º</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la educación formal</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T:2  C:3,4,5,6,7</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16º  al 57ª</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la educación alternativa</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3 C: 8,9,10,11</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58 al 87ª</a:t>
                      </a:r>
                      <a:endParaRPr lang="es-AR" sz="700">
                        <a:effectLst/>
                        <a:latin typeface="Calibri"/>
                        <a:ea typeface="Calibri"/>
                        <a:cs typeface="Times New Roman"/>
                      </a:endParaRPr>
                    </a:p>
                  </a:txBody>
                  <a:tcPr marL="28868" marR="28868" marT="0" marB="0" anchor="ctr"/>
                </a:tc>
              </a:tr>
              <a:tr h="308341">
                <a:tc>
                  <a:txBody>
                    <a:bodyPr/>
                    <a:lstStyle/>
                    <a:p>
                      <a:pPr>
                        <a:lnSpc>
                          <a:spcPct val="115000"/>
                        </a:lnSpc>
                        <a:spcAft>
                          <a:spcPts val="0"/>
                        </a:spcAft>
                      </a:pPr>
                      <a:r>
                        <a:rPr lang="es-AR" sz="800">
                          <a:effectLst/>
                        </a:rPr>
                        <a:t>de la gestión curricular</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dirty="0">
                          <a:effectLst/>
                        </a:rPr>
                        <a:t>T:4  C: 12,13,14,15</a:t>
                      </a:r>
                      <a:endParaRPr lang="es-AR" sz="700" dirty="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88ª al 122º</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normas generales de evaluación</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T:5  C: 16, 17, 18</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123ª al 130</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disposiciones generales y transitorias</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T:6  C: 19</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131ª al 141ª</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normas generales</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T:1 C:1</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1ª al 3ª</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dirty="0">
                          <a:effectLst/>
                        </a:rPr>
                        <a:t>del nivel central</a:t>
                      </a:r>
                      <a:endParaRPr lang="es-AR" sz="700" dirty="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T:2 C:1,2,3,4,5</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4 al 38</a:t>
                      </a:r>
                      <a:endParaRPr lang="es-AR" sz="700">
                        <a:effectLst/>
                        <a:latin typeface="Calibri"/>
                        <a:ea typeface="Calibri"/>
                        <a:cs typeface="Times New Roman"/>
                      </a:endParaRPr>
                    </a:p>
                  </a:txBody>
                  <a:tcPr marL="28868" marR="28868" marT="0" marB="0" anchor="ctr"/>
                </a:tc>
              </a:tr>
              <a:tr h="311609">
                <a:tc>
                  <a:txBody>
                    <a:bodyPr/>
                    <a:lstStyle/>
                    <a:p>
                      <a:pPr>
                        <a:lnSpc>
                          <a:spcPct val="115000"/>
                        </a:lnSpc>
                        <a:spcAft>
                          <a:spcPts val="0"/>
                        </a:spcAft>
                      </a:pPr>
                      <a:r>
                        <a:rPr lang="es-AR" sz="800">
                          <a:effectLst/>
                        </a:rPr>
                        <a:t>del campo de  aplicaciones y las excepciones</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1 C:1,2,3,4,5,6,7,8,9</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 al 29</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la carrera administrativa</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3 C: 5,6 </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34 al 50</a:t>
                      </a:r>
                      <a:endParaRPr lang="es-AR" sz="700">
                        <a:effectLst/>
                        <a:latin typeface="Calibri"/>
                        <a:ea typeface="Calibri"/>
                        <a:cs typeface="Times New Roman"/>
                      </a:endParaRPr>
                    </a:p>
                  </a:txBody>
                  <a:tcPr marL="28868" marR="28868" marT="0" marB="0" anchor="ctr"/>
                </a:tc>
              </a:tr>
              <a:tr h="339937">
                <a:tc>
                  <a:txBody>
                    <a:bodyPr/>
                    <a:lstStyle/>
                    <a:p>
                      <a:pPr>
                        <a:lnSpc>
                          <a:spcPct val="115000"/>
                        </a:lnSpc>
                        <a:spcAft>
                          <a:spcPts val="0"/>
                        </a:spcAft>
                      </a:pPr>
                      <a:r>
                        <a:rPr lang="es-AR" sz="800">
                          <a:effectLst/>
                        </a:rPr>
                        <a:t>consejo nacional de acreditación de la educación superior</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T:1 C:1,2</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 al 15</a:t>
                      </a:r>
                      <a:endParaRPr lang="es-AR" sz="700">
                        <a:effectLst/>
                        <a:latin typeface="Calibri"/>
                        <a:ea typeface="Calibri"/>
                        <a:cs typeface="Times New Roman"/>
                      </a:endParaRPr>
                    </a:p>
                  </a:txBody>
                  <a:tcPr marL="28868" marR="28868" marT="0" marB="0" anchor="ctr"/>
                </a:tc>
              </a:tr>
              <a:tr h="348955">
                <a:tc>
                  <a:txBody>
                    <a:bodyPr/>
                    <a:lstStyle/>
                    <a:p>
                      <a:pPr>
                        <a:lnSpc>
                          <a:spcPct val="115000"/>
                        </a:lnSpc>
                        <a:spcAft>
                          <a:spcPts val="0"/>
                        </a:spcAft>
                      </a:pPr>
                      <a:r>
                        <a:rPr lang="es-AR" sz="800">
                          <a:effectLst/>
                        </a:rPr>
                        <a:t>naturaleza del consejo nacional de acreditación de la educación superior-conaes</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T:2 C:1,2,3,4</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16 al 32</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los órganos de participación popular</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1 C: 1</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1 al 2</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las juntas educativas</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 2 C: 1,2,3,4,5</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a:effectLst/>
                        </a:rPr>
                        <a:t>3 al16</a:t>
                      </a:r>
                      <a:endParaRPr lang="es-AR" sz="700">
                        <a:effectLst/>
                        <a:latin typeface="Calibri"/>
                        <a:ea typeface="Calibri"/>
                        <a:cs typeface="Times New Roman"/>
                      </a:endParaRPr>
                    </a:p>
                  </a:txBody>
                  <a:tcPr marL="28868" marR="28868" marT="0" marB="0" anchor="ctr"/>
                </a:tc>
              </a:tr>
              <a:tr h="204763">
                <a:tc>
                  <a:txBody>
                    <a:bodyPr/>
                    <a:lstStyle/>
                    <a:p>
                      <a:pPr>
                        <a:lnSpc>
                          <a:spcPct val="115000"/>
                        </a:lnSpc>
                        <a:spcAft>
                          <a:spcPts val="0"/>
                        </a:spcAft>
                      </a:pPr>
                      <a:r>
                        <a:rPr lang="es-AR" sz="800">
                          <a:effectLst/>
                        </a:rPr>
                        <a:t>de los consejos de educación</a:t>
                      </a:r>
                      <a:endParaRPr lang="es-AR" sz="700">
                        <a:effectLst/>
                        <a:latin typeface="Calibri"/>
                        <a:ea typeface="Calibri"/>
                        <a:cs typeface="Times New Roman"/>
                      </a:endParaRPr>
                    </a:p>
                  </a:txBody>
                  <a:tcPr marL="28868" marR="28868" marT="0" marB="0" anchor="b"/>
                </a:tc>
                <a:tc>
                  <a:txBody>
                    <a:bodyPr/>
                    <a:lstStyle/>
                    <a:p>
                      <a:pPr>
                        <a:lnSpc>
                          <a:spcPct val="115000"/>
                        </a:lnSpc>
                        <a:spcAft>
                          <a:spcPts val="0"/>
                        </a:spcAft>
                      </a:pPr>
                      <a:r>
                        <a:rPr lang="es-AR" sz="700">
                          <a:effectLst/>
                        </a:rPr>
                        <a:t>T:3 C: 1,2,3,4,5,6,7</a:t>
                      </a:r>
                      <a:endParaRPr lang="es-AR" sz="700">
                        <a:effectLst/>
                        <a:latin typeface="Calibri"/>
                        <a:ea typeface="Calibri"/>
                        <a:cs typeface="Times New Roman"/>
                      </a:endParaRPr>
                    </a:p>
                  </a:txBody>
                  <a:tcPr marL="28868" marR="28868" marT="0" marB="0" anchor="ctr"/>
                </a:tc>
                <a:tc>
                  <a:txBody>
                    <a:bodyPr/>
                    <a:lstStyle/>
                    <a:p>
                      <a:pPr>
                        <a:lnSpc>
                          <a:spcPct val="115000"/>
                        </a:lnSpc>
                        <a:spcAft>
                          <a:spcPts val="0"/>
                        </a:spcAft>
                      </a:pPr>
                      <a:r>
                        <a:rPr lang="es-AR" sz="700" dirty="0">
                          <a:effectLst/>
                        </a:rPr>
                        <a:t>17 al 62</a:t>
                      </a:r>
                      <a:endParaRPr lang="es-AR" sz="700" dirty="0">
                        <a:effectLst/>
                        <a:latin typeface="Calibri"/>
                        <a:ea typeface="Calibri"/>
                        <a:cs typeface="Times New Roman"/>
                      </a:endParaRPr>
                    </a:p>
                  </a:txBody>
                  <a:tcPr marL="28868" marR="28868" marT="0" marB="0" anchor="ctr"/>
                </a:tc>
              </a:tr>
            </a:tbl>
          </a:graphicData>
        </a:graphic>
      </p:graphicFrame>
      <p:sp>
        <p:nvSpPr>
          <p:cNvPr id="5" name="Rectangle 1"/>
          <p:cNvSpPr>
            <a:spLocks noChangeArrowheads="1"/>
          </p:cNvSpPr>
          <p:nvPr/>
        </p:nvSpPr>
        <p:spPr bwMode="auto">
          <a:xfrm>
            <a:off x="2530475" y="1981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AR"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071523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8229600" cy="2104256"/>
          </a:xfrm>
        </p:spPr>
        <p:txBody>
          <a:bodyPr>
            <a:noAutofit/>
          </a:bodyPr>
          <a:lstStyle/>
          <a:p>
            <a:pPr algn="ctr"/>
            <a:r>
              <a:rPr lang="es-AR" sz="2800" b="1" u="sng" dirty="0" smtClean="0">
                <a:solidFill>
                  <a:srgbClr val="A0267D"/>
                </a:solidFill>
                <a:latin typeface="Algerian" pitchFamily="82" charset="0"/>
              </a:rPr>
              <a:t>PRINCIPALES ASPECTOS DE LA LEY AVELINO SIÑANI ELIZARDO PEREZ</a:t>
            </a:r>
            <a:r>
              <a:rPr lang="es-AR" sz="2800" b="1" dirty="0" smtClean="0">
                <a:solidFill>
                  <a:srgbClr val="A0267D"/>
                </a:solidFill>
                <a:latin typeface="Algerian" pitchFamily="82" charset="0"/>
              </a:rPr>
              <a:t>:</a:t>
            </a:r>
            <a:br>
              <a:rPr lang="es-AR" sz="2800" b="1" dirty="0" smtClean="0">
                <a:solidFill>
                  <a:srgbClr val="A0267D"/>
                </a:solidFill>
                <a:latin typeface="Algerian" pitchFamily="82" charset="0"/>
              </a:rPr>
            </a:br>
            <a:endParaRPr lang="es-AR" sz="2800" b="1" dirty="0">
              <a:solidFill>
                <a:srgbClr val="A0267D"/>
              </a:solidFill>
              <a:latin typeface="Algerian" pitchFamily="82" charset="0"/>
            </a:endParaRPr>
          </a:p>
        </p:txBody>
      </p:sp>
      <p:sp>
        <p:nvSpPr>
          <p:cNvPr id="3" name="2 Marcador de contenido"/>
          <p:cNvSpPr>
            <a:spLocks noGrp="1"/>
          </p:cNvSpPr>
          <p:nvPr>
            <p:ph idx="1"/>
          </p:nvPr>
        </p:nvSpPr>
        <p:spPr>
          <a:xfrm>
            <a:off x="611560" y="1628800"/>
            <a:ext cx="7776864" cy="4752528"/>
          </a:xfr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s-AR" sz="1600" b="1" dirty="0">
                <a:solidFill>
                  <a:schemeClr val="accent4">
                    <a:lumMod val="75000"/>
                  </a:schemeClr>
                </a:solidFill>
                <a:latin typeface="Arial Black" panose="020B0A04020102020204" pitchFamily="34" charset="0"/>
                <a:cs typeface="Aharoni" panose="02010803020104030203" pitchFamily="2" charset="-79"/>
              </a:rPr>
              <a:t>1.-LA EDUCACION COMO DERECHO </a:t>
            </a:r>
            <a:r>
              <a:rPr lang="es-AR" sz="1600" b="1" dirty="0" smtClean="0">
                <a:solidFill>
                  <a:schemeClr val="accent4">
                    <a:lumMod val="75000"/>
                  </a:schemeClr>
                </a:solidFill>
                <a:latin typeface="Arial Black" panose="020B0A04020102020204" pitchFamily="34" charset="0"/>
                <a:cs typeface="Aharoni" panose="02010803020104030203" pitchFamily="2" charset="-79"/>
              </a:rPr>
              <a:t>FUNADAMENTAL                      </a:t>
            </a:r>
            <a:r>
              <a:rPr lang="es-AR" sz="1600" b="1" dirty="0">
                <a:solidFill>
                  <a:schemeClr val="accent4">
                    <a:lumMod val="75000"/>
                  </a:schemeClr>
                </a:solidFill>
                <a:latin typeface="Arial Black" panose="020B0A04020102020204" pitchFamily="34" charset="0"/>
                <a:cs typeface="Aharoni" panose="02010803020104030203" pitchFamily="2" charset="-79"/>
              </a:rPr>
              <a:t>(T: 1, C: 1)</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2.-BASES, FINES Y OBJETIVOS DE LA EDUCACION (C: 2)</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3.-DIVERSIDAD SOCIOCULTURAL Y LINGÜÍSTICA (C; 3)</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4</a:t>
            </a:r>
            <a:r>
              <a:rPr lang="es-AR" sz="1600" b="1" dirty="0">
                <a:solidFill>
                  <a:schemeClr val="accent4">
                    <a:lumMod val="75000"/>
                  </a:schemeClr>
                </a:solidFill>
                <a:latin typeface="Arial Black" panose="020B0A04020102020204" pitchFamily="34" charset="0"/>
                <a:cs typeface="Aharoni" panose="02010803020104030203" pitchFamily="2" charset="-79"/>
              </a:rPr>
              <a:t>.-</a:t>
            </a:r>
            <a:r>
              <a:rPr lang="es-AR" sz="1600" b="1" dirty="0" smtClean="0">
                <a:solidFill>
                  <a:schemeClr val="accent4">
                    <a:lumMod val="75000"/>
                  </a:schemeClr>
                </a:solidFill>
                <a:latin typeface="Arial Black" panose="020B0A04020102020204" pitchFamily="34" charset="0"/>
                <a:cs typeface="Aharoni" panose="02010803020104030203" pitchFamily="2" charset="-79"/>
              </a:rPr>
              <a:t>SISTEMA EDUCATIVO PLURINACIONAL (T: 2, C: 1)</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5.-SUBSISTEMA DE EDUCACION ALTERNATIVA Y ESPECIAL            (C: 2; Art. 16)</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6.- SUBSISTEMA DE EDUCACION SUPERIOR DE FORMACION PROFESIONAL (C: 3 Art: 28)</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7.-FORMACION SUPERIOR TECNICA Y TECNOLOGICA                        (C: 2, Art: 41)</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8.-FORMACION SUPERIOR UNIVERSITARIA                                           (C: 2, Secc: 4, art: 52)</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9.-APOYO TECNICO DE RECURSOS Y SERVICIOS (C: 3, Art: 84)</a:t>
            </a:r>
          </a:p>
          <a:p>
            <a:r>
              <a:rPr lang="es-AR" sz="1600" b="1" dirty="0" smtClean="0">
                <a:solidFill>
                  <a:schemeClr val="accent4">
                    <a:lumMod val="75000"/>
                  </a:schemeClr>
                </a:solidFill>
                <a:latin typeface="Arial Black" panose="020B0A04020102020204" pitchFamily="34" charset="0"/>
                <a:cs typeface="Aharoni" panose="02010803020104030203" pitchFamily="2" charset="-79"/>
              </a:rPr>
              <a:t>10.- CONGRESO NACIONAL DE EDUCACION (C; 5, art. 37)</a:t>
            </a:r>
          </a:p>
          <a:p>
            <a:endParaRPr lang="es-AR" sz="1600" b="1" dirty="0">
              <a:solidFill>
                <a:schemeClr val="accent4">
                  <a:lumMod val="75000"/>
                </a:schemeClr>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202489858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6768752" cy="1051520"/>
          </a:xfrm>
          <a:ln w="38100"/>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pPr algn="ctr"/>
            <a:r>
              <a:rPr lang="es-BO" b="1" dirty="0" smtClean="0">
                <a:solidFill>
                  <a:srgbClr val="FF0000"/>
                </a:solidFill>
              </a:rPr>
              <a:t>5. PERSPECTIVAS</a:t>
            </a:r>
            <a:endParaRPr lang="es-BO" b="1" dirty="0">
              <a:solidFill>
                <a:srgbClr val="FF0000"/>
              </a:solidFill>
            </a:endParaRPr>
          </a:p>
        </p:txBody>
      </p:sp>
      <p:pic>
        <p:nvPicPr>
          <p:cNvPr id="4" name="3 Marcador de contenido" descr="http://image.slidesharecdn.com/comylenrevisado2-120206154729-phpapp01/95/com-y-len-revisado-2-2-728.jpg?cb=132854394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1700808"/>
            <a:ext cx="6336704"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085150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FMP01UOJcgU/VCoSo5rFC9I/AAAAAAAADOg/6SUNun-uWRg/s1600/cochabamba-ciudad-del-futuro-cochabandido-blog-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3528" y="980728"/>
            <a:ext cx="3945695" cy="2213591"/>
          </a:xfrm>
          <a:prstGeom prst="roundRect">
            <a:avLst>
              <a:gd name="adj" fmla="val 8594"/>
            </a:avLst>
          </a:prstGeom>
          <a:solidFill>
            <a:srgbClr val="FFFFFF">
              <a:shade val="85000"/>
            </a:srgbClr>
          </a:solidFill>
          <a:ln>
            <a:noFill/>
          </a:ln>
          <a:effectLst>
            <a:glow rad="228600">
              <a:schemeClr val="accent3">
                <a:satMod val="175000"/>
                <a:alpha val="40000"/>
              </a:schemeClr>
            </a:glow>
            <a:reflection blurRad="12700" stA="38000" endPos="28000" dist="5000" dir="5400000" sy="-100000" algn="bl" rotWithShape="0"/>
          </a:effectLst>
          <a:extLst/>
        </p:spPr>
      </p:pic>
      <p:sp>
        <p:nvSpPr>
          <p:cNvPr id="2" name="Rectángulo 1"/>
          <p:cNvSpPr/>
          <p:nvPr/>
        </p:nvSpPr>
        <p:spPr>
          <a:xfrm>
            <a:off x="323528" y="116632"/>
            <a:ext cx="8539107" cy="707886"/>
          </a:xfrm>
          <a:prstGeom prst="rect">
            <a:avLst/>
          </a:prstGeom>
          <a:noFill/>
        </p:spPr>
        <p:txBody>
          <a:bodyPr wrap="square" lIns="91440" tIns="45720" rIns="91440" bIns="45720">
            <a:spAutoFit/>
          </a:bodyPr>
          <a:lstStyle/>
          <a:p>
            <a:pPr algn="ctr"/>
            <a:r>
              <a:rPr lang="es-ES" sz="4000" b="1" dirty="0" smtClean="0">
                <a:ln w="22225">
                  <a:solidFill>
                    <a:srgbClr val="E40059"/>
                  </a:solidFill>
                  <a:prstDash val="solid"/>
                </a:ln>
                <a:solidFill>
                  <a:srgbClr val="E40059">
                    <a:lumMod val="40000"/>
                    <a:lumOff val="60000"/>
                  </a:srgbClr>
                </a:solidFill>
              </a:rPr>
              <a:t>CIUDAD DEL CONOCIMIENTO</a:t>
            </a:r>
            <a:endParaRPr lang="es-ES" sz="4000" b="1" dirty="0">
              <a:ln w="22225">
                <a:solidFill>
                  <a:srgbClr val="E40059"/>
                </a:solidFill>
                <a:prstDash val="solid"/>
              </a:ln>
              <a:solidFill>
                <a:srgbClr val="E40059">
                  <a:lumMod val="40000"/>
                  <a:lumOff val="60000"/>
                </a:srgbClr>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3" y="980728"/>
            <a:ext cx="4074611" cy="2204066"/>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341" y="3497562"/>
            <a:ext cx="5433818" cy="3139747"/>
          </a:xfrm>
          <a:prstGeom prst="roundRect">
            <a:avLst>
              <a:gd name="adj" fmla="val 1212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69009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6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6672"/>
            <a:ext cx="3528392" cy="36058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Sol"/>
          <p:cNvSpPr/>
          <p:nvPr/>
        </p:nvSpPr>
        <p:spPr>
          <a:xfrm>
            <a:off x="1064626" y="183049"/>
            <a:ext cx="1347134" cy="792088"/>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n w="3175">
                <a:solidFill>
                  <a:schemeClr val="tx1"/>
                </a:solidFill>
              </a:ln>
            </a:endParaRPr>
          </a:p>
        </p:txBody>
      </p:sp>
    </p:spTree>
    <p:extLst>
      <p:ext uri="{BB962C8B-B14F-4D97-AF65-F5344CB8AC3E}">
        <p14:creationId xmlns:p14="http://schemas.microsoft.com/office/powerpoint/2010/main" val="34471017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789040"/>
            <a:ext cx="4896544"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224167" y="188641"/>
            <a:ext cx="8668313" cy="1440160"/>
          </a:xfrm>
          <a:ln w="38100"/>
          <a:effectLst>
            <a:glow rad="228600">
              <a:schemeClr val="accent2">
                <a:satMod val="175000"/>
                <a:alpha val="40000"/>
              </a:schemeClr>
            </a:glow>
            <a:innerShdw blurRad="63500" dist="50800" dir="162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ormAutofit/>
          </a:bodyPr>
          <a:lstStyle/>
          <a:p>
            <a:r>
              <a:rPr lang="es-BO" sz="4400" b="1" dirty="0" smtClean="0">
                <a:solidFill>
                  <a:srgbClr val="FF0000"/>
                </a:solidFill>
              </a:rPr>
              <a:t>2</a:t>
            </a:r>
            <a:r>
              <a:rPr lang="es-BO" sz="4000" b="1" dirty="0" smtClean="0">
                <a:solidFill>
                  <a:srgbClr val="FF0000"/>
                </a:solidFill>
              </a:rPr>
              <a:t>. DIAGNOSTICO DE LA EDUCACION</a:t>
            </a:r>
            <a:endParaRPr lang="es-BO" sz="4400" b="1" dirty="0">
              <a:solidFill>
                <a:srgbClr val="FF0000"/>
              </a:solidFill>
            </a:endParaRPr>
          </a:p>
        </p:txBody>
      </p:sp>
      <p:sp>
        <p:nvSpPr>
          <p:cNvPr id="3" name="2 Subtítulo"/>
          <p:cNvSpPr>
            <a:spLocks noGrp="1"/>
          </p:cNvSpPr>
          <p:nvPr>
            <p:ph type="subTitle" idx="1"/>
          </p:nvPr>
        </p:nvSpPr>
        <p:spPr>
          <a:xfrm>
            <a:off x="278508" y="1916832"/>
            <a:ext cx="8279928" cy="2160240"/>
          </a:xfrm>
        </p:spPr>
        <p:txBody>
          <a:bodyPr>
            <a:normAutofit/>
          </a:bodyPr>
          <a:lstStyle/>
          <a:p>
            <a:pPr algn="l"/>
            <a:r>
              <a:rPr lang="es-BO" b="1" dirty="0" smtClean="0">
                <a:solidFill>
                  <a:srgbClr val="7030A0"/>
                </a:solidFill>
                <a:latin typeface="Arial Black" panose="020B0A04020102020204" pitchFamily="34" charset="0"/>
              </a:rPr>
              <a:t>ESTRUCTURA DEL SISTEMA EDUCATIVO:</a:t>
            </a:r>
          </a:p>
          <a:p>
            <a:pPr marL="457200" indent="-457200" algn="l">
              <a:buFont typeface="Wingdings" panose="05000000000000000000" pitchFamily="2" charset="2"/>
              <a:buChar char="v"/>
            </a:pPr>
            <a:r>
              <a:rPr lang="es-BO" dirty="0" smtClean="0"/>
              <a:t>•</a:t>
            </a:r>
            <a:r>
              <a:rPr lang="es-BO" b="1" dirty="0" smtClean="0">
                <a:solidFill>
                  <a:schemeClr val="accent5">
                    <a:lumMod val="50000"/>
                  </a:schemeClr>
                </a:solidFill>
              </a:rPr>
              <a:t>Subsistema </a:t>
            </a:r>
            <a:r>
              <a:rPr lang="es-BO" b="1" dirty="0">
                <a:solidFill>
                  <a:schemeClr val="accent5">
                    <a:lumMod val="50000"/>
                  </a:schemeClr>
                </a:solidFill>
              </a:rPr>
              <a:t>de Educación Regular.</a:t>
            </a:r>
          </a:p>
          <a:p>
            <a:pPr marL="457200" indent="-457200" algn="l">
              <a:buFont typeface="Wingdings" panose="05000000000000000000" pitchFamily="2" charset="2"/>
              <a:buChar char="v"/>
            </a:pPr>
            <a:r>
              <a:rPr lang="es-BO" b="1" dirty="0" smtClean="0">
                <a:solidFill>
                  <a:schemeClr val="accent5">
                    <a:lumMod val="50000"/>
                  </a:schemeClr>
                </a:solidFill>
              </a:rPr>
              <a:t>•Subsistema </a:t>
            </a:r>
            <a:r>
              <a:rPr lang="es-BO" b="1" dirty="0">
                <a:solidFill>
                  <a:schemeClr val="accent5">
                    <a:lumMod val="50000"/>
                  </a:schemeClr>
                </a:solidFill>
              </a:rPr>
              <a:t>de Educación Alternativa y Especial.</a:t>
            </a:r>
          </a:p>
          <a:p>
            <a:pPr marL="457200" indent="-457200" algn="l">
              <a:buFont typeface="Wingdings" panose="05000000000000000000" pitchFamily="2" charset="2"/>
              <a:buChar char="v"/>
            </a:pPr>
            <a:r>
              <a:rPr lang="es-BO" b="1" dirty="0" smtClean="0">
                <a:solidFill>
                  <a:schemeClr val="accent5">
                    <a:lumMod val="50000"/>
                  </a:schemeClr>
                </a:solidFill>
              </a:rPr>
              <a:t>•Subsistema </a:t>
            </a:r>
            <a:r>
              <a:rPr lang="es-BO" b="1" dirty="0">
                <a:solidFill>
                  <a:schemeClr val="accent5">
                    <a:lumMod val="50000"/>
                  </a:schemeClr>
                </a:solidFill>
              </a:rPr>
              <a:t>de Educación Superior de Formación Profesional.</a:t>
            </a:r>
          </a:p>
          <a:p>
            <a:endParaRPr lang="es-BO" dirty="0"/>
          </a:p>
        </p:txBody>
      </p:sp>
    </p:spTree>
    <p:extLst>
      <p:ext uri="{BB962C8B-B14F-4D97-AF65-F5344CB8AC3E}">
        <p14:creationId xmlns:p14="http://schemas.microsoft.com/office/powerpoint/2010/main" val="3689355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600200"/>
          </a:xfrm>
        </p:spPr>
        <p:txBody>
          <a:bodyPr>
            <a:normAutofit/>
          </a:bodyPr>
          <a:lstStyle/>
          <a:p>
            <a:r>
              <a:rPr lang="es-BO" dirty="0" smtClean="0"/>
              <a:t>SUBSISTEMA DE EDUCACION REGULAR</a:t>
            </a:r>
            <a:endParaRPr lang="es-BO" dirty="0"/>
          </a:p>
        </p:txBody>
      </p:sp>
      <p:sp>
        <p:nvSpPr>
          <p:cNvPr id="3" name="2 Marcador de contenido"/>
          <p:cNvSpPr>
            <a:spLocks noGrp="1"/>
          </p:cNvSpPr>
          <p:nvPr>
            <p:ph idx="1"/>
          </p:nvPr>
        </p:nvSpPr>
        <p:spPr>
          <a:xfrm>
            <a:off x="25152" y="1890045"/>
            <a:ext cx="5410944" cy="4320480"/>
          </a:xfrm>
        </p:spPr>
        <p:txBody>
          <a:bodyPr>
            <a:noAutofit/>
          </a:bodyPr>
          <a:lstStyle/>
          <a:p>
            <a:pPr marL="64008" indent="0">
              <a:buNone/>
            </a:pPr>
            <a:r>
              <a:rPr lang="es-BO" sz="2800" b="1" dirty="0">
                <a:solidFill>
                  <a:srgbClr val="FF0000"/>
                </a:solidFill>
                <a:effectLst>
                  <a:outerShdw blurRad="38100" dist="38100" dir="2700000" algn="tl">
                    <a:srgbClr val="000000">
                      <a:alpha val="43137"/>
                    </a:srgbClr>
                  </a:outerShdw>
                </a:effectLst>
              </a:rPr>
              <a:t>El Subsistema de Educación Regular comprende: </a:t>
            </a:r>
          </a:p>
          <a:p>
            <a:pPr>
              <a:buFont typeface="Wingdings" panose="05000000000000000000" pitchFamily="2" charset="2"/>
              <a:buChar char="v"/>
            </a:pPr>
            <a:r>
              <a:rPr lang="es-BO" sz="2800" b="1" dirty="0" smtClean="0">
                <a:solidFill>
                  <a:schemeClr val="accent5">
                    <a:lumMod val="50000"/>
                  </a:schemeClr>
                </a:solidFill>
              </a:rPr>
              <a:t>Educación </a:t>
            </a:r>
            <a:r>
              <a:rPr lang="es-BO" sz="2800" b="1" dirty="0">
                <a:solidFill>
                  <a:schemeClr val="accent5">
                    <a:lumMod val="50000"/>
                  </a:schemeClr>
                </a:solidFill>
              </a:rPr>
              <a:t>Inicial en Familia Comunitaria.</a:t>
            </a:r>
          </a:p>
          <a:p>
            <a:pPr>
              <a:buFont typeface="Wingdings" panose="05000000000000000000" pitchFamily="2" charset="2"/>
              <a:buChar char="v"/>
            </a:pPr>
            <a:r>
              <a:rPr lang="es-BO" sz="2800" b="1" dirty="0" smtClean="0">
                <a:solidFill>
                  <a:schemeClr val="accent5">
                    <a:lumMod val="50000"/>
                  </a:schemeClr>
                </a:solidFill>
              </a:rPr>
              <a:t>Educación </a:t>
            </a:r>
            <a:r>
              <a:rPr lang="es-BO" sz="2800" b="1" dirty="0">
                <a:solidFill>
                  <a:schemeClr val="accent5">
                    <a:lumMod val="50000"/>
                  </a:schemeClr>
                </a:solidFill>
              </a:rPr>
              <a:t>Primaria Comunitaria Vocacional.</a:t>
            </a:r>
          </a:p>
          <a:p>
            <a:pPr>
              <a:buFont typeface="Wingdings" panose="05000000000000000000" pitchFamily="2" charset="2"/>
              <a:buChar char="v"/>
            </a:pPr>
            <a:r>
              <a:rPr lang="es-BO" sz="2800" b="1" dirty="0" smtClean="0">
                <a:solidFill>
                  <a:schemeClr val="accent5">
                    <a:lumMod val="50000"/>
                  </a:schemeClr>
                </a:solidFill>
              </a:rPr>
              <a:t>Educación </a:t>
            </a:r>
            <a:r>
              <a:rPr lang="es-BO" sz="2800" b="1" dirty="0">
                <a:solidFill>
                  <a:schemeClr val="accent5">
                    <a:lumMod val="50000"/>
                  </a:schemeClr>
                </a:solidFill>
              </a:rPr>
              <a:t>Secundaria Comunitaria Productiva.</a:t>
            </a:r>
          </a:p>
          <a:p>
            <a:endParaRPr lang="es-BO"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90044"/>
            <a:ext cx="3528392" cy="3771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3557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600200"/>
          </a:xfrm>
        </p:spPr>
        <p:style>
          <a:lnRef idx="1">
            <a:schemeClr val="accent4"/>
          </a:lnRef>
          <a:fillRef idx="2">
            <a:schemeClr val="accent4"/>
          </a:fillRef>
          <a:effectRef idx="1">
            <a:schemeClr val="accent4"/>
          </a:effectRef>
          <a:fontRef idx="minor">
            <a:schemeClr val="dk1"/>
          </a:fontRef>
        </p:style>
        <p:txBody>
          <a:bodyPr>
            <a:normAutofit/>
          </a:bodyPr>
          <a:lstStyle/>
          <a:p>
            <a:r>
              <a:rPr lang="es-BO" dirty="0" smtClean="0"/>
              <a:t>Subsistema de Educación Alternativa y Especial </a:t>
            </a:r>
            <a:endParaRPr lang="es-BO" dirty="0"/>
          </a:p>
        </p:txBody>
      </p:sp>
      <p:sp>
        <p:nvSpPr>
          <p:cNvPr id="3" name="2 Marcador de contenido"/>
          <p:cNvSpPr>
            <a:spLocks noGrp="1"/>
          </p:cNvSpPr>
          <p:nvPr>
            <p:ph sz="half" idx="2"/>
          </p:nvPr>
        </p:nvSpPr>
        <p:spPr>
          <a:xfrm>
            <a:off x="181608" y="1988840"/>
            <a:ext cx="4316288" cy="2736304"/>
          </a:xfrm>
        </p:spPr>
        <p:txBody>
          <a:bodyPr>
            <a:normAutofit/>
          </a:bodyPr>
          <a:lstStyle/>
          <a:p>
            <a:pPr>
              <a:buNone/>
            </a:pPr>
            <a:r>
              <a:rPr lang="es-BO" b="1" dirty="0" smtClean="0">
                <a:solidFill>
                  <a:srgbClr val="FF0000"/>
                </a:solidFill>
              </a:rPr>
              <a:t>EDUCACIÓN ALTERNATIVA</a:t>
            </a:r>
          </a:p>
          <a:p>
            <a:pPr>
              <a:buNone/>
            </a:pPr>
            <a:r>
              <a:rPr lang="es-BO" b="1" dirty="0" smtClean="0">
                <a:solidFill>
                  <a:srgbClr val="00B0F0"/>
                </a:solidFill>
              </a:rPr>
              <a:t>áreas de la Educación Alternativa: </a:t>
            </a:r>
            <a:endParaRPr lang="es-BO" dirty="0" smtClean="0"/>
          </a:p>
          <a:p>
            <a:r>
              <a:rPr lang="es-BO" dirty="0" smtClean="0">
                <a:solidFill>
                  <a:schemeClr val="tx1"/>
                </a:solidFill>
              </a:rPr>
              <a:t>Educación de Personas Jóvenes y Adultas. </a:t>
            </a:r>
          </a:p>
          <a:p>
            <a:r>
              <a:rPr lang="es-BO" dirty="0" smtClean="0">
                <a:solidFill>
                  <a:schemeClr val="tx1"/>
                </a:solidFill>
              </a:rPr>
              <a:t>Educación Permanente</a:t>
            </a:r>
          </a:p>
          <a:p>
            <a:pPr>
              <a:buNone/>
            </a:pPr>
            <a:endParaRPr lang="es-BO" dirty="0"/>
          </a:p>
        </p:txBody>
      </p:sp>
      <p:sp>
        <p:nvSpPr>
          <p:cNvPr id="4" name="3 Marcador de contenido"/>
          <p:cNvSpPr>
            <a:spLocks noGrp="1"/>
          </p:cNvSpPr>
          <p:nvPr>
            <p:ph sz="quarter" idx="13"/>
          </p:nvPr>
        </p:nvSpPr>
        <p:spPr>
          <a:xfrm>
            <a:off x="4283968" y="1988840"/>
            <a:ext cx="4676328" cy="4320480"/>
          </a:xfrm>
        </p:spPr>
        <p:txBody>
          <a:bodyPr>
            <a:normAutofit/>
          </a:bodyPr>
          <a:lstStyle/>
          <a:p>
            <a:pPr>
              <a:buNone/>
            </a:pPr>
            <a:r>
              <a:rPr lang="es-BO" b="1" dirty="0" smtClean="0">
                <a:solidFill>
                  <a:srgbClr val="FF0000"/>
                </a:solidFill>
              </a:rPr>
              <a:t>EDUCACIÓN ESPECIAL</a:t>
            </a:r>
          </a:p>
          <a:p>
            <a:pPr>
              <a:buNone/>
            </a:pPr>
            <a:r>
              <a:rPr lang="es-BO" b="1" dirty="0" smtClean="0">
                <a:solidFill>
                  <a:srgbClr val="00B0F0"/>
                </a:solidFill>
              </a:rPr>
              <a:t>áreas de la Educación Especial:</a:t>
            </a:r>
          </a:p>
          <a:p>
            <a:r>
              <a:rPr lang="es-BO" dirty="0" smtClean="0">
                <a:solidFill>
                  <a:schemeClr val="tx1"/>
                </a:solidFill>
              </a:rPr>
              <a:t>Educación para Personas con Discapacidad.</a:t>
            </a:r>
          </a:p>
          <a:p>
            <a:r>
              <a:rPr lang="es-BO" dirty="0" smtClean="0">
                <a:solidFill>
                  <a:schemeClr val="tx1"/>
                </a:solidFill>
              </a:rPr>
              <a:t>Educación para Personas con Dificultades en el Aprendizaje. </a:t>
            </a:r>
          </a:p>
          <a:p>
            <a:r>
              <a:rPr lang="es-BO" dirty="0" smtClean="0">
                <a:solidFill>
                  <a:schemeClr val="tx1"/>
                </a:solidFill>
              </a:rPr>
              <a:t>Educación para Personas con Talento Extraordinario.</a:t>
            </a:r>
          </a:p>
          <a:p>
            <a:endParaRPr lang="es-B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25144"/>
            <a:ext cx="3888432" cy="1856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1907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132112"/>
            <a:ext cx="4248472" cy="43480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79512" y="332656"/>
            <a:ext cx="8568952" cy="1440160"/>
          </a:xfrm>
        </p:spPr>
        <p:txBody>
          <a:bodyPr>
            <a:noAutofit/>
          </a:bodyPr>
          <a:lstStyle/>
          <a:p>
            <a:r>
              <a:rPr lang="es-BO" sz="2800" b="1" dirty="0" smtClean="0"/>
              <a:t>SUBSISTEMA DE EDUCACION SUPERIOR DE FORMACION PROFESIONAL</a:t>
            </a:r>
            <a:endParaRPr lang="es-BO" sz="2800" b="1" dirty="0"/>
          </a:p>
        </p:txBody>
      </p:sp>
      <p:sp>
        <p:nvSpPr>
          <p:cNvPr id="3" name="2 Marcador de contenido"/>
          <p:cNvSpPr>
            <a:spLocks noGrp="1"/>
          </p:cNvSpPr>
          <p:nvPr>
            <p:ph idx="1"/>
          </p:nvPr>
        </p:nvSpPr>
        <p:spPr>
          <a:xfrm>
            <a:off x="179512" y="2348880"/>
            <a:ext cx="4680520" cy="4320480"/>
          </a:xfrm>
        </p:spPr>
        <p:txBody>
          <a:bodyPr/>
          <a:lstStyle/>
          <a:p>
            <a:pPr>
              <a:buNone/>
            </a:pPr>
            <a:r>
              <a:rPr lang="es-BO" b="1" dirty="0" smtClean="0">
                <a:solidFill>
                  <a:srgbClr val="FF0000"/>
                </a:solidFill>
              </a:rPr>
              <a:t>La Educación Superior de Formación Profesional comprende:</a:t>
            </a:r>
          </a:p>
          <a:p>
            <a:pPr>
              <a:buFont typeface="Wingdings" panose="05000000000000000000" pitchFamily="2" charset="2"/>
              <a:buChar char="v"/>
            </a:pPr>
            <a:r>
              <a:rPr lang="es-BO" dirty="0" smtClean="0">
                <a:solidFill>
                  <a:schemeClr val="tx1"/>
                </a:solidFill>
              </a:rPr>
              <a:t>Formación de Maestras y Maestros. </a:t>
            </a:r>
          </a:p>
          <a:p>
            <a:pPr>
              <a:buFont typeface="Wingdings" panose="05000000000000000000" pitchFamily="2" charset="2"/>
              <a:buChar char="v"/>
            </a:pPr>
            <a:r>
              <a:rPr lang="es-BO" dirty="0" smtClean="0">
                <a:solidFill>
                  <a:schemeClr val="tx1"/>
                </a:solidFill>
              </a:rPr>
              <a:t>Formación Técnica y Tecnológica.</a:t>
            </a:r>
          </a:p>
          <a:p>
            <a:pPr>
              <a:buFont typeface="Wingdings" panose="05000000000000000000" pitchFamily="2" charset="2"/>
              <a:buChar char="v"/>
            </a:pPr>
            <a:r>
              <a:rPr lang="es-BO" dirty="0" smtClean="0">
                <a:solidFill>
                  <a:schemeClr val="tx1"/>
                </a:solidFill>
              </a:rPr>
              <a:t>Formación Artística. </a:t>
            </a:r>
          </a:p>
          <a:p>
            <a:pPr>
              <a:buFont typeface="Wingdings" panose="05000000000000000000" pitchFamily="2" charset="2"/>
              <a:buChar char="v"/>
            </a:pPr>
            <a:r>
              <a:rPr lang="es-BO" dirty="0" smtClean="0">
                <a:solidFill>
                  <a:schemeClr val="tx1"/>
                </a:solidFill>
              </a:rPr>
              <a:t>Formación Universitaria.</a:t>
            </a:r>
          </a:p>
          <a:p>
            <a:endParaRPr lang="es-BO" dirty="0"/>
          </a:p>
        </p:txBody>
      </p:sp>
    </p:spTree>
    <p:extLst>
      <p:ext uri="{BB962C8B-B14F-4D97-AF65-F5344CB8AC3E}">
        <p14:creationId xmlns:p14="http://schemas.microsoft.com/office/powerpoint/2010/main" val="38184420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82358"/>
            <a:ext cx="3024336"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BO" sz="2400" dirty="0">
                <a:solidFill>
                  <a:srgbClr val="FF0000"/>
                </a:solidFill>
                <a:latin typeface="Aharoni" panose="02010803020104030203" pitchFamily="2" charset="-79"/>
                <a:ea typeface="Calibri"/>
                <a:cs typeface="Aharoni" panose="02010803020104030203" pitchFamily="2" charset="-79"/>
              </a:rPr>
              <a:t>CANTIDAD DE ESTUDIANTES MATRICULADOS EN LA EDUCACION REGULAR</a:t>
            </a:r>
            <a:endParaRPr lang="es-AR" sz="2400" dirty="0">
              <a:solidFill>
                <a:srgbClr val="FF0000"/>
              </a:solidFill>
              <a:latin typeface="Aharoni" panose="02010803020104030203" pitchFamily="2" charset="-79"/>
              <a:ea typeface="Calibri"/>
              <a:cs typeface="Aharoni" panose="02010803020104030203" pitchFamily="2" charset="-79"/>
            </a:endParaRPr>
          </a:p>
        </p:txBody>
      </p:sp>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40" t="9561" r="10995"/>
          <a:stretch/>
        </p:blipFill>
        <p:spPr bwMode="auto">
          <a:xfrm>
            <a:off x="3422071" y="188640"/>
            <a:ext cx="4678321" cy="6588422"/>
          </a:xfrm>
          <a:prstGeom prst="rect">
            <a:avLst/>
          </a:prstGeom>
          <a:noFill/>
          <a:ln w="762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9120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0918"/>
            <a:ext cx="6480720" cy="678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34740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0244" y="142163"/>
            <a:ext cx="835292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BO" sz="2000" b="1" dirty="0">
                <a:solidFill>
                  <a:srgbClr val="FF0000"/>
                </a:solidFill>
              </a:rPr>
              <a:t>CANTIDAD DE LOCALES EDUCATIVOS UNIDADES EDUCATIVAS EN BOLIVIA</a:t>
            </a:r>
            <a:endParaRPr lang="es-AR" sz="2000" b="1"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514" y="980728"/>
            <a:ext cx="6402387"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40279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339</TotalTime>
  <Words>851</Words>
  <Application>Microsoft Office PowerPoint</Application>
  <PresentationFormat>Presentación en pantalla (4:3)</PresentationFormat>
  <Paragraphs>125</Paragraphs>
  <Slides>25</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25</vt:i4>
      </vt:variant>
    </vt:vector>
  </HeadingPairs>
  <TitlesOfParts>
    <vt:vector size="38" baseType="lpstr">
      <vt:lpstr>Aharoni</vt:lpstr>
      <vt:lpstr>Algerian</vt:lpstr>
      <vt:lpstr>Arial</vt:lpstr>
      <vt:lpstr>Arial Black</vt:lpstr>
      <vt:lpstr>Berlin Sans FB Demi</vt:lpstr>
      <vt:lpstr>Broadway</vt:lpstr>
      <vt:lpstr>Calibri</vt:lpstr>
      <vt:lpstr>Century Gothic</vt:lpstr>
      <vt:lpstr>Courier New</vt:lpstr>
      <vt:lpstr>Palatino Linotype</vt:lpstr>
      <vt:lpstr>Times New Roman</vt:lpstr>
      <vt:lpstr>Wingdings</vt:lpstr>
      <vt:lpstr>Ejecutivo</vt:lpstr>
      <vt:lpstr>LA  EDUCACIÓN EN BOLIVIA</vt:lpstr>
      <vt:lpstr>Presentación de PowerPoint</vt:lpstr>
      <vt:lpstr>2. DIAGNOSTICO DE LA EDUCACION</vt:lpstr>
      <vt:lpstr>SUBSISTEMA DE EDUCACION REGULAR</vt:lpstr>
      <vt:lpstr>Subsistema de Educación Alternativa y Especial </vt:lpstr>
      <vt:lpstr>SUBSISTEMA DE EDUCACION SUPERIOR DE FORMACION PROFESIONAL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BIOGRAFIA DE  AVELINO SIÑANI - ELZIZARDO PEREZ</vt:lpstr>
      <vt:lpstr>Presentación de PowerPoint</vt:lpstr>
      <vt:lpstr>ASPECTO GENERAL DE LA LEY                 AVELINO SIÑANI -ELIZARDO PEREZ</vt:lpstr>
      <vt:lpstr>ESTRUCTURA JURIDICA DE LA LEY AVELINO SIÑANI ELIZARDO PEREZ </vt:lpstr>
      <vt:lpstr>PRINCIPALES ASPECTOS DE LA LEY AVELINO SIÑANI ELIZARDO PEREZ: </vt:lpstr>
      <vt:lpstr>5. PERSPECTIVAS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Katherine</dc:creator>
  <cp:lastModifiedBy>castillo</cp:lastModifiedBy>
  <cp:revision>25</cp:revision>
  <dcterms:created xsi:type="dcterms:W3CDTF">2015-09-27T19:03:57Z</dcterms:created>
  <dcterms:modified xsi:type="dcterms:W3CDTF">2015-11-15T01:57:39Z</dcterms:modified>
</cp:coreProperties>
</file>