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7"/>
  </p:notesMasterIdLst>
  <p:sldIdLst>
    <p:sldId id="256" r:id="rId2"/>
    <p:sldId id="259" r:id="rId3"/>
    <p:sldId id="257" r:id="rId4"/>
    <p:sldId id="265" r:id="rId5"/>
    <p:sldId id="276" r:id="rId6"/>
    <p:sldId id="266" r:id="rId7"/>
    <p:sldId id="267" r:id="rId8"/>
    <p:sldId id="263" r:id="rId9"/>
    <p:sldId id="264" r:id="rId10"/>
    <p:sldId id="268" r:id="rId11"/>
    <p:sldId id="258" r:id="rId12"/>
    <p:sldId id="269" r:id="rId13"/>
    <p:sldId id="272" r:id="rId14"/>
    <p:sldId id="273" r:id="rId15"/>
    <p:sldId id="278" r:id="rId16"/>
    <p:sldId id="279" r:id="rId17"/>
    <p:sldId id="281" r:id="rId18"/>
    <p:sldId id="284" r:id="rId19"/>
    <p:sldId id="285" r:id="rId20"/>
    <p:sldId id="286" r:id="rId21"/>
    <p:sldId id="288" r:id="rId22"/>
    <p:sldId id="299" r:id="rId23"/>
    <p:sldId id="300" r:id="rId24"/>
    <p:sldId id="301" r:id="rId25"/>
    <p:sldId id="302" r:id="rId26"/>
    <p:sldId id="303" r:id="rId27"/>
    <p:sldId id="305" r:id="rId28"/>
    <p:sldId id="309" r:id="rId29"/>
    <p:sldId id="292" r:id="rId30"/>
    <p:sldId id="293" r:id="rId31"/>
    <p:sldId id="294" r:id="rId32"/>
    <p:sldId id="295" r:id="rId33"/>
    <p:sldId id="296" r:id="rId34"/>
    <p:sldId id="297" r:id="rId35"/>
    <p:sldId id="298" r:id="rId3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708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EB73B-241A-4F3D-9DDC-FC0FF4730038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998EC-727F-485C-AC50-04B0BE9E6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15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CE1254F-5448-4BB3-940E-E08ED6894D0F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B6333A9-B1E4-4208-BEBA-196F03642D59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1254F-5448-4BB3-940E-E08ED6894D0F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33A9-B1E4-4208-BEBA-196F03642D5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1254F-5448-4BB3-940E-E08ED6894D0F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33A9-B1E4-4208-BEBA-196F03642D5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CE1254F-5448-4BB3-940E-E08ED6894D0F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B6333A9-B1E4-4208-BEBA-196F03642D59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CE1254F-5448-4BB3-940E-E08ED6894D0F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B6333A9-B1E4-4208-BEBA-196F03642D59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1254F-5448-4BB3-940E-E08ED6894D0F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33A9-B1E4-4208-BEBA-196F03642D59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1254F-5448-4BB3-940E-E08ED6894D0F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33A9-B1E4-4208-BEBA-196F03642D59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CE1254F-5448-4BB3-940E-E08ED6894D0F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B6333A9-B1E4-4208-BEBA-196F03642D59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1254F-5448-4BB3-940E-E08ED6894D0F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33A9-B1E4-4208-BEBA-196F03642D5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CE1254F-5448-4BB3-940E-E08ED6894D0F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B6333A9-B1E4-4208-BEBA-196F03642D59}" type="slidenum">
              <a:rPr lang="es-ES" smtClean="0"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CE1254F-5448-4BB3-940E-E08ED6894D0F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B6333A9-B1E4-4208-BEBA-196F03642D59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CE1254F-5448-4BB3-940E-E08ED6894D0F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B6333A9-B1E4-4208-BEBA-196F03642D59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47664" y="1268760"/>
            <a:ext cx="7126560" cy="2165626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CORRUPCIÓN EN BOLIVIA</a:t>
            </a:r>
            <a:endParaRPr lang="es-ES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67544" y="4077072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REALIDAD ECONOMICA Y SOCIAL DE BOLIVIA</a:t>
            </a:r>
          </a:p>
          <a:p>
            <a:pPr algn="ctr"/>
            <a:endParaRPr lang="es-E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Docente  Lic. Freddy Del Castillo M</a:t>
            </a:r>
          </a:p>
          <a:p>
            <a:pPr algn="ctr"/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2015</a:t>
            </a:r>
            <a:endParaRPr lang="es-ES" sz="28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85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7" t="27247" r="26963" b="11593"/>
          <a:stretch/>
        </p:blipFill>
        <p:spPr bwMode="auto">
          <a:xfrm>
            <a:off x="500034" y="1124743"/>
            <a:ext cx="4857784" cy="50546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571603" y="548680"/>
            <a:ext cx="228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POR INSTITUCION</a:t>
            </a:r>
            <a:endParaRPr lang="es-E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94" y="1124743"/>
            <a:ext cx="3286148" cy="4304521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5651569" y="548680"/>
            <a:ext cx="1670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POR CIUDAD</a:t>
            </a:r>
            <a:endParaRPr lang="es-E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7 Cara sonriente">
            <a:hlinkClick r:id="rId4" action="ppaction://hlinksldjump"/>
          </p:cNvPr>
          <p:cNvSpPr/>
          <p:nvPr/>
        </p:nvSpPr>
        <p:spPr>
          <a:xfrm>
            <a:off x="7858148" y="5786454"/>
            <a:ext cx="928694" cy="785818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953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25978" y="214499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BO" sz="1600" b="1" dirty="0" smtClean="0">
                <a:latin typeface="Cooper Black" pitchFamily="18" charset="0"/>
              </a:rPr>
              <a:t>PERCEPCIÓN DE CORRUPCIÓN POR INSTITUCIONES COMPARATIVA POR AÑOS</a:t>
            </a:r>
            <a:endParaRPr lang="es-ES" sz="1600" dirty="0">
              <a:latin typeface="Cooper Black" pitchFamily="18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949460"/>
              </p:ext>
            </p:extLst>
          </p:nvPr>
        </p:nvGraphicFramePr>
        <p:xfrm>
          <a:off x="1043608" y="764704"/>
          <a:ext cx="6984779" cy="5943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52494"/>
                <a:gridCol w="3862585"/>
                <a:gridCol w="52494"/>
                <a:gridCol w="515534"/>
                <a:gridCol w="53278"/>
                <a:gridCol w="531203"/>
                <a:gridCol w="565677"/>
                <a:gridCol w="686334"/>
                <a:gridCol w="665180"/>
              </a:tblGrid>
              <a:tr h="1740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BO" sz="800" dirty="0">
                          <a:effectLst/>
                        </a:rPr>
                        <a:t> </a:t>
                      </a:r>
                      <a:endParaRPr lang="es-E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gridSpan="8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s-BO" sz="1000" spc="-5" dirty="0">
                          <a:effectLst/>
                        </a:rPr>
                        <a:t>Percepción</a:t>
                      </a:r>
                      <a:r>
                        <a:rPr lang="es-BO" sz="1000" spc="80" dirty="0">
                          <a:effectLst/>
                        </a:rPr>
                        <a:t> </a:t>
                      </a:r>
                      <a:r>
                        <a:rPr lang="es-BO" sz="1000" spc="-5" dirty="0">
                          <a:effectLst/>
                        </a:rPr>
                        <a:t>de</a:t>
                      </a:r>
                      <a:r>
                        <a:rPr lang="es-BO" sz="1000" spc="80" dirty="0">
                          <a:effectLst/>
                        </a:rPr>
                        <a:t> </a:t>
                      </a:r>
                      <a:r>
                        <a:rPr lang="es-BO" sz="1000" spc="-5" dirty="0">
                          <a:effectLst/>
                        </a:rPr>
                        <a:t>Corrupción</a:t>
                      </a:r>
                      <a:r>
                        <a:rPr lang="es-BO" sz="1000" spc="80" dirty="0">
                          <a:effectLst/>
                        </a:rPr>
                        <a:t> </a:t>
                      </a:r>
                      <a:r>
                        <a:rPr lang="es-BO" sz="1000" spc="-5" dirty="0">
                          <a:effectLst/>
                        </a:rPr>
                        <a:t>por</a:t>
                      </a:r>
                      <a:r>
                        <a:rPr lang="es-BO" sz="1000" spc="80" dirty="0">
                          <a:effectLst/>
                        </a:rPr>
                        <a:t> </a:t>
                      </a:r>
                      <a:r>
                        <a:rPr lang="es-BO" sz="1000" spc="-5" dirty="0">
                          <a:effectLst/>
                        </a:rPr>
                        <a:t>Instituciones</a:t>
                      </a:r>
                      <a:r>
                        <a:rPr lang="es-BO" sz="1000" spc="80" dirty="0">
                          <a:effectLst/>
                        </a:rPr>
                        <a:t> </a:t>
                      </a:r>
                      <a:r>
                        <a:rPr lang="es-BO" sz="1000" spc="-5" dirty="0">
                          <a:effectLst/>
                        </a:rPr>
                        <a:t>Comparativa</a:t>
                      </a:r>
                      <a:r>
                        <a:rPr lang="es-BO" sz="1000" spc="95" dirty="0">
                          <a:effectLst/>
                        </a:rPr>
                        <a:t> </a:t>
                      </a:r>
                      <a:r>
                        <a:rPr lang="es-BO" sz="1000" spc="-5" dirty="0">
                          <a:effectLst/>
                        </a:rPr>
                        <a:t>por</a:t>
                      </a:r>
                      <a:r>
                        <a:rPr lang="es-BO" sz="1000" spc="80" dirty="0">
                          <a:effectLst/>
                        </a:rPr>
                        <a:t> </a:t>
                      </a:r>
                      <a:r>
                        <a:rPr lang="es-BO" sz="1000" spc="-5" dirty="0">
                          <a:effectLst/>
                        </a:rPr>
                        <a:t>Años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40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BO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BO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2004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2005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2006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2007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2010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4075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Partidos</a:t>
                      </a:r>
                      <a:r>
                        <a:rPr lang="en-US" sz="1000" spc="135">
                          <a:effectLst/>
                        </a:rPr>
                        <a:t> </a:t>
                      </a:r>
                      <a:r>
                        <a:rPr lang="en-US" sz="1000" spc="-5">
                          <a:effectLst/>
                        </a:rPr>
                        <a:t>Políticos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4.9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4.9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4.4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4.4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4.2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4075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Aduana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4.4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4.4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4.1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4.3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4.1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4075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Policía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4.5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4.6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4.4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4.2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4.6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4075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 dirty="0" err="1">
                          <a:effectLst/>
                        </a:rPr>
                        <a:t>Catastro</a:t>
                      </a:r>
                      <a:r>
                        <a:rPr lang="en-US" sz="1000" spc="65" dirty="0">
                          <a:effectLst/>
                        </a:rPr>
                        <a:t> </a:t>
                      </a:r>
                      <a:r>
                        <a:rPr lang="en-US" sz="1000" spc="-5" dirty="0" err="1">
                          <a:effectLst/>
                        </a:rPr>
                        <a:t>Urbano</a:t>
                      </a:r>
                      <a:r>
                        <a:rPr lang="en-US" sz="1000" spc="6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o</a:t>
                      </a:r>
                      <a:r>
                        <a:rPr lang="en-US" sz="1000" spc="65" dirty="0">
                          <a:effectLst/>
                        </a:rPr>
                        <a:t> </a:t>
                      </a:r>
                      <a:r>
                        <a:rPr lang="en-US" sz="1000" spc="-5" dirty="0">
                          <a:effectLst/>
                        </a:rPr>
                        <a:t>Rural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4.2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4075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Parlamento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4.6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4.7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4.2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3.8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4075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 dirty="0">
                          <a:effectLst/>
                        </a:rPr>
                        <a:t>Corte</a:t>
                      </a:r>
                      <a:r>
                        <a:rPr lang="en-US" sz="1000" spc="65" dirty="0">
                          <a:effectLst/>
                        </a:rPr>
                        <a:t> </a:t>
                      </a:r>
                      <a:r>
                        <a:rPr lang="en-US" sz="1000" spc="-5" dirty="0" err="1">
                          <a:effectLst/>
                        </a:rPr>
                        <a:t>Suprema</a:t>
                      </a:r>
                      <a:r>
                        <a:rPr lang="en-US" sz="1000" spc="70" dirty="0">
                          <a:effectLst/>
                        </a:rPr>
                        <a:t> </a:t>
                      </a:r>
                      <a:r>
                        <a:rPr lang="en-US" sz="1000" spc="-5" dirty="0">
                          <a:effectLst/>
                        </a:rPr>
                        <a:t>de</a:t>
                      </a:r>
                      <a:r>
                        <a:rPr lang="en-US" sz="1000" spc="70" dirty="0">
                          <a:effectLst/>
                        </a:rPr>
                        <a:t> </a:t>
                      </a:r>
                      <a:r>
                        <a:rPr lang="en-US" sz="1000" spc="-5" dirty="0" err="1">
                          <a:effectLst/>
                        </a:rPr>
                        <a:t>Justicia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4.1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4.4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4.3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4.1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4.3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4075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Funcionarios</a:t>
                      </a:r>
                      <a:r>
                        <a:rPr lang="en-US" sz="1000" spc="175">
                          <a:effectLst/>
                        </a:rPr>
                        <a:t> </a:t>
                      </a:r>
                      <a:r>
                        <a:rPr lang="en-US" sz="1000" spc="-5">
                          <a:effectLst/>
                        </a:rPr>
                        <a:t>Públicos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4.1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4075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 dirty="0" err="1">
                          <a:effectLst/>
                        </a:rPr>
                        <a:t>Juzgados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4.1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4.4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4.3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4.1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4.3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4075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 dirty="0">
                          <a:effectLst/>
                        </a:rPr>
                        <a:t>Tribunal</a:t>
                      </a:r>
                      <a:r>
                        <a:rPr lang="en-US" sz="1000" spc="180" dirty="0">
                          <a:effectLst/>
                        </a:rPr>
                        <a:t> </a:t>
                      </a:r>
                      <a:r>
                        <a:rPr lang="en-US" sz="1000" spc="-5" dirty="0" err="1">
                          <a:effectLst/>
                        </a:rPr>
                        <a:t>Constitucional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4.1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4075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000" spc="-5" dirty="0" err="1">
                          <a:effectLst/>
                        </a:rPr>
                        <a:t>Asamblea</a:t>
                      </a:r>
                      <a:r>
                        <a:rPr lang="en-US" sz="1000" spc="210" dirty="0">
                          <a:effectLst/>
                        </a:rPr>
                        <a:t> </a:t>
                      </a:r>
                      <a:r>
                        <a:rPr lang="en-US" sz="1000" spc="-5" dirty="0" err="1">
                          <a:effectLst/>
                        </a:rPr>
                        <a:t>Constituyente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4.1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4075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000" spc="-5" dirty="0" err="1">
                          <a:effectLst/>
                        </a:rPr>
                        <a:t>Alcaldías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3.9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3.8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4075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ONGs</a:t>
                      </a:r>
                      <a:r>
                        <a:rPr lang="en-US" sz="1000" spc="110">
                          <a:effectLst/>
                        </a:rPr>
                        <a:t> </a:t>
                      </a:r>
                      <a:r>
                        <a:rPr lang="en-US" sz="1000" spc="-5">
                          <a:effectLst/>
                        </a:rPr>
                        <a:t>(organizaciones</a:t>
                      </a:r>
                      <a:r>
                        <a:rPr lang="en-US" sz="1000" spc="125">
                          <a:effectLst/>
                        </a:rPr>
                        <a:t> </a:t>
                      </a:r>
                      <a:r>
                        <a:rPr lang="en-US" sz="1000" spc="-5">
                          <a:effectLst/>
                        </a:rPr>
                        <a:t>no</a:t>
                      </a:r>
                      <a:r>
                        <a:rPr lang="en-US" sz="1000" spc="120">
                          <a:effectLst/>
                        </a:rPr>
                        <a:t> </a:t>
                      </a:r>
                      <a:r>
                        <a:rPr lang="en-US" sz="1000" spc="-5">
                          <a:effectLst/>
                        </a:rPr>
                        <a:t>gubernamentales)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2.4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3.1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2.9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3.7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4075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Servicio</a:t>
                      </a:r>
                      <a:r>
                        <a:rPr lang="en-US" sz="1000" spc="100">
                          <a:effectLst/>
                        </a:rPr>
                        <a:t> </a:t>
                      </a:r>
                      <a:r>
                        <a:rPr lang="en-US" sz="1000" spc="-5">
                          <a:effectLst/>
                        </a:rPr>
                        <a:t>de</a:t>
                      </a:r>
                      <a:r>
                        <a:rPr lang="en-US" sz="1000" spc="90">
                          <a:effectLst/>
                        </a:rPr>
                        <a:t> </a:t>
                      </a:r>
                      <a:r>
                        <a:rPr lang="en-US" sz="1000" spc="-5">
                          <a:effectLst/>
                        </a:rPr>
                        <a:t>Impuestos</a:t>
                      </a:r>
                      <a:r>
                        <a:rPr lang="en-US" sz="1000" spc="90">
                          <a:effectLst/>
                        </a:rPr>
                        <a:t> </a:t>
                      </a:r>
                      <a:r>
                        <a:rPr lang="en-US" sz="1000" spc="-5">
                          <a:effectLst/>
                        </a:rPr>
                        <a:t>Nacionales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3.6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3.5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3.4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3.7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4075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empresarios</a:t>
                      </a:r>
                      <a:r>
                        <a:rPr lang="en-US" sz="1000" spc="170">
                          <a:effectLst/>
                        </a:rPr>
                        <a:t> </a:t>
                      </a:r>
                      <a:r>
                        <a:rPr lang="en-US" sz="1000" spc="-5">
                          <a:effectLst/>
                        </a:rPr>
                        <a:t>privados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3.1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3.2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3.2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3.6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3.6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4075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Prefecturas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3.6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4075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 dirty="0" err="1">
                          <a:effectLst/>
                        </a:rPr>
                        <a:t>Fuerzas</a:t>
                      </a:r>
                      <a:r>
                        <a:rPr lang="en-US" sz="1000" spc="135" dirty="0">
                          <a:effectLst/>
                        </a:rPr>
                        <a:t> </a:t>
                      </a:r>
                      <a:r>
                        <a:rPr lang="en-US" sz="1000" spc="-5" dirty="0">
                          <a:effectLst/>
                        </a:rPr>
                        <a:t>Armadas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 dirty="0">
                          <a:effectLst/>
                        </a:rPr>
                        <a:t>3.6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3.7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3.6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3.5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4075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Registro</a:t>
                      </a:r>
                      <a:r>
                        <a:rPr lang="en-US" sz="1000" spc="105">
                          <a:effectLst/>
                        </a:rPr>
                        <a:t> </a:t>
                      </a:r>
                      <a:r>
                        <a:rPr lang="en-US" sz="1000" spc="-5">
                          <a:effectLst/>
                        </a:rPr>
                        <a:t>Civil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2.9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3.2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3.2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3.5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4075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s-BO" sz="1000" spc="-5">
                          <a:effectLst/>
                        </a:rPr>
                        <a:t>Empresa</a:t>
                      </a:r>
                      <a:r>
                        <a:rPr lang="es-BO" sz="1000" spc="55">
                          <a:effectLst/>
                        </a:rPr>
                        <a:t> </a:t>
                      </a:r>
                      <a:r>
                        <a:rPr lang="es-BO" sz="1000" spc="-5">
                          <a:effectLst/>
                        </a:rPr>
                        <a:t>de</a:t>
                      </a:r>
                      <a:r>
                        <a:rPr lang="es-BO" sz="1000" spc="50">
                          <a:effectLst/>
                        </a:rPr>
                        <a:t> </a:t>
                      </a:r>
                      <a:r>
                        <a:rPr lang="es-BO" sz="1000" spc="-5">
                          <a:effectLst/>
                        </a:rPr>
                        <a:t>agua,</a:t>
                      </a:r>
                      <a:r>
                        <a:rPr lang="es-BO" sz="1000" spc="55">
                          <a:effectLst/>
                        </a:rPr>
                        <a:t> </a:t>
                      </a:r>
                      <a:r>
                        <a:rPr lang="es-BO" sz="1000" spc="-5">
                          <a:effectLst/>
                        </a:rPr>
                        <a:t>telefonía</a:t>
                      </a:r>
                      <a:r>
                        <a:rPr lang="es-BO" sz="1000" spc="60">
                          <a:effectLst/>
                        </a:rPr>
                        <a:t> </a:t>
                      </a:r>
                      <a:r>
                        <a:rPr lang="es-BO" sz="1000">
                          <a:effectLst/>
                        </a:rPr>
                        <a:t>o</a:t>
                      </a:r>
                      <a:r>
                        <a:rPr lang="es-BO" sz="1000" spc="50">
                          <a:effectLst/>
                        </a:rPr>
                        <a:t> </a:t>
                      </a:r>
                      <a:r>
                        <a:rPr lang="es-BO" sz="1000" spc="-5">
                          <a:effectLst/>
                        </a:rPr>
                        <a:t>luz</a:t>
                      </a:r>
                      <a:r>
                        <a:rPr lang="es-BO" sz="1000" spc="60">
                          <a:effectLst/>
                        </a:rPr>
                        <a:t> </a:t>
                      </a:r>
                      <a:r>
                        <a:rPr lang="es-BO" sz="1000" spc="-5">
                          <a:effectLst/>
                        </a:rPr>
                        <a:t>eléctrica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2.8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3.1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3.3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4075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 dirty="0" err="1">
                          <a:effectLst/>
                        </a:rPr>
                        <a:t>medios</a:t>
                      </a:r>
                      <a:r>
                        <a:rPr lang="en-US" sz="1000" spc="9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de</a:t>
                      </a:r>
                      <a:r>
                        <a:rPr lang="en-US" sz="1000" spc="100" dirty="0">
                          <a:effectLst/>
                        </a:rPr>
                        <a:t> </a:t>
                      </a:r>
                      <a:r>
                        <a:rPr lang="en-US" sz="1000" spc="-5" dirty="0" err="1">
                          <a:effectLst/>
                        </a:rPr>
                        <a:t>comunicación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2.5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 dirty="0">
                          <a:effectLst/>
                        </a:rPr>
                        <a:t>3.1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3.2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3.3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4075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Servicios</a:t>
                      </a:r>
                      <a:r>
                        <a:rPr lang="en-US" sz="1000" spc="140">
                          <a:effectLst/>
                        </a:rPr>
                        <a:t> </a:t>
                      </a:r>
                      <a:r>
                        <a:rPr lang="en-US" sz="1000" spc="-5">
                          <a:effectLst/>
                        </a:rPr>
                        <a:t>médicos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2.8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3.2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3.3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3.2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4075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Sistema</a:t>
                      </a:r>
                      <a:r>
                        <a:rPr lang="en-US" sz="1000" spc="150">
                          <a:effectLst/>
                        </a:rPr>
                        <a:t> </a:t>
                      </a:r>
                      <a:r>
                        <a:rPr lang="en-US" sz="1000" spc="-5">
                          <a:effectLst/>
                        </a:rPr>
                        <a:t>educativo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2.8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3.2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3.1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4075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Iglesia</a:t>
                      </a:r>
                      <a:r>
                        <a:rPr lang="en-US" sz="1000" spc="75">
                          <a:effectLst/>
                        </a:rPr>
                        <a:t> </a:t>
                      </a:r>
                      <a:r>
                        <a:rPr lang="en-US" sz="1000" spc="-5">
                          <a:effectLst/>
                        </a:rPr>
                        <a:t>Cristiana</a:t>
                      </a:r>
                      <a:r>
                        <a:rPr lang="en-US" sz="1000" spc="7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o</a:t>
                      </a:r>
                      <a:r>
                        <a:rPr lang="en-US" sz="1000" spc="85">
                          <a:effectLst/>
                        </a:rPr>
                        <a:t> </a:t>
                      </a:r>
                      <a:r>
                        <a:rPr lang="en-US" sz="1000" spc="-5">
                          <a:effectLst/>
                        </a:rPr>
                        <a:t>Evangélica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3.0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4075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 spc="-5" dirty="0" err="1">
                          <a:effectLst/>
                        </a:rPr>
                        <a:t>Iglesia</a:t>
                      </a:r>
                      <a:r>
                        <a:rPr lang="en-US" sz="1000" spc="120" dirty="0">
                          <a:effectLst/>
                        </a:rPr>
                        <a:t> </a:t>
                      </a:r>
                      <a:r>
                        <a:rPr lang="en-US" sz="1000" spc="-5" dirty="0" err="1">
                          <a:effectLst/>
                        </a:rPr>
                        <a:t>Católica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1.7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2.2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2.1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 spc="-5" dirty="0">
                          <a:effectLst/>
                        </a:rPr>
                        <a:t>2.6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4075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000" spc="-5" dirty="0">
                          <a:effectLst/>
                        </a:rPr>
                        <a:t>PROMEDIO</a:t>
                      </a:r>
                      <a:r>
                        <a:rPr lang="en-US" sz="1000" spc="75" dirty="0">
                          <a:effectLst/>
                        </a:rPr>
                        <a:t> </a:t>
                      </a:r>
                      <a:r>
                        <a:rPr lang="en-US" sz="1000" spc="-5" dirty="0">
                          <a:effectLst/>
                        </a:rPr>
                        <a:t>GLOBAL</a:t>
                      </a:r>
                      <a:r>
                        <a:rPr lang="en-US" sz="1000" spc="60" dirty="0">
                          <a:effectLst/>
                        </a:rPr>
                        <a:t> </a:t>
                      </a:r>
                      <a:r>
                        <a:rPr lang="en-US" sz="1000" spc="-5" dirty="0">
                          <a:effectLst/>
                        </a:rPr>
                        <a:t>(ESCALA</a:t>
                      </a:r>
                      <a:r>
                        <a:rPr lang="en-US" sz="1000" spc="6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1</a:t>
                      </a:r>
                      <a:r>
                        <a:rPr lang="en-US" sz="1000" spc="7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A</a:t>
                      </a:r>
                      <a:r>
                        <a:rPr lang="en-US" sz="1000" spc="5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5)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000" spc="-5" dirty="0">
                          <a:effectLst/>
                        </a:rPr>
                        <a:t>3.43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3.68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000" spc="-5" dirty="0">
                          <a:effectLst/>
                        </a:rPr>
                        <a:t>3.48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000" spc="-5" dirty="0">
                          <a:effectLst/>
                        </a:rPr>
                        <a:t>3.71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000" spc="-5" dirty="0">
                          <a:effectLst/>
                        </a:rPr>
                        <a:t>4.01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1043608" y="612182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050" b="1" dirty="0"/>
              <a:t>Fuente: </a:t>
            </a:r>
            <a:r>
              <a:rPr lang="es-ES" sz="1050" dirty="0"/>
              <a:t>Encuestas &amp; Estudios – Gallup Internacional. Marzo 2010</a:t>
            </a:r>
          </a:p>
          <a:p>
            <a:r>
              <a:rPr lang="es-ES" sz="1050" b="1" dirty="0"/>
              <a:t>Nota: </a:t>
            </a:r>
            <a:r>
              <a:rPr lang="es-ES" sz="1050" dirty="0"/>
              <a:t>valores en promedios escala 1 a 5 (1 nada de corrupción, 5 mucha corrupción)</a:t>
            </a:r>
          </a:p>
          <a:p>
            <a:r>
              <a:rPr lang="es-ES" sz="1050" b="1" dirty="0"/>
              <a:t>Nota: </a:t>
            </a:r>
            <a:r>
              <a:rPr lang="es-ES" sz="1050" dirty="0"/>
              <a:t>N= 1328</a:t>
            </a:r>
          </a:p>
        </p:txBody>
      </p:sp>
      <p:sp>
        <p:nvSpPr>
          <p:cNvPr id="5" name="4 Cara sonriente">
            <a:hlinkClick r:id="rId2" action="ppaction://hlinksldjump"/>
          </p:cNvPr>
          <p:cNvSpPr/>
          <p:nvPr/>
        </p:nvSpPr>
        <p:spPr>
          <a:xfrm>
            <a:off x="7858148" y="5786454"/>
            <a:ext cx="928694" cy="785818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596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9552" y="519063"/>
            <a:ext cx="806489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/>
              <a:t>En suma, todos los actos de transparencia que el gobierno procura son valorados, pero la gente no percibe frutos cuando tocamos a las instituciones y menos cuando analizamos la experiencia de la gente.</a:t>
            </a:r>
          </a:p>
        </p:txBody>
      </p:sp>
      <p:pic>
        <p:nvPicPr>
          <p:cNvPr id="5" name="4 Imagen" descr="C:\Users\div\Documents\Mis archivos recibidos\Screenshot_2015-10-05-21-15-22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2" t="9906" b="6119"/>
          <a:stretch/>
        </p:blipFill>
        <p:spPr bwMode="auto">
          <a:xfrm>
            <a:off x="1475656" y="1916832"/>
            <a:ext cx="6192688" cy="30243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619672" y="52292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050" b="1" dirty="0"/>
              <a:t>Fuente: </a:t>
            </a:r>
            <a:r>
              <a:rPr lang="es-ES" sz="1050" dirty="0"/>
              <a:t>Encuestas &amp; Estudios – Gallup Internacional. Marzo 2010</a:t>
            </a:r>
          </a:p>
          <a:p>
            <a:r>
              <a:rPr lang="es-ES" sz="1050" b="1" dirty="0"/>
              <a:t>Nota: </a:t>
            </a:r>
            <a:r>
              <a:rPr lang="es-ES" sz="1050" dirty="0"/>
              <a:t>valores en promedios escala 1 a 5 (1 nada de corrupción, 5 mucha corrupción)</a:t>
            </a:r>
          </a:p>
          <a:p>
            <a:r>
              <a:rPr lang="es-ES" sz="1050" b="1" dirty="0"/>
              <a:t>Nota: </a:t>
            </a:r>
            <a:r>
              <a:rPr lang="es-ES" sz="1050" dirty="0"/>
              <a:t>N= 1328</a:t>
            </a:r>
          </a:p>
        </p:txBody>
      </p:sp>
      <p:sp>
        <p:nvSpPr>
          <p:cNvPr id="7" name="6 Cara sonriente">
            <a:hlinkClick r:id="rId3" action="ppaction://hlinksldjump"/>
          </p:cNvPr>
          <p:cNvSpPr/>
          <p:nvPr/>
        </p:nvSpPr>
        <p:spPr>
          <a:xfrm>
            <a:off x="7858148" y="5786454"/>
            <a:ext cx="928694" cy="785818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599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785812"/>
          </a:xfrm>
        </p:spPr>
        <p:txBody>
          <a:bodyPr/>
          <a:lstStyle/>
          <a:p>
            <a:pPr algn="l">
              <a:defRPr/>
            </a:pPr>
            <a:r>
              <a:rPr lang="es-MX" sz="3000" dirty="0" smtClean="0"/>
              <a:t> </a:t>
            </a:r>
            <a:r>
              <a:rPr lang="es-MX" sz="3000" dirty="0" smtClean="0">
                <a:latin typeface="Cooper Black" pitchFamily="18" charset="0"/>
              </a:rPr>
              <a:t>DENUNCIAS PRESENTADAS </a:t>
            </a:r>
            <a:endParaRPr lang="es-ES" sz="3000" dirty="0">
              <a:latin typeface="Cooper Black" pitchFamily="18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642938" y="1071563"/>
            <a:ext cx="7786687" cy="1500187"/>
          </a:xfrm>
          <a:prstGeom prst="roundRect">
            <a:avLst/>
          </a:prstGeom>
          <a:solidFill>
            <a:schemeClr val="tx2">
              <a:lumMod val="40000"/>
              <a:lumOff val="60000"/>
              <a:alpha val="93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algn="ctr">
              <a:buFont typeface="Arial" charset="0"/>
              <a:buNone/>
              <a:defRPr/>
            </a:pPr>
            <a:r>
              <a:rPr lang="es-ES" sz="4400" b="1" dirty="0" smtClean="0">
                <a:solidFill>
                  <a:schemeClr val="tx1"/>
                </a:solidFill>
                <a:latin typeface="Albertus Extra Bold" pitchFamily="34" charset="0"/>
              </a:rPr>
              <a:t>457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sz="2400" b="1" dirty="0" smtClean="0">
                <a:solidFill>
                  <a:schemeClr val="tx1"/>
                </a:solidFill>
              </a:rPr>
              <a:t>DENUNCIAS  A DIFERENTES INSTANCIAS </a:t>
            </a:r>
          </a:p>
          <a:p>
            <a:pPr algn="ctr">
              <a:buFont typeface="Arial" charset="0"/>
              <a:buNone/>
              <a:defRPr/>
            </a:pPr>
            <a:r>
              <a:rPr lang="es-ES" sz="2400" b="1" dirty="0" smtClean="0">
                <a:solidFill>
                  <a:schemeClr val="tx1"/>
                </a:solidFill>
              </a:rPr>
              <a:t>DURANTE LAS </a:t>
            </a:r>
            <a:r>
              <a:rPr lang="es-ES" sz="2400" b="1" dirty="0" smtClean="0">
                <a:solidFill>
                  <a:schemeClr val="tx1"/>
                </a:solidFill>
                <a:latin typeface="Albertus Extra Bold" pitchFamily="34" charset="0"/>
              </a:rPr>
              <a:t>GESTIONES</a:t>
            </a:r>
          </a:p>
          <a:p>
            <a:pPr algn="ctr">
              <a:buFont typeface="Arial" charset="0"/>
              <a:buNone/>
              <a:defRPr/>
            </a:pPr>
            <a:r>
              <a:rPr lang="es-ES" b="1" dirty="0" smtClean="0">
                <a:solidFill>
                  <a:schemeClr val="tx1"/>
                </a:solidFill>
              </a:rPr>
              <a:t>2006-20014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571500" y="3571875"/>
            <a:ext cx="2500313" cy="20716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800" b="1" dirty="0"/>
              <a:t>GESTIÓN 2014</a:t>
            </a:r>
          </a:p>
        </p:txBody>
      </p:sp>
      <p:sp>
        <p:nvSpPr>
          <p:cNvPr id="11" name="10 Flecha derecha"/>
          <p:cNvSpPr/>
          <p:nvPr/>
        </p:nvSpPr>
        <p:spPr>
          <a:xfrm>
            <a:off x="3357554" y="4643446"/>
            <a:ext cx="1675590" cy="484187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5286380" y="3571876"/>
            <a:ext cx="3571900" cy="200026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s-ES" sz="4000" b="1" dirty="0">
                <a:solidFill>
                  <a:schemeClr val="bg1"/>
                </a:solidFill>
                <a:latin typeface="Albertus Extra Bold" pitchFamily="34" charset="0"/>
              </a:rPr>
              <a:t>54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s-ES" b="1" dirty="0"/>
              <a:t>DENUNCIAS POR EL VMLCC PRESENTADAS A DIFERENTES INSTANCIAS</a:t>
            </a:r>
          </a:p>
          <a:p>
            <a:pPr algn="ctr">
              <a:defRPr/>
            </a:pPr>
            <a:endParaRPr lang="es-ES" sz="2800" b="1" dirty="0"/>
          </a:p>
        </p:txBody>
      </p:sp>
      <p:sp>
        <p:nvSpPr>
          <p:cNvPr id="7" name="6 Cara sonriente">
            <a:hlinkClick r:id="rId2" action="ppaction://hlinksldjump"/>
          </p:cNvPr>
          <p:cNvSpPr/>
          <p:nvPr/>
        </p:nvSpPr>
        <p:spPr>
          <a:xfrm>
            <a:off x="7858148" y="5786454"/>
            <a:ext cx="928694" cy="785818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888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 bwMode="auto">
          <a:xfrm>
            <a:off x="214313" y="1258609"/>
            <a:ext cx="4000500" cy="146423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sz="2000" b="1" dirty="0">
                <a:solidFill>
                  <a:srgbClr val="003399"/>
                </a:solidFill>
              </a:rPr>
              <a:t>19 </a:t>
            </a:r>
          </a:p>
          <a:p>
            <a:pPr algn="ctr" eaLnBrk="1" hangingPunct="1">
              <a:defRPr/>
            </a:pPr>
            <a:r>
              <a:rPr lang="es-MX" sz="2000" b="1" dirty="0">
                <a:solidFill>
                  <a:srgbClr val="003399"/>
                </a:solidFill>
              </a:rPr>
              <a:t>ALCALDES DENUNCIADOS</a:t>
            </a:r>
          </a:p>
          <a:p>
            <a:pPr algn="ctr" eaLnBrk="1" hangingPunct="1">
              <a:defRPr/>
            </a:pPr>
            <a:r>
              <a:rPr lang="es-MX" sz="2000" b="1" dirty="0">
                <a:solidFill>
                  <a:srgbClr val="003399"/>
                </a:solidFill>
              </a:rPr>
              <a:t>GESTIÓN 2014</a:t>
            </a:r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81034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MX" sz="3600" dirty="0" smtClean="0"/>
              <a:t>DENUNCIAS Y SENTENCIAS EN MUNICIPIOS  </a:t>
            </a:r>
            <a:endParaRPr lang="es-ES" sz="3200" dirty="0"/>
          </a:p>
        </p:txBody>
      </p:sp>
      <p:graphicFrame>
        <p:nvGraphicFramePr>
          <p:cNvPr id="20" name="19 Tabla"/>
          <p:cNvGraphicFramePr>
            <a:graphicFrameLocks noGrp="1"/>
          </p:cNvGraphicFramePr>
          <p:nvPr/>
        </p:nvGraphicFramePr>
        <p:xfrm>
          <a:off x="142875" y="2786063"/>
          <a:ext cx="4143376" cy="3200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688"/>
                <a:gridCol w="2071688"/>
              </a:tblGrid>
              <a:tr h="365720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DEPARTAMENTO</a:t>
                      </a:r>
                      <a:endParaRPr lang="es-MX" sz="1800" dirty="0"/>
                    </a:p>
                  </a:txBody>
                  <a:tcPr marL="91439" marR="91439" marT="45708" marB="45708"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TOTAL</a:t>
                      </a:r>
                      <a:endParaRPr lang="es-MX" sz="1800" dirty="0"/>
                    </a:p>
                  </a:txBody>
                  <a:tcPr marL="91439" marR="91439" marT="45708" marB="45708"/>
                </a:tc>
              </a:tr>
              <a:tr h="3657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LA PAZ</a:t>
                      </a:r>
                      <a:endParaRPr lang="es-MX" sz="1800" b="1" dirty="0" smtClean="0"/>
                    </a:p>
                  </a:txBody>
                  <a:tcPr marL="91439" marR="91439" marT="45708" marB="45708"/>
                </a:tc>
                <a:tc>
                  <a:txBody>
                    <a:bodyPr/>
                    <a:lstStyle/>
                    <a:p>
                      <a:r>
                        <a:rPr lang="es-MX" sz="1800" b="0" dirty="0" smtClean="0"/>
                        <a:t>13</a:t>
                      </a:r>
                      <a:endParaRPr lang="es-MX" sz="1800" b="0" dirty="0"/>
                    </a:p>
                  </a:txBody>
                  <a:tcPr marL="91439" marR="91439" marT="45708" marB="45708"/>
                </a:tc>
              </a:tr>
              <a:tr h="365720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SANTA CRUZ </a:t>
                      </a:r>
                      <a:endParaRPr lang="es-MX" sz="1800" dirty="0"/>
                    </a:p>
                  </a:txBody>
                  <a:tcPr marL="91439" marR="91439" marT="45708" marB="45708"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1</a:t>
                      </a:r>
                      <a:endParaRPr lang="es-MX" sz="1800" dirty="0"/>
                    </a:p>
                  </a:txBody>
                  <a:tcPr marL="91439" marR="91439" marT="45708" marB="45708"/>
                </a:tc>
              </a:tr>
              <a:tr h="365720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COCHABAMBA </a:t>
                      </a:r>
                      <a:endParaRPr lang="es-MX" sz="1800" dirty="0"/>
                    </a:p>
                  </a:txBody>
                  <a:tcPr marL="91439" marR="91439" marT="45708" marB="45708"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1</a:t>
                      </a:r>
                      <a:endParaRPr lang="es-MX" sz="1800" dirty="0"/>
                    </a:p>
                  </a:txBody>
                  <a:tcPr marL="91439" marR="91439" marT="45708" marB="45708"/>
                </a:tc>
              </a:tr>
              <a:tr h="365720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CHUQUISACA</a:t>
                      </a:r>
                      <a:endParaRPr lang="es-MX" sz="1800" dirty="0"/>
                    </a:p>
                  </a:txBody>
                  <a:tcPr marL="91439" marR="91439" marT="45708" marB="45708"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1</a:t>
                      </a:r>
                      <a:endParaRPr lang="es-MX" sz="1800" dirty="0"/>
                    </a:p>
                  </a:txBody>
                  <a:tcPr marL="91439" marR="91439" marT="45708" marB="45708"/>
                </a:tc>
              </a:tr>
              <a:tr h="365720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ORURO</a:t>
                      </a:r>
                      <a:endParaRPr lang="es-MX" sz="1800" dirty="0"/>
                    </a:p>
                  </a:txBody>
                  <a:tcPr marL="91439" marR="91439" marT="45708" marB="45708"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2</a:t>
                      </a:r>
                      <a:endParaRPr lang="es-MX" sz="1800" dirty="0"/>
                    </a:p>
                  </a:txBody>
                  <a:tcPr marL="91439" marR="91439" marT="45708" marB="45708"/>
                </a:tc>
              </a:tr>
              <a:tr h="365720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POTOSÍ</a:t>
                      </a:r>
                      <a:endParaRPr lang="es-MX" sz="1800" dirty="0"/>
                    </a:p>
                  </a:txBody>
                  <a:tcPr marL="91439" marR="91439" marT="45708" marB="45708"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1</a:t>
                      </a:r>
                      <a:endParaRPr lang="es-MX" sz="1800" dirty="0"/>
                    </a:p>
                  </a:txBody>
                  <a:tcPr marL="91439" marR="91439" marT="45708" marB="45708"/>
                </a:tc>
              </a:tr>
              <a:tr h="365720">
                <a:tc>
                  <a:txBody>
                    <a:bodyPr/>
                    <a:lstStyle/>
                    <a:p>
                      <a:r>
                        <a:rPr lang="es-MX" sz="18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TOTAL</a:t>
                      </a:r>
                      <a:endParaRPr lang="es-MX" sz="1800" b="1" i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 marT="45708" marB="45708"/>
                </a:tc>
                <a:tc>
                  <a:txBody>
                    <a:bodyPr/>
                    <a:lstStyle/>
                    <a:p>
                      <a:r>
                        <a:rPr lang="es-MX" sz="18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es-MX" sz="1800" b="1" i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 marT="45708" marB="45708"/>
                </a:tc>
              </a:tr>
            </a:tbl>
          </a:graphicData>
        </a:graphic>
      </p:graphicFrame>
      <p:sp>
        <p:nvSpPr>
          <p:cNvPr id="21" name="20 CuadroTexto"/>
          <p:cNvSpPr txBox="1"/>
          <p:nvPr/>
        </p:nvSpPr>
        <p:spPr bwMode="auto">
          <a:xfrm>
            <a:off x="4714875" y="1428750"/>
            <a:ext cx="4000500" cy="146423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sz="2000" b="1" dirty="0">
                <a:solidFill>
                  <a:srgbClr val="003399"/>
                </a:solidFill>
              </a:rPr>
              <a:t>8</a:t>
            </a:r>
          </a:p>
          <a:p>
            <a:pPr algn="ctr" eaLnBrk="1" hangingPunct="1">
              <a:defRPr/>
            </a:pPr>
            <a:r>
              <a:rPr lang="es-MX" sz="2000" b="1" dirty="0">
                <a:solidFill>
                  <a:srgbClr val="003399"/>
                </a:solidFill>
              </a:rPr>
              <a:t>ALCALDES SENTENCIADOS</a:t>
            </a:r>
          </a:p>
          <a:p>
            <a:pPr algn="ctr" eaLnBrk="1" hangingPunct="1">
              <a:defRPr/>
            </a:pPr>
            <a:r>
              <a:rPr lang="es-MX" sz="2000" b="1" dirty="0">
                <a:solidFill>
                  <a:srgbClr val="003399"/>
                </a:solidFill>
              </a:rPr>
              <a:t>GESTIÓN 2014</a:t>
            </a:r>
          </a:p>
        </p:txBody>
      </p:sp>
      <p:graphicFrame>
        <p:nvGraphicFramePr>
          <p:cNvPr id="22" name="21 Tabla"/>
          <p:cNvGraphicFramePr>
            <a:graphicFrameLocks noGrp="1"/>
          </p:cNvGraphicFramePr>
          <p:nvPr/>
        </p:nvGraphicFramePr>
        <p:xfrm>
          <a:off x="4714875" y="2857500"/>
          <a:ext cx="4143376" cy="24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688"/>
                <a:gridCol w="2071688"/>
              </a:tblGrid>
              <a:tr h="365654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DEPARTAMENTO</a:t>
                      </a:r>
                      <a:endParaRPr lang="es-MX" sz="1800" dirty="0"/>
                    </a:p>
                  </a:txBody>
                  <a:tcPr marL="91439" marR="91439" marT="45690" marB="45690"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TOTAL</a:t>
                      </a:r>
                      <a:endParaRPr lang="es-MX" sz="1800" dirty="0"/>
                    </a:p>
                  </a:txBody>
                  <a:tcPr marL="91439" marR="91439" marT="45690" marB="45690"/>
                </a:tc>
              </a:tr>
              <a:tr h="3656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LA PAZ</a:t>
                      </a:r>
                      <a:endParaRPr lang="es-MX" sz="1800" b="1" dirty="0" smtClean="0"/>
                    </a:p>
                  </a:txBody>
                  <a:tcPr marL="91439" marR="91439" marT="45690" marB="45690"/>
                </a:tc>
                <a:tc>
                  <a:txBody>
                    <a:bodyPr/>
                    <a:lstStyle/>
                    <a:p>
                      <a:r>
                        <a:rPr lang="es-MX" sz="1800" b="0" dirty="0" smtClean="0"/>
                        <a:t>4</a:t>
                      </a:r>
                      <a:endParaRPr lang="es-MX" sz="1800" b="0" dirty="0"/>
                    </a:p>
                  </a:txBody>
                  <a:tcPr marL="91439" marR="91439" marT="45690" marB="45690"/>
                </a:tc>
              </a:tr>
              <a:tr h="365654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COCHABAMBA </a:t>
                      </a:r>
                      <a:endParaRPr lang="es-MX" sz="1800" dirty="0"/>
                    </a:p>
                  </a:txBody>
                  <a:tcPr marL="91439" marR="91439" marT="45690" marB="45690"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2</a:t>
                      </a:r>
                      <a:endParaRPr lang="es-MX" sz="1800" dirty="0"/>
                    </a:p>
                  </a:txBody>
                  <a:tcPr marL="91439" marR="91439" marT="45690" marB="45690"/>
                </a:tc>
              </a:tr>
              <a:tr h="365654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ORURO</a:t>
                      </a:r>
                      <a:endParaRPr lang="es-MX" sz="1800" dirty="0"/>
                    </a:p>
                  </a:txBody>
                  <a:tcPr marL="91439" marR="91439" marT="45690" marB="45690"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1</a:t>
                      </a:r>
                      <a:endParaRPr lang="es-MX" sz="1800" dirty="0"/>
                    </a:p>
                  </a:txBody>
                  <a:tcPr marL="91439" marR="91439" marT="45690" marB="45690"/>
                </a:tc>
              </a:tr>
              <a:tr h="365654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POTOSÍ</a:t>
                      </a:r>
                      <a:endParaRPr lang="es-MX" sz="1800" dirty="0"/>
                    </a:p>
                  </a:txBody>
                  <a:tcPr marL="91439" marR="91439" marT="45690" marB="45690"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1</a:t>
                      </a:r>
                      <a:endParaRPr lang="es-MX" sz="1800" dirty="0"/>
                    </a:p>
                  </a:txBody>
                  <a:tcPr marL="91439" marR="91439" marT="45690" marB="45690"/>
                </a:tc>
              </a:tr>
              <a:tr h="365654">
                <a:tc>
                  <a:txBody>
                    <a:bodyPr/>
                    <a:lstStyle/>
                    <a:p>
                      <a:r>
                        <a:rPr lang="es-MX" sz="1800" b="1" dirty="0" smtClean="0"/>
                        <a:t>TOTAL</a:t>
                      </a:r>
                      <a:endParaRPr lang="es-MX" sz="1800" b="1" dirty="0"/>
                    </a:p>
                  </a:txBody>
                  <a:tcPr marL="91439" marR="91439" marT="45690" marB="45690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b="1" dirty="0" smtClean="0"/>
                        <a:t>8</a:t>
                      </a:r>
                      <a:endParaRPr lang="es-MX" sz="1800" b="1" dirty="0"/>
                    </a:p>
                  </a:txBody>
                  <a:tcPr marL="91439" marR="91439" marT="45690" marB="45690"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6 Cara sonriente">
            <a:hlinkClick r:id="rId2" action="ppaction://hlinksldjump"/>
          </p:cNvPr>
          <p:cNvSpPr/>
          <p:nvPr/>
        </p:nvSpPr>
        <p:spPr>
          <a:xfrm>
            <a:off x="7858148" y="5786454"/>
            <a:ext cx="928694" cy="785818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68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/>
          <a:srcRect l="11288" t="25872" r="15814" b="16046"/>
          <a:stretch>
            <a:fillRect/>
          </a:stretch>
        </p:blipFill>
        <p:spPr bwMode="auto">
          <a:xfrm>
            <a:off x="827584" y="1772816"/>
            <a:ext cx="785818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ángulo 1"/>
          <p:cNvSpPr/>
          <p:nvPr/>
        </p:nvSpPr>
        <p:spPr>
          <a:xfrm>
            <a:off x="683568" y="260648"/>
            <a:ext cx="5071068" cy="669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"/>
              </a:spcBef>
              <a:spcAft>
                <a:spcPts val="1000"/>
              </a:spcAft>
            </a:pPr>
            <a:r>
              <a:rPr lang="es-BO" sz="28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EVALUACIÓN EL SECTOR </a:t>
            </a:r>
            <a:endParaRPr lang="es-BO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18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214290"/>
            <a:ext cx="807249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Perfil de los actores: </a:t>
            </a:r>
            <a: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 la corrupci</a:t>
            </a:r>
            <a: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siempre hay dos actores, que paga y el que recibe. Veamos los INC por segmento al que pertenece el jefe de familia de los que pagaron alg</a:t>
            </a:r>
            <a: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ú</a:t>
            </a:r>
            <a: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soborno o coima.</a:t>
            </a:r>
            <a:endParaRPr kumimoji="0" lang="es-E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rcRect l="11464" t="30588" r="3821" b="50588"/>
          <a:stretch>
            <a:fillRect/>
          </a:stretch>
        </p:blipFill>
        <p:spPr bwMode="auto">
          <a:xfrm>
            <a:off x="214282" y="3214687"/>
            <a:ext cx="864399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8437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 l="32138" t="26412" r="30219" b="7581"/>
          <a:stretch>
            <a:fillRect/>
          </a:stretch>
        </p:blipFill>
        <p:spPr bwMode="auto">
          <a:xfrm>
            <a:off x="928662" y="500042"/>
            <a:ext cx="7643865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52113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57224" y="500042"/>
            <a:ext cx="721523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3200" dirty="0" smtClean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señalando</a:t>
            </a:r>
            <a: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que el estudio se efect</a:t>
            </a:r>
            <a: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ú</a:t>
            </a:r>
            <a: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tanto en el sector p</a:t>
            </a:r>
            <a: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ú</a:t>
            </a:r>
            <a: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blico como privado, por tanto, es posible procurar alg</a:t>
            </a:r>
            <a: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ú</a:t>
            </a:r>
            <a: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tipo de comparaci</a:t>
            </a:r>
            <a: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entre ambos sectores</a:t>
            </a:r>
            <a:endParaRPr kumimoji="0" lang="es-ES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rcRect l="36155" t="22059" r="34215" b="67647"/>
          <a:stretch>
            <a:fillRect/>
          </a:stretch>
        </p:blipFill>
        <p:spPr bwMode="auto">
          <a:xfrm>
            <a:off x="857224" y="3655854"/>
            <a:ext cx="670562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1615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43608" y="626541"/>
            <a:ext cx="57970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00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00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00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00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00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00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00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00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00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06725" algn="l"/>
              </a:tabLst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25 sentencias durante la gesti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 2014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</a:schemeClr>
              </a:solidFill>
              <a:effectLst/>
            </a:endParaRPr>
          </a:p>
        </p:txBody>
      </p:sp>
      <p:pic>
        <p:nvPicPr>
          <p:cNvPr id="2049" name="Imagen 16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41" t="12228" b="6520"/>
          <a:stretch>
            <a:fillRect/>
          </a:stretch>
        </p:blipFill>
        <p:spPr bwMode="auto">
          <a:xfrm>
            <a:off x="467544" y="2204864"/>
            <a:ext cx="381642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99592" y="815537"/>
            <a:ext cx="46167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LUIS ALBERTO AGUILAR</a:t>
            </a:r>
            <a:r>
              <a:rPr kumimoji="0" lang="es-BO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</a:rPr>
              <a:t> </a:t>
            </a:r>
            <a:endParaRPr kumimoji="0" lang="es-BO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317185" y="1936836"/>
            <a:ext cx="4427984" cy="399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3006090" algn="l"/>
              </a:tabLst>
            </a:pPr>
            <a:r>
              <a:rPr lang="es-ES" sz="20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 sentenciado por irregularidades en el procesamiento del proyecto “ORURO PUERTO SECO”</a:t>
            </a:r>
            <a:endParaRPr lang="es-BO" sz="2000" dirty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3006090" algn="l"/>
              </a:tabLst>
            </a:pPr>
            <a:r>
              <a:rPr lang="es-ES" sz="2000" b="1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DELITOS:</a:t>
            </a:r>
            <a:r>
              <a:rPr lang="es-ES" sz="20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Incumplimientos de </a:t>
            </a:r>
            <a:r>
              <a:rPr lang="es-ES" sz="20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deberes conducta </a:t>
            </a:r>
            <a:r>
              <a:rPr lang="es-ES" sz="20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antieconómica, Uso indebido de influencias</a:t>
            </a:r>
            <a:endParaRPr lang="es-BO" sz="2000" dirty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3006090" algn="l"/>
              </a:tabLst>
            </a:pPr>
            <a:r>
              <a:rPr lang="es-ES" sz="2000" b="1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SANCION</a:t>
            </a:r>
            <a:r>
              <a:rPr lang="es-ES" sz="20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6 años y 10 meses de pena privativa libertad</a:t>
            </a:r>
            <a:endParaRPr lang="es-BO" sz="2000" dirty="0">
              <a:solidFill>
                <a:schemeClr val="tx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29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683568" y="548680"/>
            <a:ext cx="7992888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 INTRODUCCIÓN </a:t>
            </a:r>
            <a:endParaRPr lang="es-ES" sz="32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647564" y="1700808"/>
            <a:ext cx="21602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DEFINICIÓN</a:t>
            </a:r>
            <a:endParaRPr lang="es-ES" dirty="0">
              <a:ln w="18415" cmpd="sng">
                <a:solidFill>
                  <a:schemeClr val="accent3"/>
                </a:solidFill>
                <a:prstDash val="solid"/>
              </a:ln>
              <a:solidFill>
                <a:schemeClr val="accent3"/>
              </a:solidFill>
            </a:endParaRPr>
          </a:p>
        </p:txBody>
      </p:sp>
      <p:sp>
        <p:nvSpPr>
          <p:cNvPr id="8" name="7 Recortar rectángulo de esquina diagonal"/>
          <p:cNvSpPr/>
          <p:nvPr/>
        </p:nvSpPr>
        <p:spPr>
          <a:xfrm>
            <a:off x="3635896" y="1556792"/>
            <a:ext cx="4680520" cy="144016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 un fenómeno de  violación de las leyes y normas, de parte de servidores públicos burócratas legisladores en la cual usan el poder  público para  conseguir un beneficio propio</a:t>
            </a:r>
            <a:endParaRPr lang="es-E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179512" y="3645024"/>
            <a:ext cx="309634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</a:rPr>
              <a:t>ETIMOLÓGICAMENTE</a:t>
            </a:r>
            <a:endParaRPr lang="es-ES" sz="1600" b="1" dirty="0">
              <a:ln w="18415" cmpd="sng">
                <a:solidFill>
                  <a:schemeClr val="accent3"/>
                </a:solidFill>
                <a:prstDash val="solid"/>
              </a:ln>
              <a:solidFill>
                <a:schemeClr val="accent3"/>
              </a:solidFill>
            </a:endParaRPr>
          </a:p>
        </p:txBody>
      </p:sp>
      <p:sp>
        <p:nvSpPr>
          <p:cNvPr id="10" name="9 Recortar y redondear rectángulo de esquina sencilla"/>
          <p:cNvSpPr/>
          <p:nvPr/>
        </p:nvSpPr>
        <p:spPr>
          <a:xfrm>
            <a:off x="4067944" y="3429000"/>
            <a:ext cx="4032448" cy="2592288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proviene  del vocablo “CORRUPTIO “que  está formado de los siguientes elementos: el prefijo “con-“, que es sinónimo de “junto”; el verbo “</a:t>
            </a:r>
            <a:r>
              <a:rPr lang="es-BO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rumpere</a:t>
            </a:r>
            <a:r>
              <a:rPr lang="es-B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”, que puede traducirse como “hacer pedazos”; y finalmente el sufijo “-</a:t>
            </a:r>
            <a:r>
              <a:rPr lang="es-BO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tio</a:t>
            </a:r>
            <a:r>
              <a:rPr lang="es-B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”, que es equivalente a “acción y efecto</a:t>
            </a:r>
            <a:r>
              <a:rPr lang="es-BO" dirty="0" smtClean="0"/>
              <a:t>”</a:t>
            </a:r>
            <a:endParaRPr lang="es-ES" dirty="0" smtClean="0"/>
          </a:p>
          <a:p>
            <a:pPr algn="ctr"/>
            <a:endParaRPr lang="es-ES" dirty="0"/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3059832" y="206084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3491880" y="407707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E:\TODOOOO\start.app\SARAI\CORRUPCION\nuevo\a-very-confused-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94" y="4653136"/>
            <a:ext cx="284304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ara sonriente">
            <a:hlinkClick r:id="rId3" action="ppaction://hlinksldjump"/>
          </p:cNvPr>
          <p:cNvSpPr/>
          <p:nvPr/>
        </p:nvSpPr>
        <p:spPr>
          <a:xfrm>
            <a:off x="7858148" y="5786454"/>
            <a:ext cx="928694" cy="785818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49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58933" y="322899"/>
            <a:ext cx="5184576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2110740" algn="l"/>
              </a:tabLst>
            </a:pPr>
            <a:r>
              <a:rPr lang="es-ES" sz="24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Otro de los casos de corrupción fue:</a:t>
            </a:r>
            <a:endParaRPr lang="es-BO" sz="2400" dirty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2110740" algn="l"/>
              </a:tabLst>
            </a:pPr>
            <a:r>
              <a:rPr lang="es-ES" sz="2400" b="1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FONDIOC</a:t>
            </a:r>
            <a:endParaRPr lang="es-BO" sz="2400" dirty="0">
              <a:solidFill>
                <a:schemeClr val="tx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14917" y="1604171"/>
            <a:ext cx="547260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ES" b="1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MUTILACIÓN DE FONDOS ECONÓMICOS</a:t>
            </a:r>
            <a:endParaRPr lang="es-BO" dirty="0">
              <a:solidFill>
                <a:schemeClr val="tx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69581" y="2132856"/>
            <a:ext cx="7704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 idea de un fondo indígena orientado a la producción fue buena y nació como una demanda de las organizaciones indígenas de tierras bajas que luego fue asumida por el resto de las organizaciones. Fue una conquista de la CIDOB y el CONAMAQ, que con una marcha y movilizaciones, logran arrancarle a un gobierno neoliberal esta reivindicación. </a:t>
            </a:r>
            <a:endParaRPr lang="es-BO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3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09738" y="476672"/>
            <a:ext cx="5327099" cy="7514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E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¿Cuánta plata se entregó?</a:t>
            </a:r>
            <a:endParaRPr lang="es-BO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 descr="remplazocuadro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46524"/>
            <a:ext cx="8352928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cuadrorepart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45024"/>
            <a:ext cx="5472608" cy="2996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847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MARCO NORMATIVO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INSTITUCIONES.- </a:t>
            </a:r>
          </a:p>
          <a:p>
            <a:pPr>
              <a:buNone/>
            </a:pPr>
            <a:r>
              <a:rPr lang="es-ES" sz="2800" dirty="0" smtClean="0"/>
              <a:t>Se crea el consejo nacional de lucha contra la corrupción, enriquecimiento ilícito y legitimación de ganancias ilícitas, que esta integrado por:</a:t>
            </a:r>
          </a:p>
          <a:p>
            <a:pPr>
              <a:buFont typeface="Wingdings" pitchFamily="2" charset="2"/>
              <a:buChar char="Ø"/>
            </a:pPr>
            <a:r>
              <a:rPr lang="es-ES" sz="2800" dirty="0" smtClean="0"/>
              <a:t>MINISTERIO DE TRANSPARENCIA INSTITUCIONAL Y LUCHA CONTRA LA CORRUPCION</a:t>
            </a:r>
          </a:p>
          <a:p>
            <a:pPr>
              <a:buFont typeface="Wingdings" pitchFamily="2" charset="2"/>
              <a:buChar char="Ø"/>
            </a:pPr>
            <a:r>
              <a:rPr lang="es-ES" sz="2800" dirty="0" smtClean="0"/>
              <a:t>MINISTERIO DE GOBIERNO</a:t>
            </a:r>
          </a:p>
          <a:p>
            <a:pPr>
              <a:buFont typeface="Wingdings" pitchFamily="2" charset="2"/>
              <a:buChar char="Ø"/>
            </a:pPr>
            <a:r>
              <a:rPr lang="es-ES" sz="2800" dirty="0" smtClean="0"/>
              <a:t>MINISTERIO PUBLICO</a:t>
            </a:r>
          </a:p>
          <a:p>
            <a:pPr>
              <a:buFont typeface="Wingdings" pitchFamily="2" charset="2"/>
              <a:buChar char="Ø"/>
            </a:pPr>
            <a:r>
              <a:rPr lang="es-ES" sz="2800" dirty="0" smtClean="0"/>
              <a:t>CONTRALORIA GENERAL DEL ESTADO</a:t>
            </a:r>
          </a:p>
          <a:p>
            <a:pPr>
              <a:buNone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264169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2800" dirty="0" smtClean="0"/>
              <a:t>UNIDADES DE INVESTIGACIONES FINANCIERAS</a:t>
            </a:r>
          </a:p>
          <a:p>
            <a:pPr>
              <a:buFont typeface="Wingdings" pitchFamily="2" charset="2"/>
              <a:buChar char="Ø"/>
            </a:pPr>
            <a:r>
              <a:rPr lang="es-ES" sz="2800" dirty="0" smtClean="0"/>
              <a:t>PROCURADORIA GENERAL DEL ESTADO</a:t>
            </a:r>
          </a:p>
          <a:p>
            <a:pPr>
              <a:buFont typeface="Wingdings" pitchFamily="2" charset="2"/>
              <a:buChar char="Ø"/>
            </a:pPr>
            <a:r>
              <a:rPr lang="es-ES" sz="2800" dirty="0" smtClean="0"/>
              <a:t>REPRESENTANTES DE LA SOCIEDAD CIVIL ORGANIZADA</a:t>
            </a:r>
          </a:p>
          <a:p>
            <a:pPr>
              <a:buNone/>
            </a:pPr>
            <a:endParaRPr lang="es-ES" sz="2800" dirty="0" smtClean="0"/>
          </a:p>
          <a:p>
            <a:pPr algn="just">
              <a:buNone/>
            </a:pPr>
            <a:r>
              <a:rPr lang="es-ES" sz="2800" dirty="0" smtClean="0"/>
              <a:t>    Las entidades que integran el consejo son independientes en el cumplimiento de sus atribuciones especificas en el marco de la constitución política del Estado.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598098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Ministerio de transparencia y lucha contra la corrupción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Misión:</a:t>
            </a:r>
          </a:p>
          <a:p>
            <a:pPr>
              <a:buNone/>
            </a:pPr>
            <a:r>
              <a:rPr lang="es-ES" dirty="0" smtClean="0"/>
              <a:t>Trabajamos en la construcción de un Estado Plurinacional confiable con cero tolerancia a la corrupción y plena transparencia en la gestion publica, formulando normas, diseñando y ejecutando políticas publicas, programas y proyectos construidos con la participación de los actores sociales, para vivir bien.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4134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r>
              <a:rPr lang="es-ES" dirty="0" smtClean="0"/>
              <a:t>Visión:</a:t>
            </a:r>
          </a:p>
          <a:p>
            <a:pPr>
              <a:buNone/>
            </a:pPr>
            <a:r>
              <a:rPr lang="es-ES" dirty="0" smtClean="0"/>
              <a:t>Somos una entidad de servicio publico, integra y eficiente, consolidada como un referente de transparencia y lucha contundente contra la corrupción, que articula la participación de actores sociales e institucionales para la construcción de un Estado Plurinacional con cero tolerancia a la corrupción.</a:t>
            </a:r>
          </a:p>
          <a:p>
            <a:pPr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2639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dirty="0" smtClean="0"/>
              <a:t>Objetivos estratégicos institucionales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Transparencia</a:t>
            </a:r>
          </a:p>
          <a:p>
            <a:r>
              <a:rPr lang="es-ES" dirty="0" smtClean="0"/>
              <a:t>Lucha contra la corrupción</a:t>
            </a:r>
          </a:p>
          <a:p>
            <a:r>
              <a:rPr lang="es-ES" dirty="0" smtClean="0"/>
              <a:t>Normativizacion</a:t>
            </a:r>
          </a:p>
          <a:p>
            <a:r>
              <a:rPr lang="es-ES" dirty="0" smtClean="0"/>
              <a:t>Participación ciudadana y control social</a:t>
            </a:r>
          </a:p>
          <a:p>
            <a:pPr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3682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sz="2800" dirty="0" smtClean="0"/>
              <a:t>“MARCELO QUIROGA SANTA CRUZ”</a:t>
            </a:r>
          </a:p>
          <a:p>
            <a:pPr algn="ctr">
              <a:buNone/>
            </a:pPr>
            <a:r>
              <a:rPr lang="es-ES" sz="2800" dirty="0" smtClean="0"/>
              <a:t>LEY Nº004 DEL 31 DE MARZO DE 2010</a:t>
            </a:r>
          </a:p>
          <a:p>
            <a:pPr algn="just">
              <a:buNone/>
            </a:pPr>
            <a:r>
              <a:rPr lang="es-ES" sz="2800" dirty="0" smtClean="0"/>
              <a:t>BIOGRAFIA .-</a:t>
            </a:r>
          </a:p>
          <a:p>
            <a:pPr algn="just">
              <a:buNone/>
            </a:pPr>
            <a:r>
              <a:rPr lang="es-ES" sz="2800" dirty="0" smtClean="0"/>
              <a:t>Marcelo Quiroga Santa </a:t>
            </a:r>
            <a:r>
              <a:rPr lang="es-ES" sz="2800" dirty="0"/>
              <a:t>C</a:t>
            </a:r>
            <a:r>
              <a:rPr lang="es-ES" sz="2800" dirty="0" smtClean="0"/>
              <a:t>ruz fue el líder socialista diáfano.</a:t>
            </a:r>
          </a:p>
          <a:p>
            <a:pPr algn="just">
              <a:buNone/>
            </a:pPr>
            <a:r>
              <a:rPr lang="es-ES" sz="2800" dirty="0" smtClean="0"/>
              <a:t>Nativo de Cochabamba y educado en el placido clima familiar  de burgueses y terratenientes, el fundador del partido socialista, tuvo sus primeras experiencias políticas en las filas de la falange socialista Boliviana(FSB, Derechista)</a:t>
            </a:r>
            <a:endParaRPr lang="es-ES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MARCO NORMATIVO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118577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s-ES" sz="2800" dirty="0" smtClean="0"/>
              <a:t>ESTRUCTURA  JURIDICA</a:t>
            </a:r>
            <a:endParaRPr lang="es-ES" sz="28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714348" y="1000109"/>
          <a:ext cx="7786743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5581"/>
                <a:gridCol w="2595581"/>
                <a:gridCol w="2595581"/>
              </a:tblGrid>
              <a:tr h="1306939">
                <a:tc gridSpan="3"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LEY Nº 004</a:t>
                      </a:r>
                    </a:p>
                    <a:p>
                      <a:pPr algn="ctr"/>
                      <a:r>
                        <a:rPr lang="es-ES" sz="1600" dirty="0" smtClean="0"/>
                        <a:t>LEY “MARCELO QUIROGA SANTA CRUZ”</a:t>
                      </a:r>
                    </a:p>
                    <a:p>
                      <a:pPr algn="ctr"/>
                      <a:r>
                        <a:rPr lang="es-ES" sz="1600" dirty="0" smtClean="0"/>
                        <a:t>DE LUCHA CONTRA LA CORRUPCION Y ENRIQUECIMIENTO ILICITO E INVESTIGACION DE FORTUNA</a:t>
                      </a:r>
                    </a:p>
                    <a:p>
                      <a:pPr algn="ctr"/>
                      <a:r>
                        <a:rPr lang="es-ES" sz="1600" dirty="0" smtClean="0"/>
                        <a:t>DEL 31 DE MARZO DE 2010</a:t>
                      </a:r>
                      <a:endParaRPr lang="es-E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56438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DESCRIPCION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CAPITULO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ARTICULO</a:t>
                      </a:r>
                      <a:endParaRPr lang="es-ES" dirty="0"/>
                    </a:p>
                  </a:txBody>
                  <a:tcPr/>
                </a:tc>
              </a:tr>
              <a:tr h="56436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DISPOCISIONES</a:t>
                      </a:r>
                      <a:r>
                        <a:rPr lang="es-ES" sz="1600" baseline="0" dirty="0" smtClean="0"/>
                        <a:t> GENERALES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DEL ART, 1 AL ART. 5</a:t>
                      </a:r>
                      <a:endParaRPr lang="es-ES" dirty="0"/>
                    </a:p>
                  </a:txBody>
                  <a:tcPr/>
                </a:tc>
              </a:tr>
              <a:tr h="1039611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DE LAS ENTIDADES ENCARGADAS</a:t>
                      </a:r>
                      <a:r>
                        <a:rPr lang="es-ES" sz="1600" baseline="0" dirty="0" smtClean="0"/>
                        <a:t> DE LA LUCHA CONTRA LA CORRUPCION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II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DEL ART. 6 AL ART. 23</a:t>
                      </a:r>
                      <a:endParaRPr lang="es-ES" dirty="0"/>
                    </a:p>
                  </a:txBody>
                  <a:tcPr/>
                </a:tc>
              </a:tr>
              <a:tr h="623766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DELITOS DE CORRUPCION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III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DEL ART. 24  AL ART. 35</a:t>
                      </a:r>
                      <a:endParaRPr lang="es-ES" dirty="0"/>
                    </a:p>
                  </a:txBody>
                  <a:tcPr/>
                </a:tc>
              </a:tr>
              <a:tr h="1752487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INCLUSIONES Y MODIFICACIONES AL CODIGO DE PROCEDIMIENTO PENAL , CODIGO CIVIL Y LEY ORGANICA DEL MINISTERIO PUBLICO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IV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DEL ART. 36 AL ART. 40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309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43943" y="404664"/>
            <a:ext cx="80000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5. PERSPECTIVAS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511660" y="170080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LUCHA CONTRA LA ORRUPCION EN EL MUNDO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971600" y="227687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CHILE</a:t>
            </a:r>
            <a:endParaRPr lang="es-ES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487353" y="427665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ESPAÑA</a:t>
            </a:r>
            <a:endParaRPr lang="es-ES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391980" y="2738537"/>
            <a:ext cx="4212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La presidenta de Chile propone realizar nuevos proyectos para disminuir la corrupción </a:t>
            </a:r>
            <a:r>
              <a:rPr lang="es-ES" dirty="0" smtClean="0"/>
              <a:t> mediante programas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23748" y="4738315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"</a:t>
            </a:r>
            <a:r>
              <a:rPr lang="es-ES" i="1" dirty="0"/>
              <a:t>La OCDE anima a las autoridades españolas a proceder a la pronta y efectiva implementación y aplicación de esta prometedora legislación.</a:t>
            </a:r>
            <a:r>
              <a:rPr lang="es-ES" dirty="0"/>
              <a:t>",</a:t>
            </a:r>
          </a:p>
        </p:txBody>
      </p:sp>
      <p:sp>
        <p:nvSpPr>
          <p:cNvPr id="5" name="AutoShape 6" descr="Resultado de imagen para CH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pic>
        <p:nvPicPr>
          <p:cNvPr id="11" name="Imagen 10" descr="http://www.amwins.com/SiteCollectionImages/Product%20Images/flag_chil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2" t="14501" r="14716" b="6956"/>
          <a:stretch/>
        </p:blipFill>
        <p:spPr bwMode="auto">
          <a:xfrm>
            <a:off x="1412948" y="2869589"/>
            <a:ext cx="2455441" cy="15855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13" descr="https://encrypted-tbn3.gstatic.com/images?q=tbn:ANd9GcSeuJ1vRVeHF9Je2hbdMkhwadE2wsjemY8JH_OganXo_7vOOSRte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t="-1219" r="7146" b="1206"/>
          <a:stretch/>
        </p:blipFill>
        <p:spPr bwMode="auto">
          <a:xfrm>
            <a:off x="5030778" y="4898156"/>
            <a:ext cx="2709574" cy="15944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398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TODOOOO\start.app\SARAI\CORRUPCION\nuevo\5501_gd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2" r="15602"/>
          <a:stretch/>
        </p:blipFill>
        <p:spPr bwMode="auto">
          <a:xfrm>
            <a:off x="950777" y="4018076"/>
            <a:ext cx="3312368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Llamada de nube"/>
          <p:cNvSpPr/>
          <p:nvPr/>
        </p:nvSpPr>
        <p:spPr>
          <a:xfrm>
            <a:off x="3671481" y="1484784"/>
            <a:ext cx="4752528" cy="2952328"/>
          </a:xfrm>
          <a:prstGeom prst="cloudCallout">
            <a:avLst>
              <a:gd name="adj1" fmla="val -66307"/>
              <a:gd name="adj2" fmla="val 44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 Gobierno </a:t>
            </a:r>
            <a:r>
              <a:rPr lang="es-E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 </a:t>
            </a:r>
            <a:r>
              <a:rPr lang="es-E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 empeñado en la lucha contra la corrupción, se ha creado un Ministerio de Transparencia y Lucha contra la Corrupción, sin embargo, los resultados nos señalan que la corrupción en Bolivia ha aumentado </a:t>
            </a:r>
            <a:r>
              <a:rPr lang="es-E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significativamente</a:t>
            </a:r>
            <a:endParaRPr lang="es-E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23528" y="260648"/>
            <a:ext cx="8244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El Pilar Bolivia Democrática plantea que en el año 2015, se habrá consolidado el control social y la participación ciudadana en el diseño, seguimiento y evaluación de políticas de desarrollo regionales y nacionales; alcanzado un alto nivel de transparencia en la gestión pública y disminuido drásticamente la corrupción.</a:t>
            </a:r>
            <a:endParaRPr lang="es-ES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4 Cara sonriente">
            <a:hlinkClick r:id="rId3" action="ppaction://hlinksldjump"/>
          </p:cNvPr>
          <p:cNvSpPr/>
          <p:nvPr/>
        </p:nvSpPr>
        <p:spPr>
          <a:xfrm>
            <a:off x="7858148" y="5786454"/>
            <a:ext cx="928694" cy="785818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361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5576" y="95425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C00000"/>
                </a:solidFill>
              </a:rPr>
              <a:t>VENEZUELA</a:t>
            </a:r>
            <a:endParaRPr lang="es-ES" sz="2800" dirty="0">
              <a:solidFill>
                <a:srgbClr val="C0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869417" y="3342833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C00000"/>
                </a:solidFill>
              </a:rPr>
              <a:t>CHINA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363647" y="1988840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Venezuela apunta </a:t>
            </a:r>
            <a:r>
              <a:rPr lang="es-ES" dirty="0"/>
              <a:t>al </a:t>
            </a:r>
            <a:r>
              <a:rPr lang="es-ES" dirty="0" err="1" smtClean="0"/>
              <a:t>info</a:t>
            </a:r>
            <a:r>
              <a:rPr lang="es-ES" dirty="0"/>
              <a:t>-</a:t>
            </a:r>
            <a:r>
              <a:rPr lang="es-ES" dirty="0" smtClean="0"/>
              <a:t>gobierno </a:t>
            </a:r>
            <a:r>
              <a:rPr lang="es-ES" dirty="0"/>
              <a:t>o gobierno electrónico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539552" y="4221088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El presidente de China, Xi </a:t>
            </a:r>
            <a:r>
              <a:rPr lang="es-ES" dirty="0" err="1"/>
              <a:t>Jingping</a:t>
            </a:r>
            <a:r>
              <a:rPr lang="es-ES" dirty="0"/>
              <a:t>, ha lanzado una campaña </a:t>
            </a:r>
            <a:r>
              <a:rPr lang="es-ES" dirty="0" smtClean="0"/>
              <a:t>anticorrupción</a:t>
            </a:r>
          </a:p>
          <a:p>
            <a:pPr algn="just"/>
            <a:r>
              <a:rPr lang="es-ES" b="1" i="1" dirty="0" err="1" smtClean="0"/>
              <a:t>EyeDetect</a:t>
            </a:r>
            <a:r>
              <a:rPr lang="es-ES" b="1" i="1" dirty="0" smtClean="0"/>
              <a:t> </a:t>
            </a:r>
            <a:r>
              <a:rPr lang="es-ES" dirty="0"/>
              <a:t>es la más avanzada tecnología que ha salido al mercado en años. </a:t>
            </a:r>
          </a:p>
        </p:txBody>
      </p:sp>
      <p:pic>
        <p:nvPicPr>
          <p:cNvPr id="8" name="Imagen 7" descr="https://encrypted-tbn3.gstatic.com/images?q=tbn:ANd9GcQXxL1EuExLavNu8ZnoPnbDg9SjUlZGltEwvGHbiQIq9-O6JG-j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800" y="4151772"/>
            <a:ext cx="3170783" cy="206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http://www.iconosdevenezuela.com/wp-content/uploads/2012/01/votasaltoangel-venezuela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7838" r="3346" b="4838"/>
          <a:stretch/>
        </p:blipFill>
        <p:spPr bwMode="auto">
          <a:xfrm>
            <a:off x="539552" y="1711362"/>
            <a:ext cx="3672408" cy="21496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841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427984" y="2057349"/>
            <a:ext cx="4212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Desarrollar </a:t>
            </a:r>
            <a:r>
              <a:rPr lang="es-ES" dirty="0"/>
              <a:t>en los bolivianos y bolivianas una cultura de </a:t>
            </a:r>
            <a:r>
              <a:rPr lang="es-ES" i="1" dirty="0"/>
              <a:t>CERO TOLERANCIA A LA CORRUPCIÓN. </a:t>
            </a:r>
            <a:endParaRPr lang="es-ES" dirty="0"/>
          </a:p>
          <a:p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2486225" y="476671"/>
            <a:ext cx="49685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BOLIVIA</a:t>
            </a:r>
            <a:endParaRPr lang="es-E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403648" y="420388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 adoptarán medidas implacables para castigar de manera ejemplar la conducta ilegal del servidor </a:t>
            </a:r>
            <a:r>
              <a:rPr lang="es-ES" dirty="0" smtClean="0"/>
              <a:t>público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547665" y="5055567"/>
            <a:ext cx="7341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 garantizará a </a:t>
            </a:r>
            <a:r>
              <a:rPr lang="es-ES" dirty="0" smtClean="0"/>
              <a:t>todos la </a:t>
            </a:r>
            <a:r>
              <a:rPr lang="es-ES" dirty="0"/>
              <a:t>posibilidad de denunciar hechos de corrupción de manera confidencial, </a:t>
            </a:r>
          </a:p>
        </p:txBody>
      </p:sp>
      <p:pic>
        <p:nvPicPr>
          <p:cNvPr id="2050" name="Picture 2" descr="http://www.unique-southamerica-travel-experience.com/images/bolivia-fact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1" b="1982"/>
          <a:stretch/>
        </p:blipFill>
        <p:spPr bwMode="auto">
          <a:xfrm>
            <a:off x="899592" y="1477402"/>
            <a:ext cx="3348372" cy="230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59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31640" y="889835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 modificará el proceso administrativo disciplinario, a fin de </a:t>
            </a:r>
            <a:r>
              <a:rPr lang="es-ES" dirty="0" smtClean="0"/>
              <a:t>otorgar una sanción a </a:t>
            </a:r>
            <a:r>
              <a:rPr lang="es-ES" dirty="0"/>
              <a:t>los responsables de los actos de corrupción.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55576" y="22048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SISTEMA </a:t>
            </a:r>
            <a:r>
              <a:rPr lang="es-ES" b="1" dirty="0">
                <a:solidFill>
                  <a:srgbClr val="FF0000"/>
                </a:solidFill>
              </a:rPr>
              <a:t>PARA LA DISMINUCION DE LACORRUPCION </a:t>
            </a:r>
            <a:endParaRPr lang="es-ES" dirty="0">
              <a:solidFill>
                <a:srgbClr val="FF0000"/>
              </a:solidFill>
            </a:endParaRPr>
          </a:p>
          <a:p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267923" y="3457454"/>
            <a:ext cx="53365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s-ES" dirty="0" smtClean="0"/>
              <a:t>Procedimientos Mas Agiles Y Efectivos En La Lucha  Contra La Corrupción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s-ES" dirty="0" smtClean="0"/>
              <a:t>Altos Niveles De Control Y Seguridad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s-ES" dirty="0" smtClean="0"/>
              <a:t>Aplicación De Políticas De Recuperación De Bienes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s-ES" dirty="0" smtClean="0"/>
              <a:t>Sistematización Y Digitalización de Información</a:t>
            </a:r>
          </a:p>
          <a:p>
            <a:endParaRPr lang="es-ES" dirty="0"/>
          </a:p>
        </p:txBody>
      </p:sp>
      <p:pic>
        <p:nvPicPr>
          <p:cNvPr id="3074" name="Picture 2" descr="http://comps.canstockphoto.es/can-stock-photo_csp199864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8" b="4068"/>
          <a:stretch/>
        </p:blipFill>
        <p:spPr bwMode="auto">
          <a:xfrm>
            <a:off x="539552" y="3140969"/>
            <a:ext cx="273630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85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91834" y="69753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B0F0"/>
                </a:solidFill>
              </a:rPr>
              <a:t>Los ejes de trabajo de la </a:t>
            </a:r>
            <a:r>
              <a:rPr lang="es-ES" b="1" dirty="0" smtClean="0">
                <a:solidFill>
                  <a:srgbClr val="00B0F0"/>
                </a:solidFill>
              </a:rPr>
              <a:t>PNT(</a:t>
            </a:r>
            <a:r>
              <a:rPr lang="es-ES" b="1" dirty="0">
                <a:solidFill>
                  <a:srgbClr val="00B0F0"/>
                </a:solidFill>
              </a:rPr>
              <a:t>la Política Nacional </a:t>
            </a:r>
            <a:r>
              <a:rPr lang="es-ES" b="1" dirty="0" smtClean="0">
                <a:solidFill>
                  <a:srgbClr val="00B0F0"/>
                </a:solidFill>
              </a:rPr>
              <a:t>de Transparencia  y </a:t>
            </a:r>
            <a:r>
              <a:rPr lang="es-ES" b="1" dirty="0">
                <a:solidFill>
                  <a:srgbClr val="00B0F0"/>
                </a:solidFill>
              </a:rPr>
              <a:t>Lucha contra la Corrupción</a:t>
            </a:r>
          </a:p>
        </p:txBody>
      </p:sp>
      <p:sp>
        <p:nvSpPr>
          <p:cNvPr id="6" name="5 Documento"/>
          <p:cNvSpPr/>
          <p:nvPr/>
        </p:nvSpPr>
        <p:spPr>
          <a:xfrm>
            <a:off x="779351" y="1313074"/>
            <a:ext cx="2520280" cy="1512168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  <a:p>
            <a:r>
              <a:rPr lang="es-ES" dirty="0" smtClean="0"/>
              <a:t>eje 1.  fortalecimiento de la participación</a:t>
            </a:r>
          </a:p>
          <a:p>
            <a:r>
              <a:rPr lang="es-ES" dirty="0" smtClean="0"/>
              <a:t>ciudadana</a:t>
            </a:r>
          </a:p>
          <a:p>
            <a:pPr algn="ctr"/>
            <a:endParaRPr lang="es-ES" dirty="0"/>
          </a:p>
        </p:txBody>
      </p:sp>
      <p:sp>
        <p:nvSpPr>
          <p:cNvPr id="10" name="9 Documento"/>
          <p:cNvSpPr/>
          <p:nvPr/>
        </p:nvSpPr>
        <p:spPr>
          <a:xfrm>
            <a:off x="5459163" y="3081951"/>
            <a:ext cx="3008267" cy="164914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  <a:p>
            <a:pPr algn="just"/>
            <a:r>
              <a:rPr lang="es-ES" dirty="0" smtClean="0"/>
              <a:t> eje2.   fortalecimiento de la transparencia en la gestión pública y el derecho de acceso a la información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893952" y="1804054"/>
            <a:ext cx="4860032" cy="85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00"/>
              </a:lnSpc>
            </a:pPr>
            <a:r>
              <a:rPr lang="es-ES" sz="2400" b="1" dirty="0" smtClean="0">
                <a:latin typeface="IrisUPC" pitchFamily="34" charset="-34"/>
                <a:cs typeface="IrisUPC" pitchFamily="34" charset="-34"/>
              </a:rPr>
              <a:t>La </a:t>
            </a:r>
            <a:r>
              <a:rPr lang="es-ES" sz="2400" b="1" dirty="0">
                <a:latin typeface="IrisUPC" pitchFamily="34" charset="-34"/>
                <a:cs typeface="IrisUPC" pitchFamily="34" charset="-34"/>
              </a:rPr>
              <a:t>participación de la ciudadanía en las decisiones relativas al desarrollo social es un derecho y una responsabilidad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706421" y="3251215"/>
            <a:ext cx="4042726" cy="134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00"/>
              </a:lnSpc>
            </a:pPr>
            <a:r>
              <a:rPr lang="es-ES" sz="2400" b="1" dirty="0" smtClean="0">
                <a:latin typeface="IrisUPC" pitchFamily="34" charset="-34"/>
                <a:cs typeface="IrisUPC" pitchFamily="34" charset="-34"/>
              </a:rPr>
              <a:t>Es </a:t>
            </a:r>
            <a:r>
              <a:rPr lang="es-ES" sz="2400" b="1" dirty="0">
                <a:latin typeface="IrisUPC" pitchFamily="34" charset="-34"/>
                <a:cs typeface="IrisUPC" pitchFamily="34" charset="-34"/>
              </a:rPr>
              <a:t>indispensable “que las autoridades estatales se rijan por el principio de máxima divulgación, el cual establece la presunción de que toda información es </a:t>
            </a:r>
            <a:r>
              <a:rPr lang="es-ES" sz="2400" b="1" dirty="0" smtClean="0">
                <a:latin typeface="IrisUPC" pitchFamily="34" charset="-34"/>
                <a:cs typeface="IrisUPC" pitchFamily="34" charset="-34"/>
              </a:rPr>
              <a:t>accesible sin restricciones </a:t>
            </a:r>
            <a:endParaRPr lang="es-ES" sz="2400" b="1" dirty="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21" name="20 Flecha abajo"/>
          <p:cNvSpPr/>
          <p:nvPr/>
        </p:nvSpPr>
        <p:spPr>
          <a:xfrm rot="5400000">
            <a:off x="4919103" y="3828565"/>
            <a:ext cx="576064" cy="504056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Flecha abajo"/>
          <p:cNvSpPr/>
          <p:nvPr/>
        </p:nvSpPr>
        <p:spPr>
          <a:xfrm rot="16200000">
            <a:off x="3263628" y="2188198"/>
            <a:ext cx="576064" cy="504056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46" name="Picture 2" descr="http://3.bp.blogspot.com/-2XP77LVq6X8/Uc5AL-tjITI/AAAAAAAAG_g/FJbLLnNXBSU/s1600/vi%C3%B1eta-manelF-corrupci%C3%B3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822524"/>
            <a:ext cx="3084651" cy="164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69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ocumento"/>
          <p:cNvSpPr/>
          <p:nvPr/>
        </p:nvSpPr>
        <p:spPr>
          <a:xfrm>
            <a:off x="542013" y="801662"/>
            <a:ext cx="2924616" cy="1310246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  <a:p>
            <a:pPr algn="ctr"/>
            <a:r>
              <a:rPr lang="es-ES" dirty="0" smtClean="0"/>
              <a:t>EJE3.   MEDIDAS PARA        ELIMINAR LA CORRUPCIÓN</a:t>
            </a:r>
          </a:p>
          <a:p>
            <a:pPr algn="ctr"/>
            <a:endParaRPr lang="es-ES" dirty="0"/>
          </a:p>
        </p:txBody>
      </p:sp>
      <p:sp>
        <p:nvSpPr>
          <p:cNvPr id="6" name="5 Documento"/>
          <p:cNvSpPr/>
          <p:nvPr/>
        </p:nvSpPr>
        <p:spPr>
          <a:xfrm>
            <a:off x="5482495" y="3717032"/>
            <a:ext cx="2977937" cy="172807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  <a:p>
            <a:pPr algn="ctr"/>
            <a:r>
              <a:rPr lang="es-ES" dirty="0" smtClean="0"/>
              <a:t>EJE4. MECANISMOS DE FORTALECIMIENTO  Y</a:t>
            </a:r>
          </a:p>
          <a:p>
            <a:pPr algn="ctr"/>
            <a:r>
              <a:rPr lang="es-ES" dirty="0" smtClean="0"/>
              <a:t>COORDINACIÓN INSTITUCIONAL</a:t>
            </a:r>
          </a:p>
          <a:p>
            <a:pPr algn="ctr"/>
            <a:endParaRPr lang="es-ES" dirty="0"/>
          </a:p>
        </p:txBody>
      </p:sp>
      <p:sp>
        <p:nvSpPr>
          <p:cNvPr id="7" name="6 Flecha abajo"/>
          <p:cNvSpPr/>
          <p:nvPr/>
        </p:nvSpPr>
        <p:spPr>
          <a:xfrm rot="16200000">
            <a:off x="3430625" y="1352622"/>
            <a:ext cx="576064" cy="504056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abajo"/>
          <p:cNvSpPr/>
          <p:nvPr/>
        </p:nvSpPr>
        <p:spPr>
          <a:xfrm rot="5400000">
            <a:off x="4942435" y="4365104"/>
            <a:ext cx="576064" cy="504056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4029843" y="877019"/>
            <a:ext cx="46466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itchFamily="2" charset="2"/>
              <a:buChar char="ü"/>
            </a:pPr>
            <a:r>
              <a:rPr lang="es-ES" dirty="0"/>
              <a:t>Penas más drásticas para actos de corrupción.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es-ES" dirty="0"/>
              <a:t>Incorporación de estrategias de comunicación</a:t>
            </a:r>
            <a:r>
              <a:rPr lang="es-ES" dirty="0" smtClean="0"/>
              <a:t>.</a:t>
            </a:r>
            <a:endParaRPr lang="es-ES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es-ES" dirty="0"/>
              <a:t>Fortalecimiento de la defensa del Estado frente a hechos de corrupción.</a:t>
            </a:r>
          </a:p>
          <a:p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95535" y="4329100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itchFamily="2" charset="2"/>
              <a:buChar char="ü"/>
            </a:pPr>
            <a:r>
              <a:rPr lang="es-ES" dirty="0"/>
              <a:t>Apoyo a los mecanismos de coordinación interinstitucional para la lucha contra la corrupción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es-ES" dirty="0"/>
              <a:t>Redefinir funciones de control de la gestión pública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s-ES" dirty="0"/>
              <a:t>Optimizar y fortalecer la función administrativa</a:t>
            </a:r>
          </a:p>
          <a:p>
            <a:endParaRPr lang="es-ES" dirty="0"/>
          </a:p>
        </p:txBody>
      </p:sp>
      <p:pic>
        <p:nvPicPr>
          <p:cNvPr id="5122" name="Picture 2" descr="https://encrypted-tbn3.gstatic.com/images?q=tbn:ANd9GcQnb3N3nqpOW1rnWL3U94FffKVhJwRWGOzeX5rZeLmrKwN4VGQ9H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97" y="2462869"/>
            <a:ext cx="2780669" cy="162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11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2.bp.blogspot.com/-WDfi0qZPIDc/UPkkgyVAfLI/AAAAAAAAAHg/4h_zR-Z9C78/s1600/corrupci%C3%B3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08720"/>
            <a:ext cx="396044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97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683568" y="548680"/>
            <a:ext cx="7992888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sz="3200" b="1" dirty="0"/>
              <a:t>1.1Tipos de la corrupción </a:t>
            </a:r>
            <a:r>
              <a:rPr lang="es-E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es-ES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03548" y="1988840"/>
            <a:ext cx="21602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FRAUDE</a:t>
            </a:r>
            <a:endParaRPr lang="es-ES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6372200" y="1844824"/>
            <a:ext cx="21602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SOBORNO</a:t>
            </a:r>
            <a:endParaRPr lang="es-ES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397623" y="1849335"/>
            <a:ext cx="21602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EXTORCION</a:t>
            </a:r>
            <a:endParaRPr lang="es-ES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8" name="7 Recortar rectángulo de esquina diagonal"/>
          <p:cNvSpPr/>
          <p:nvPr/>
        </p:nvSpPr>
        <p:spPr>
          <a:xfrm>
            <a:off x="323528" y="2810860"/>
            <a:ext cx="2520280" cy="1414137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BO" dirty="0" smtClean="0"/>
              <a:t>es </a:t>
            </a:r>
            <a:r>
              <a:rPr lang="es-BO" dirty="0"/>
              <a:t>un engaño para obtener un bien patrimonial, haciendo </a:t>
            </a:r>
            <a:r>
              <a:rPr lang="es-BO" dirty="0" smtClean="0"/>
              <a:t>creer que obtendrá algo</a:t>
            </a:r>
            <a:endParaRPr lang="es-ES" dirty="0"/>
          </a:p>
        </p:txBody>
      </p:sp>
      <p:sp>
        <p:nvSpPr>
          <p:cNvPr id="9" name="8 Recortar rectángulo de esquina diagonal"/>
          <p:cNvSpPr/>
          <p:nvPr/>
        </p:nvSpPr>
        <p:spPr>
          <a:xfrm>
            <a:off x="2957337" y="2708921"/>
            <a:ext cx="3096344" cy="1656184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BO" dirty="0"/>
              <a:t>Es cuando un servidor público, aprovechándose de su </a:t>
            </a:r>
            <a:r>
              <a:rPr lang="es-BO" dirty="0" smtClean="0"/>
              <a:t>cargo, </a:t>
            </a:r>
            <a:r>
              <a:rPr lang="es-BO" dirty="0"/>
              <a:t>obliga al usuario de un servicio público a </a:t>
            </a:r>
            <a:r>
              <a:rPr lang="es-BO" dirty="0" smtClean="0"/>
              <a:t>entregarle información</a:t>
            </a:r>
            <a:endParaRPr lang="es-ES" dirty="0"/>
          </a:p>
        </p:txBody>
      </p:sp>
      <p:sp>
        <p:nvSpPr>
          <p:cNvPr id="10" name="9 Recortar rectángulo de esquina diagonal"/>
          <p:cNvSpPr/>
          <p:nvPr/>
        </p:nvSpPr>
        <p:spPr>
          <a:xfrm>
            <a:off x="6176501" y="2810573"/>
            <a:ext cx="2843808" cy="1770555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BO" dirty="0"/>
              <a:t>Es cuando </a:t>
            </a:r>
            <a:r>
              <a:rPr lang="es-BO" dirty="0" smtClean="0"/>
              <a:t>un </a:t>
            </a:r>
            <a:r>
              <a:rPr lang="es-BO" dirty="0"/>
              <a:t>servidor público, determinada cantidad de dinero, con el propósito de que obtenga una respuesta </a:t>
            </a:r>
            <a:r>
              <a:rPr lang="es-BO" dirty="0" smtClean="0"/>
              <a:t>favorable</a:t>
            </a:r>
            <a:endParaRPr lang="es-ES" dirty="0"/>
          </a:p>
        </p:txBody>
      </p:sp>
      <p:pic>
        <p:nvPicPr>
          <p:cNvPr id="4098" name="Picture 2" descr="E:\TODOOOO\start.app\SARAI\CORRUPCION\nuevo\corrupcion-internacional-disminuye-bajo-actuaciones-judiciales-intensas-universia-esp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255" y="4581128"/>
            <a:ext cx="2700300" cy="1857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TODOOOO\start.app\SARAI\CORRUPCION\nuevo\imagesdvsggfdgd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6510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755576" y="1475492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b="1" dirty="0">
                <a:latin typeface="Arial Black" pitchFamily="34" charset="0"/>
              </a:rPr>
              <a:t>PUBLICO </a:t>
            </a:r>
            <a:endParaRPr lang="es-ES" dirty="0">
              <a:latin typeface="Arial Black" pitchFamily="34" charset="0"/>
            </a:endParaRPr>
          </a:p>
        </p:txBody>
      </p:sp>
      <p:pic>
        <p:nvPicPr>
          <p:cNvPr id="13" name="Picture 2" descr="https://encrypted-tbn1.gstatic.com/images?q=tbn:ANd9GcTPlRa--e37XwNkWkq7Op3sNn-qHc97rgSRt3Ri5yzC0W5-KJQ0r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096" y="4224999"/>
            <a:ext cx="2657480" cy="2283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344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40997" y="626521"/>
            <a:ext cx="21602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CLIENTELISMO</a:t>
            </a:r>
            <a:endParaRPr lang="es-ES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3275856" y="620688"/>
            <a:ext cx="21602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COHECHO</a:t>
            </a:r>
            <a:endParaRPr lang="es-ES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6228184" y="620688"/>
            <a:ext cx="21602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PROPINA</a:t>
            </a:r>
            <a:endParaRPr lang="es-ES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7" name="6 Recortar rectángulo de esquina diagonal"/>
          <p:cNvSpPr/>
          <p:nvPr/>
        </p:nvSpPr>
        <p:spPr>
          <a:xfrm>
            <a:off x="179512" y="1700808"/>
            <a:ext cx="2592288" cy="1577669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se basan en el intercambio de favores entre </a:t>
            </a:r>
            <a:r>
              <a:rPr lang="es-E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dos de patrón a empleado</a:t>
            </a:r>
            <a:endParaRPr lang="es-ES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7 Recortar rectángulo de esquina diagonal"/>
          <p:cNvSpPr/>
          <p:nvPr/>
        </p:nvSpPr>
        <p:spPr>
          <a:xfrm>
            <a:off x="2922315" y="1700808"/>
            <a:ext cx="3240360" cy="230425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BO" dirty="0"/>
              <a:t>E</a:t>
            </a:r>
            <a:r>
              <a:rPr lang="es-BO" dirty="0" smtClean="0"/>
              <a:t>s </a:t>
            </a:r>
            <a:r>
              <a:rPr lang="es-BO" dirty="0"/>
              <a:t>cuando una autoridad o funcionario público que, en provecho propio o de un tercero, solicita o recibe, para sí o para otros</a:t>
            </a:r>
            <a:r>
              <a:rPr lang="es-BO" dirty="0" smtClean="0"/>
              <a:t>,</a:t>
            </a:r>
            <a:r>
              <a:rPr lang="es-BO" dirty="0"/>
              <a:t> una acción u omisión contrarias a la normativa.</a:t>
            </a:r>
            <a:endParaRPr lang="es-ES" dirty="0"/>
          </a:p>
        </p:txBody>
      </p:sp>
      <p:sp>
        <p:nvSpPr>
          <p:cNvPr id="9" name="8 Recortar rectángulo de esquina diagonal"/>
          <p:cNvSpPr/>
          <p:nvPr/>
        </p:nvSpPr>
        <p:spPr>
          <a:xfrm>
            <a:off x="6228184" y="1878368"/>
            <a:ext cx="2736304" cy="1400109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BO" dirty="0"/>
              <a:t>La propina o regalo que se da como gentileza o agradecimiento por algún favor recibido. </a:t>
            </a:r>
            <a:endParaRPr lang="es-ES" dirty="0"/>
          </a:p>
        </p:txBody>
      </p:sp>
      <p:pic>
        <p:nvPicPr>
          <p:cNvPr id="10" name="Picture 2" descr="E:\TODOOOO\start.app\SARAI\CORRUPCION\nuevo\politico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77072"/>
            <a:ext cx="2304256" cy="249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TODOOOO\start.app\SARAI\CORRUPCION\nuevo\corrupcion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19" y="4005064"/>
            <a:ext cx="2602396" cy="2116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TODOOOO\start.app\SARAI\CORRUPCION\nuevo\corrupcion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882" y="3865984"/>
            <a:ext cx="2396907" cy="2255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48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TODOOOO\start.app\SARAI\CORRUPCION\nuevo\uu9000000000000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69918"/>
            <a:ext cx="8822214" cy="644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431540" y="764704"/>
            <a:ext cx="21602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b="1" dirty="0"/>
              <a:t>Peculado:</a:t>
            </a:r>
            <a:r>
              <a:rPr lang="es-BO" dirty="0"/>
              <a:t>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6300192" y="798657"/>
            <a:ext cx="21602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b="1" dirty="0"/>
              <a:t>Abuso de confianza</a:t>
            </a:r>
            <a:r>
              <a:rPr lang="es-BO" dirty="0"/>
              <a:t>: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275856" y="620688"/>
            <a:ext cx="2304256" cy="7540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b="1" dirty="0"/>
              <a:t>Uso de información privilegiada:</a:t>
            </a:r>
            <a:r>
              <a:rPr lang="es-BO" dirty="0"/>
              <a:t>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340840" y="3068960"/>
            <a:ext cx="21602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b="1" dirty="0"/>
              <a:t>La falta de ética.-</a:t>
            </a:r>
            <a:r>
              <a:rPr lang="es-BO" dirty="0"/>
              <a:t>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3495867" y="3798609"/>
            <a:ext cx="21602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b="1" dirty="0"/>
              <a:t>LA EXACCIÓN</a:t>
            </a:r>
            <a:r>
              <a:rPr lang="es-BO" dirty="0"/>
              <a:t>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6372200" y="3078529"/>
            <a:ext cx="21602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b="1" dirty="0"/>
              <a:t>EL NEPOTISMO</a:t>
            </a:r>
            <a:r>
              <a:rPr lang="es-BO" dirty="0"/>
              <a:t> </a:t>
            </a:r>
            <a:r>
              <a:rPr lang="es-BO" dirty="0" smtClean="0"/>
              <a:t>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323528" y="1844824"/>
            <a:ext cx="21602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b="1" dirty="0" smtClean="0"/>
              <a:t>Conflicto de intereses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3492860" y="1844824"/>
            <a:ext cx="21602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b="1" dirty="0" smtClean="0"/>
              <a:t>Evasión tributaria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6372200" y="1816315"/>
            <a:ext cx="21602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b="1" dirty="0" smtClean="0"/>
              <a:t>Trafico de influencias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01029" y="4869160"/>
            <a:ext cx="27748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Black" pitchFamily="18" charset="0"/>
              </a:rPr>
              <a:t>PRIVADA</a:t>
            </a:r>
            <a:endParaRPr lang="es-E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6048922" y="4829012"/>
            <a:ext cx="2160240" cy="7624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b="1" dirty="0"/>
              <a:t>Fraude en </a:t>
            </a:r>
            <a:r>
              <a:rPr lang="es-BO" b="1" dirty="0" smtClean="0"/>
              <a:t>telecomunicaciones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501029" y="4998356"/>
            <a:ext cx="21602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b="1" dirty="0"/>
              <a:t>Lavado de activos</a:t>
            </a:r>
            <a:r>
              <a:rPr lang="es-BO" dirty="0" smtClean="0"/>
              <a:t>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6" name="15 Cara sonriente">
            <a:hlinkClick r:id="rId3" action="ppaction://hlinksldjump"/>
          </p:cNvPr>
          <p:cNvSpPr/>
          <p:nvPr/>
        </p:nvSpPr>
        <p:spPr>
          <a:xfrm>
            <a:off x="7452320" y="5388808"/>
            <a:ext cx="1500198" cy="1285884"/>
          </a:xfrm>
          <a:prstGeom prst="smileyFac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290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/>
          </a:bodyPr>
          <a:lstStyle/>
          <a:p>
            <a:r>
              <a:rPr lang="es-BO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CAUSAS DE LA CORRUPCIÒN</a:t>
            </a:r>
            <a:endParaRPr lang="es-BO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33475" y="1881461"/>
            <a:ext cx="21602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BO" dirty="0" smtClean="0">
                <a:solidFill>
                  <a:srgbClr val="002060"/>
                </a:solidFill>
              </a:rPr>
              <a:t>Causas formales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3347864" y="1840360"/>
            <a:ext cx="21602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BO" dirty="0" smtClean="0">
                <a:solidFill>
                  <a:srgbClr val="002060"/>
                </a:solidFill>
              </a:rPr>
              <a:t>Causas culturales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6091758" y="1870820"/>
            <a:ext cx="21602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BO" dirty="0" smtClean="0">
                <a:solidFill>
                  <a:srgbClr val="002060"/>
                </a:solidFill>
              </a:rPr>
              <a:t>Causas materiales</a:t>
            </a:r>
            <a:endParaRPr lang="es-BO" dirty="0">
              <a:solidFill>
                <a:srgbClr val="002060"/>
              </a:solidFill>
            </a:endParaRPr>
          </a:p>
        </p:txBody>
      </p:sp>
      <p:pic>
        <p:nvPicPr>
          <p:cNvPr id="5122" name="Picture 2" descr="E:\TODOOOO\start.app\SARAI\CORRUPCION\nuevo\19713865-Orange-cartoon-character-with-auction-hammer-and-green-symbol-of-dollar-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27" y="2780928"/>
            <a:ext cx="228876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TODOOOO\start.app\SARAI\CORRUPCION\nuevo\108320_800x600_crop_54f7bbb4b5af6 - co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118" y="2868124"/>
            <a:ext cx="2664296" cy="328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TODOOOO\start.app\SARAI\CORRUPCION\nuevo\corrupción-3030408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1"/>
          <a:stretch/>
        </p:blipFill>
        <p:spPr bwMode="auto">
          <a:xfrm>
            <a:off x="6055754" y="2924944"/>
            <a:ext cx="223224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ara sonriente">
            <a:hlinkClick r:id="rId5" action="ppaction://hlinksldjump"/>
          </p:cNvPr>
          <p:cNvSpPr/>
          <p:nvPr/>
        </p:nvSpPr>
        <p:spPr>
          <a:xfrm>
            <a:off x="7858148" y="5786454"/>
            <a:ext cx="928694" cy="785818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606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683568" y="1196752"/>
            <a:ext cx="6705117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BO" b="1" dirty="0" smtClean="0"/>
              <a:t> PRINCIPALES PROBLEMAS DE BOLIVIA</a:t>
            </a:r>
            <a:endParaRPr lang="es-BO" dirty="0" smtClean="0">
              <a:solidFill>
                <a:srgbClr val="002060"/>
              </a:solidFill>
            </a:endParaRPr>
          </a:p>
        </p:txBody>
      </p:sp>
      <p:pic>
        <p:nvPicPr>
          <p:cNvPr id="5" name="4 Imagen"/>
          <p:cNvPicPr/>
          <p:nvPr/>
        </p:nvPicPr>
        <p:blipFill rotWithShape="1">
          <a:blip r:embed="rId2"/>
          <a:srcRect l="10549" t="13644" r="2739" b="6926"/>
          <a:stretch/>
        </p:blipFill>
        <p:spPr bwMode="auto">
          <a:xfrm>
            <a:off x="683568" y="1988840"/>
            <a:ext cx="7992887" cy="432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683567" y="260648"/>
            <a:ext cx="7992888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 DIACNOSTICO DEL SECTOR </a:t>
            </a:r>
            <a:endParaRPr lang="es-ES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309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98594" y="692696"/>
            <a:ext cx="5945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i="1" dirty="0">
                <a:latin typeface="Cooper Black" pitchFamily="18" charset="0"/>
              </a:rPr>
              <a:t>PRINCIPAL PROBLEMA DE BOLIVIA</a:t>
            </a:r>
          </a:p>
        </p:txBody>
      </p:sp>
      <p:pic>
        <p:nvPicPr>
          <p:cNvPr id="3" name="2 Imagen"/>
          <p:cNvPicPr/>
          <p:nvPr/>
        </p:nvPicPr>
        <p:blipFill rotWithShape="1">
          <a:blip r:embed="rId2"/>
          <a:srcRect l="11523" t="14619" r="10837" b="9270"/>
          <a:stretch/>
        </p:blipFill>
        <p:spPr bwMode="auto">
          <a:xfrm>
            <a:off x="1403648" y="1484784"/>
            <a:ext cx="6192688" cy="42225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3 Cara sonriente">
            <a:hlinkClick r:id="rId3" action="ppaction://hlinksldjump"/>
          </p:cNvPr>
          <p:cNvSpPr/>
          <p:nvPr/>
        </p:nvSpPr>
        <p:spPr>
          <a:xfrm>
            <a:off x="7429520" y="5286388"/>
            <a:ext cx="1500198" cy="1285884"/>
          </a:xfrm>
          <a:prstGeom prst="smileyFac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309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325</TotalTime>
  <Words>1658</Words>
  <Application>Microsoft Office PowerPoint</Application>
  <PresentationFormat>Presentación en pantalla (4:3)</PresentationFormat>
  <Paragraphs>354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8" baseType="lpstr">
      <vt:lpstr>Aharoni</vt:lpstr>
      <vt:lpstr>Albertus Extra Bold</vt:lpstr>
      <vt:lpstr>Arial</vt:lpstr>
      <vt:lpstr>Arial Black</vt:lpstr>
      <vt:lpstr>Calibri</vt:lpstr>
      <vt:lpstr>Century Schoolbook</vt:lpstr>
      <vt:lpstr>Cooper Black</vt:lpstr>
      <vt:lpstr>IrisUPC</vt:lpstr>
      <vt:lpstr>Symbol</vt:lpstr>
      <vt:lpstr>Times New Roman</vt:lpstr>
      <vt:lpstr>Wingdings</vt:lpstr>
      <vt:lpstr>Wingdings 2</vt:lpstr>
      <vt:lpstr>Mirador</vt:lpstr>
      <vt:lpstr>CORRUPCIÓN EN BOLIVIA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CAUSAS DE LA CORRUPCIÒN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DENUNCIAS PRESENTADAS </vt:lpstr>
      <vt:lpstr>DENUNCIAS Y SENTENCIAS EN MUNICIPIOS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MARCO NORMATIVO</vt:lpstr>
      <vt:lpstr>Presentación de PowerPoint</vt:lpstr>
      <vt:lpstr>Ministerio de transparencia y lucha contra la corrupción</vt:lpstr>
      <vt:lpstr>Presentación de PowerPoint</vt:lpstr>
      <vt:lpstr>Objetivos estratégicos institucionales</vt:lpstr>
      <vt:lpstr>MARCO NORMATIVO</vt:lpstr>
      <vt:lpstr>ESTRUCTURA  JURIDICA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CORRUPCIÓN EN BOLIVIA</dc:title>
  <dc:creator>div</dc:creator>
  <cp:lastModifiedBy>castillo</cp:lastModifiedBy>
  <cp:revision>29</cp:revision>
  <dcterms:created xsi:type="dcterms:W3CDTF">2015-10-12T20:31:15Z</dcterms:created>
  <dcterms:modified xsi:type="dcterms:W3CDTF">2015-11-15T01:30:49Z</dcterms:modified>
</cp:coreProperties>
</file>