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272" r:id="rId2"/>
    <p:sldId id="257" r:id="rId3"/>
    <p:sldId id="279" r:id="rId4"/>
    <p:sldId id="258" r:id="rId5"/>
    <p:sldId id="259" r:id="rId6"/>
    <p:sldId id="281" r:id="rId7"/>
    <p:sldId id="276" r:id="rId8"/>
    <p:sldId id="277" r:id="rId9"/>
    <p:sldId id="260" r:id="rId10"/>
    <p:sldId id="273" r:id="rId11"/>
    <p:sldId id="261" r:id="rId12"/>
    <p:sldId id="280" r:id="rId13"/>
    <p:sldId id="263" r:id="rId14"/>
    <p:sldId id="264" r:id="rId15"/>
    <p:sldId id="265" r:id="rId16"/>
    <p:sldId id="268" r:id="rId1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26" autoAdjust="0"/>
  </p:normalViewPr>
  <p:slideViewPr>
    <p:cSldViewPr>
      <p:cViewPr varScale="1">
        <p:scale>
          <a:sx n="54" d="100"/>
          <a:sy n="54" d="100"/>
        </p:scale>
        <p:origin x="798"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8C1FA9-9677-4FEB-9B76-5A346F7FBF23}" type="datetimeFigureOut">
              <a:rPr lang="es-ES" smtClean="0"/>
              <a:t>14/11/2015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049EAC-03AD-43E8-ACB9-726D9997990C}" type="slidenum">
              <a:rPr lang="es-ES" smtClean="0"/>
              <a:t>‹Nº›</a:t>
            </a:fld>
            <a:endParaRPr lang="es-ES"/>
          </a:p>
        </p:txBody>
      </p:sp>
    </p:spTree>
    <p:extLst>
      <p:ext uri="{BB962C8B-B14F-4D97-AF65-F5344CB8AC3E}">
        <p14:creationId xmlns:p14="http://schemas.microsoft.com/office/powerpoint/2010/main" val="1173053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fld id="{6C803E1A-C126-4009-8484-B1E21E8093BC}" type="datetimeFigureOut">
              <a:rPr lang="es-ES" smtClean="0"/>
              <a:t>14/11/2015</a:t>
            </a:fld>
            <a:endParaRPr lang="es-ES"/>
          </a:p>
        </p:txBody>
      </p:sp>
      <p:sp>
        <p:nvSpPr>
          <p:cNvPr id="17" name="16 Marcador de pie de página"/>
          <p:cNvSpPr>
            <a:spLocks noGrp="1"/>
          </p:cNvSpPr>
          <p:nvPr>
            <p:ph type="ftr" sz="quarter" idx="11"/>
          </p:nvPr>
        </p:nvSpPr>
        <p:spPr/>
        <p:txBody>
          <a:bodyPr/>
          <a:lstStyle>
            <a:extLst/>
          </a:lstStyle>
          <a:p>
            <a:endParaRPr lang="es-ES"/>
          </a:p>
        </p:txBody>
      </p:sp>
      <p:sp>
        <p:nvSpPr>
          <p:cNvPr id="29" name="28 Marcador de número de diapositiva"/>
          <p:cNvSpPr>
            <a:spLocks noGrp="1"/>
          </p:cNvSpPr>
          <p:nvPr>
            <p:ph type="sldNum" sz="quarter" idx="12"/>
          </p:nvPr>
        </p:nvSpPr>
        <p:spPr/>
        <p:txBody>
          <a:bodyPr/>
          <a:lstStyle>
            <a:extLst/>
          </a:lstStyle>
          <a:p>
            <a:fld id="{DBBCE566-73EF-4477-AF03-CCF0C8054501}" type="slidenum">
              <a:rPr lang="es-ES" smtClean="0"/>
              <a:t>‹Nº›</a:t>
            </a:fld>
            <a:endParaRPr lang="es-ES"/>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C803E1A-C126-4009-8484-B1E21E8093BC}" type="datetimeFigureOut">
              <a:rPr lang="es-ES" smtClean="0"/>
              <a:t>14/11/2015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DBBCE566-73EF-4477-AF03-CCF0C8054501}"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C803E1A-C126-4009-8484-B1E21E8093BC}" type="datetimeFigureOut">
              <a:rPr lang="es-ES" smtClean="0"/>
              <a:t>14/11/2015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DBBCE566-73EF-4477-AF03-CCF0C8054501}"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C803E1A-C126-4009-8484-B1E21E8093BC}" type="datetimeFigureOut">
              <a:rPr lang="es-ES" smtClean="0"/>
              <a:t>14/11/2015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DBBCE566-73EF-4477-AF03-CCF0C8054501}"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6C803E1A-C126-4009-8484-B1E21E8093BC}" type="datetimeFigureOut">
              <a:rPr lang="es-ES" smtClean="0"/>
              <a:t>14/11/2015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DBBCE566-73EF-4477-AF03-CCF0C8054501}" type="slidenum">
              <a:rPr lang="es-ES" smtClean="0"/>
              <a:t>‹Nº›</a:t>
            </a:fld>
            <a:endParaRPr lang="es-ES"/>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6C803E1A-C126-4009-8484-B1E21E8093BC}" type="datetimeFigureOut">
              <a:rPr lang="es-ES" smtClean="0"/>
              <a:t>14/11/2015</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DBBCE566-73EF-4477-AF03-CCF0C8054501}"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6C803E1A-C126-4009-8484-B1E21E8093BC}" type="datetimeFigureOut">
              <a:rPr lang="es-ES" smtClean="0"/>
              <a:t>14/11/2015</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DBBCE566-73EF-4477-AF03-CCF0C8054501}" type="slidenum">
              <a:rPr lang="es-ES" smtClean="0"/>
              <a:t>‹Nº›</a:t>
            </a:fld>
            <a:endParaRPr lang="es-ES"/>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6C803E1A-C126-4009-8484-B1E21E8093BC}" type="datetimeFigureOut">
              <a:rPr lang="es-ES" smtClean="0"/>
              <a:t>14/11/2015</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DBBCE566-73EF-4477-AF03-CCF0C8054501}"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6C803E1A-C126-4009-8484-B1E21E8093BC}" type="datetimeFigureOut">
              <a:rPr lang="es-ES" smtClean="0"/>
              <a:t>14/11/2015</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DBBCE566-73EF-4477-AF03-CCF0C8054501}"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6C803E1A-C126-4009-8484-B1E21E8093BC}" type="datetimeFigureOut">
              <a:rPr lang="es-ES" smtClean="0"/>
              <a:t>14/11/2015</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DBBCE566-73EF-4477-AF03-CCF0C8054501}"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fld id="{6C803E1A-C126-4009-8484-B1E21E8093BC}" type="datetimeFigureOut">
              <a:rPr lang="es-ES" smtClean="0"/>
              <a:t>14/11/2015</a:t>
            </a:fld>
            <a:endParaRPr lang="es-ES"/>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ES"/>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DBBCE566-73EF-4477-AF03-CCF0C8054501}"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6C803E1A-C126-4009-8484-B1E21E8093BC}" type="datetimeFigureOut">
              <a:rPr lang="es-ES" smtClean="0"/>
              <a:t>14/11/2015</a:t>
            </a:fld>
            <a:endParaRPr lang="es-ES"/>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ES"/>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DBBCE566-73EF-4477-AF03-CCF0C8054501}" type="slidenum">
              <a:rPr lang="es-ES" smtClean="0"/>
              <a:t>‹Nº›</a:t>
            </a:fld>
            <a:endParaRPr lang="es-E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lmundo.com.bo/elmundo/imagen/noticias/30344/303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6548" y="58738"/>
            <a:ext cx="5650576" cy="66798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1 Rectángulo"/>
          <p:cNvSpPr/>
          <p:nvPr/>
        </p:nvSpPr>
        <p:spPr>
          <a:xfrm>
            <a:off x="1352400" y="620688"/>
            <a:ext cx="6603976" cy="286232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6000" b="1" cap="none"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3">
                      <a:satMod val="175000"/>
                      <a:alpha val="40000"/>
                    </a:schemeClr>
                  </a:glow>
                  <a:outerShdw blurRad="76200" dist="50800" dir="5400000" algn="tl" rotWithShape="0">
                    <a:srgbClr val="000000">
                      <a:alpha val="65000"/>
                    </a:srgbClr>
                  </a:outerShdw>
                </a:effectLst>
                <a:latin typeface="Bodoni MT Black" pitchFamily="18" charset="0"/>
              </a:rPr>
              <a:t>El Sector De la </a:t>
            </a:r>
          </a:p>
          <a:p>
            <a:pPr algn="ctr"/>
            <a:r>
              <a:rPr lang="es-ES" sz="6000" b="1" cap="none"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3">
                      <a:satMod val="175000"/>
                      <a:alpha val="40000"/>
                    </a:schemeClr>
                  </a:glow>
                  <a:outerShdw blurRad="76200" dist="50800" dir="5400000" algn="tl" rotWithShape="0">
                    <a:srgbClr val="000000">
                      <a:alpha val="65000"/>
                    </a:srgbClr>
                  </a:outerShdw>
                </a:effectLst>
                <a:latin typeface="Bodoni MT Black" pitchFamily="18" charset="0"/>
              </a:rPr>
              <a:t> Construcción </a:t>
            </a:r>
          </a:p>
          <a:p>
            <a:pPr algn="ctr"/>
            <a:r>
              <a:rPr lang="es-ES" sz="6000" b="1" cap="none"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3">
                      <a:satMod val="175000"/>
                      <a:alpha val="40000"/>
                    </a:schemeClr>
                  </a:glow>
                  <a:outerShdw blurRad="76200" dist="50800" dir="5400000" algn="tl" rotWithShape="0">
                    <a:srgbClr val="000000">
                      <a:alpha val="65000"/>
                    </a:srgbClr>
                  </a:outerShdw>
                </a:effectLst>
                <a:latin typeface="Bodoni MT Black" pitchFamily="18" charset="0"/>
              </a:rPr>
              <a:t>En Bolivia</a:t>
            </a:r>
            <a:endParaRPr lang="es-ES" sz="6000" b="1" cap="none" spc="50" dirty="0">
              <a:ln w="11430"/>
              <a:gradFill>
                <a:gsLst>
                  <a:gs pos="25000">
                    <a:schemeClr val="accent2">
                      <a:satMod val="155000"/>
                    </a:schemeClr>
                  </a:gs>
                  <a:gs pos="100000">
                    <a:schemeClr val="accent2">
                      <a:shade val="45000"/>
                      <a:satMod val="165000"/>
                    </a:schemeClr>
                  </a:gs>
                </a:gsLst>
                <a:lin ang="5400000"/>
              </a:gradFill>
              <a:effectLst>
                <a:glow rad="228600">
                  <a:schemeClr val="accent3">
                    <a:satMod val="175000"/>
                    <a:alpha val="40000"/>
                  </a:schemeClr>
                </a:glow>
                <a:outerShdw blurRad="76200" dist="50800" dir="5400000" algn="tl" rotWithShape="0">
                  <a:srgbClr val="000000">
                    <a:alpha val="65000"/>
                  </a:srgbClr>
                </a:outerShdw>
              </a:effectLst>
              <a:latin typeface="Bodoni MT Black" pitchFamily="18" charset="0"/>
            </a:endParaRPr>
          </a:p>
        </p:txBody>
      </p:sp>
      <p:sp>
        <p:nvSpPr>
          <p:cNvPr id="3" name="2 CuadroTexto"/>
          <p:cNvSpPr txBox="1"/>
          <p:nvPr/>
        </p:nvSpPr>
        <p:spPr>
          <a:xfrm>
            <a:off x="611560" y="4941169"/>
            <a:ext cx="8405564" cy="1446550"/>
          </a:xfrm>
          <a:prstGeom prst="rect">
            <a:avLst/>
          </a:prstGeom>
          <a:noFill/>
        </p:spPr>
        <p:txBody>
          <a:bodyPr wrap="square" rtlCol="0">
            <a:spAutoFit/>
          </a:bodyPr>
          <a:lstStyle/>
          <a:p>
            <a:pPr algn="ctr"/>
            <a:r>
              <a:rPr lang="es-ES" sz="2800" b="1" dirty="0" smtClean="0">
                <a:solidFill>
                  <a:schemeClr val="bg1"/>
                </a:solidFill>
                <a:latin typeface="Aharoni" pitchFamily="2" charset="-79"/>
                <a:cs typeface="Aharoni" pitchFamily="2" charset="-79"/>
              </a:rPr>
              <a:t>REALIDAD ECONOMICA Y SOCIAL DE BOLIVIA</a:t>
            </a:r>
          </a:p>
          <a:p>
            <a:pPr algn="ctr"/>
            <a:r>
              <a:rPr lang="es-ES" sz="2800" b="1" dirty="0" smtClean="0">
                <a:solidFill>
                  <a:schemeClr val="bg1"/>
                </a:solidFill>
                <a:latin typeface="Aharoni" pitchFamily="2" charset="-79"/>
                <a:cs typeface="Aharoni" pitchFamily="2" charset="-79"/>
              </a:rPr>
              <a:t>Lic. Freddy Del Castillo M.</a:t>
            </a:r>
          </a:p>
          <a:p>
            <a:pPr algn="ctr"/>
            <a:r>
              <a:rPr lang="es-ES" sz="3200" b="1" dirty="0" smtClean="0">
                <a:solidFill>
                  <a:schemeClr val="bg1"/>
                </a:solidFill>
                <a:latin typeface="Aharoni" pitchFamily="2" charset="-79"/>
                <a:cs typeface="Aharoni" pitchFamily="2" charset="-79"/>
              </a:rPr>
              <a:t>2015</a:t>
            </a:r>
            <a:endParaRPr lang="es-ES" sz="3200" b="1" dirty="0">
              <a:solidFill>
                <a:schemeClr val="bg1"/>
              </a:solidFill>
              <a:latin typeface="Aharoni" pitchFamily="2" charset="-79"/>
              <a:cs typeface="Aharoni" pitchFamily="2" charset="-79"/>
            </a:endParaRPr>
          </a:p>
        </p:txBody>
      </p:sp>
      <p:pic>
        <p:nvPicPr>
          <p:cNvPr id="1026" name="Picture 2" descr="http://lapatriaenlinea.com/fotos/11_2011/87468_2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811" y="159693"/>
            <a:ext cx="987847" cy="9219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AutoShape 4" descr="https://fbcdn-profile-a.akamaihd.net/hprofile-ak-prn2/v/t1.0-1/c26.21.266.266/s200x200/559672_413059245452369_1748197438_n.jpg?oh=887128e52836a80be64fe6f11aa27f14&amp;oe=56A3391C&amp;__gda__=1449963943_b3e077fc5ece07d86fb31b6e70c0e6f7"/>
          <p:cNvSpPr>
            <a:spLocks noChangeAspect="1" noChangeArrowheads="1"/>
          </p:cNvSpPr>
          <p:nvPr/>
        </p:nvSpPr>
        <p:spPr bwMode="auto">
          <a:xfrm>
            <a:off x="63500" y="-136525"/>
            <a:ext cx="19050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5" name="Picture 6" descr="https://fbcdn-profile-a.akamaihd.net/hprofile-ak-prn2/v/t1.0-1/c26.21.266.266/s200x200/559672_413059245452369_1748197438_n.jpg?oh=887128e52836a80be64fe6f11aa27f14&amp;oe=56A3391C&amp;__gda__=1449963943_b3e077fc5ece07d86fb31b6e70c0e6f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376" y="179531"/>
            <a:ext cx="905887" cy="905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721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427"/>
            <a:ext cx="9036496" cy="682457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9030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datos-bo.com/images/img_sis/normal/pago_impuest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4349275"/>
            <a:ext cx="2880320" cy="21594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345894" y="149731"/>
            <a:ext cx="4010082" cy="830997"/>
          </a:xfrm>
          <a:prstGeom prst="rect">
            <a:avLst/>
          </a:prstGeom>
          <a:noFill/>
        </p:spPr>
        <p:txBody>
          <a:bodyPr wrap="square" rtlCol="0">
            <a:spAutoFit/>
          </a:bodyPr>
          <a:lstStyle/>
          <a:p>
            <a:r>
              <a:rPr lang="es-ES" sz="2400" b="1" u="sng" dirty="0" smtClean="0">
                <a:solidFill>
                  <a:srgbClr val="FF0000"/>
                </a:solidFill>
              </a:rPr>
              <a:t> </a:t>
            </a:r>
            <a:r>
              <a:rPr lang="es-ES" sz="2400" b="1" dirty="0" smtClean="0">
                <a:solidFill>
                  <a:srgbClr val="FF0000"/>
                </a:solidFill>
              </a:rPr>
              <a:t>4.- MARCO NORMATIVO</a:t>
            </a:r>
            <a:endParaRPr lang="es-ES" sz="2400" dirty="0" smtClean="0">
              <a:solidFill>
                <a:srgbClr val="FF0000"/>
              </a:solidFill>
            </a:endParaRPr>
          </a:p>
          <a:p>
            <a:endParaRPr lang="es-ES" sz="2400" dirty="0">
              <a:solidFill>
                <a:srgbClr val="FF0000"/>
              </a:solidFill>
            </a:endParaRPr>
          </a:p>
        </p:txBody>
      </p:sp>
      <p:sp>
        <p:nvSpPr>
          <p:cNvPr id="6" name="5 CuadroTexto"/>
          <p:cNvSpPr txBox="1"/>
          <p:nvPr/>
        </p:nvSpPr>
        <p:spPr>
          <a:xfrm>
            <a:off x="611560" y="836712"/>
            <a:ext cx="7763226" cy="3785652"/>
          </a:xfrm>
          <a:prstGeom prst="rect">
            <a:avLst/>
          </a:prstGeom>
          <a:noFill/>
        </p:spPr>
        <p:txBody>
          <a:bodyPr wrap="square" rtlCol="0">
            <a:spAutoFit/>
          </a:bodyPr>
          <a:lstStyle/>
          <a:p>
            <a:pPr algn="just"/>
            <a:r>
              <a:rPr lang="es-ES" sz="2400" b="1" dirty="0">
                <a:solidFill>
                  <a:schemeClr val="accent2">
                    <a:lumMod val="60000"/>
                    <a:lumOff val="40000"/>
                  </a:schemeClr>
                </a:solidFill>
              </a:rPr>
              <a:t>La construcción es una actividad que se la realiza a través de la participación del sector privado donde intervienen una variedad de empresas de diferentes tamaños. Si bien, la actividad privada ha  contribuido  al  crecimiento  del  sector,  debe  señalarse  que  el  Estado  que  jugado  un  rol importante en su desarrollo a lo largo de los últimos años, a través de la ejecución de importantes proyectos de infraestructura básica que van desde la construcción de pequeñas postas médicas hasta los grandes proyectos carreteros, de energía eléctrica y perforación de pozos</a:t>
            </a:r>
          </a:p>
        </p:txBody>
      </p:sp>
    </p:spTree>
    <p:extLst>
      <p:ext uri="{BB962C8B-B14F-4D97-AF65-F5344CB8AC3E}">
        <p14:creationId xmlns:p14="http://schemas.microsoft.com/office/powerpoint/2010/main" val="3557189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elmundo.com.bo/elmundo/imagen/noticias/30344/303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4032301"/>
            <a:ext cx="3609548" cy="2689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395536" y="1340768"/>
            <a:ext cx="8352928" cy="3108543"/>
          </a:xfrm>
          <a:prstGeom prst="rect">
            <a:avLst/>
          </a:prstGeom>
          <a:noFill/>
        </p:spPr>
        <p:txBody>
          <a:bodyPr wrap="square" rtlCol="0">
            <a:spAutoFit/>
          </a:bodyPr>
          <a:lstStyle/>
          <a:p>
            <a:pPr algn="just"/>
            <a:r>
              <a:rPr lang="es-ES" sz="2800" b="1" dirty="0">
                <a:solidFill>
                  <a:srgbClr val="FFFF00"/>
                </a:solidFill>
              </a:rPr>
              <a:t>Asimismo, el Plan Nacional de Desarrollo aprobado mediante Decreto Supremo 29272 de 12 de septiembre de 2007, asigna un importante papel a la ejecución de importantes proyectos en los sectores generadores de activos sociales, estratégicos y de infraestructura a la producción.</a:t>
            </a:r>
          </a:p>
          <a:p>
            <a:pPr algn="just"/>
            <a:endParaRPr lang="es-ES" sz="2800" b="1" dirty="0">
              <a:solidFill>
                <a:srgbClr val="FFFF00"/>
              </a:solidFill>
            </a:endParaRPr>
          </a:p>
        </p:txBody>
      </p:sp>
    </p:spTree>
    <p:extLst>
      <p:ext uri="{BB962C8B-B14F-4D97-AF65-F5344CB8AC3E}">
        <p14:creationId xmlns:p14="http://schemas.microsoft.com/office/powerpoint/2010/main" val="3355412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t="35978" b="35724"/>
          <a:stretch/>
        </p:blipFill>
        <p:spPr bwMode="auto">
          <a:xfrm>
            <a:off x="3803914" y="2852936"/>
            <a:ext cx="5340085" cy="4005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323528" y="332656"/>
            <a:ext cx="7776864" cy="6555641"/>
          </a:xfrm>
          <a:prstGeom prst="rect">
            <a:avLst/>
          </a:prstGeom>
          <a:noFill/>
        </p:spPr>
        <p:txBody>
          <a:bodyPr wrap="square" rtlCol="0">
            <a:spAutoFit/>
          </a:bodyPr>
          <a:lstStyle/>
          <a:p>
            <a:pPr marL="285750" indent="-285750">
              <a:buFont typeface="Arial" panose="020B0604020202020204" pitchFamily="34" charset="0"/>
              <a:buChar char="•"/>
            </a:pPr>
            <a:r>
              <a:rPr lang="es-ES" sz="2400" b="1" dirty="0">
                <a:solidFill>
                  <a:srgbClr val="FFFF00"/>
                </a:solidFill>
              </a:rPr>
              <a:t>Ley de Participación Popular (Ley Nº 1551 de 20/04/1994</a:t>
            </a:r>
            <a:r>
              <a:rPr lang="es-ES" sz="2400" b="1" dirty="0" smtClean="0">
                <a:solidFill>
                  <a:srgbClr val="FFFF00"/>
                </a:solidFill>
              </a:rPr>
              <a:t>)</a:t>
            </a:r>
          </a:p>
          <a:p>
            <a:pPr marL="285750" indent="-285750">
              <a:buFont typeface="Arial" panose="020B0604020202020204" pitchFamily="34" charset="0"/>
              <a:buChar char="•"/>
            </a:pPr>
            <a:r>
              <a:rPr lang="es-ES" sz="2400" b="1" dirty="0">
                <a:solidFill>
                  <a:srgbClr val="FFFF00"/>
                </a:solidFill>
              </a:rPr>
              <a:t>Ley de Descentralización Administrativa (No. 1654 de 28/07/1995)</a:t>
            </a:r>
            <a:r>
              <a:rPr lang="es-ES" sz="2400" dirty="0">
                <a:solidFill>
                  <a:srgbClr val="FFFF00"/>
                </a:solidFill>
              </a:rPr>
              <a:t>, </a:t>
            </a:r>
            <a:endParaRPr lang="es-ES" sz="2400" dirty="0" smtClean="0">
              <a:solidFill>
                <a:srgbClr val="FFFF00"/>
              </a:solidFill>
            </a:endParaRPr>
          </a:p>
          <a:p>
            <a:pPr marL="285750" indent="-285750">
              <a:buFont typeface="Arial" panose="020B0604020202020204" pitchFamily="34" charset="0"/>
              <a:buChar char="•"/>
            </a:pPr>
            <a:r>
              <a:rPr lang="es-ES" sz="2400" b="1" dirty="0">
                <a:solidFill>
                  <a:srgbClr val="FFFF00"/>
                </a:solidFill>
              </a:rPr>
              <a:t>Ley de Concesiones de Obras Públicas de Transporte (Ley Nº 1874 de 22 de junio de 1998</a:t>
            </a:r>
            <a:r>
              <a:rPr lang="es-ES" sz="2400" b="1" dirty="0" smtClean="0">
                <a:solidFill>
                  <a:srgbClr val="FFFF00"/>
                </a:solidFill>
              </a:rPr>
              <a:t>)</a:t>
            </a:r>
          </a:p>
          <a:p>
            <a:pPr marL="285750" indent="-285750">
              <a:buFont typeface="Arial" panose="020B0604020202020204" pitchFamily="34" charset="0"/>
              <a:buChar char="•"/>
            </a:pPr>
            <a:r>
              <a:rPr lang="es-ES" sz="2400" b="1" dirty="0">
                <a:solidFill>
                  <a:srgbClr val="FFFF00"/>
                </a:solidFill>
              </a:rPr>
              <a:t>Ley de Municipalidades (Ley Nº 2028 de 28 de octubre de 1999</a:t>
            </a:r>
            <a:r>
              <a:rPr lang="es-ES" sz="2400" b="1" dirty="0" smtClean="0">
                <a:solidFill>
                  <a:srgbClr val="FFFF00"/>
                </a:solidFill>
              </a:rPr>
              <a:t>)</a:t>
            </a:r>
          </a:p>
          <a:p>
            <a:pPr marL="285750" lvl="0" indent="-285750">
              <a:buFont typeface="Arial" panose="020B0604020202020204" pitchFamily="34" charset="0"/>
              <a:buChar char="•"/>
            </a:pPr>
            <a:r>
              <a:rPr lang="es-ES" sz="2400" b="1" dirty="0">
                <a:solidFill>
                  <a:srgbClr val="FFFF00"/>
                </a:solidFill>
              </a:rPr>
              <a:t>Ley de Creación de la Administradora Boliviana de Carreteras (Ley Nº 3507 </a:t>
            </a:r>
            <a:r>
              <a:rPr lang="es-ES" sz="2400" b="1" dirty="0" smtClean="0">
                <a:solidFill>
                  <a:srgbClr val="FFFF00"/>
                </a:solidFill>
              </a:rPr>
              <a:t>de 27 </a:t>
            </a:r>
            <a:r>
              <a:rPr lang="es-ES" sz="2400" b="1" dirty="0">
                <a:solidFill>
                  <a:srgbClr val="FFFF00"/>
                </a:solidFill>
              </a:rPr>
              <a:t>de octubre </a:t>
            </a:r>
            <a:r>
              <a:rPr lang="es-ES" sz="2400" b="1" dirty="0" smtClean="0">
                <a:solidFill>
                  <a:srgbClr val="FFFF00"/>
                </a:solidFill>
              </a:rPr>
              <a:t>de</a:t>
            </a:r>
            <a:r>
              <a:rPr lang="es-ES" sz="2400" dirty="0">
                <a:solidFill>
                  <a:srgbClr val="FFFF00"/>
                </a:solidFill>
              </a:rPr>
              <a:t> </a:t>
            </a:r>
            <a:r>
              <a:rPr lang="es-ES" sz="2400" b="1" dirty="0" smtClean="0">
                <a:solidFill>
                  <a:srgbClr val="FFFF00"/>
                </a:solidFill>
              </a:rPr>
              <a:t>2006)</a:t>
            </a:r>
          </a:p>
          <a:p>
            <a:pPr marL="285750" lvl="0" indent="-285750">
              <a:buFont typeface="Arial" panose="020B0604020202020204" pitchFamily="34" charset="0"/>
              <a:buChar char="•"/>
            </a:pPr>
            <a:r>
              <a:rPr lang="es-ES" sz="2400" b="1" dirty="0">
                <a:solidFill>
                  <a:srgbClr val="FFFF00"/>
                </a:solidFill>
              </a:rPr>
              <a:t>Normas Básica del Sistema de Administración de Bienes y Servicios (Decreto Supremo Nº 181 </a:t>
            </a:r>
            <a:r>
              <a:rPr lang="es-ES" sz="2400" b="1" dirty="0" smtClean="0">
                <a:solidFill>
                  <a:srgbClr val="FFFF00"/>
                </a:solidFill>
              </a:rPr>
              <a:t>de </a:t>
            </a:r>
            <a:r>
              <a:rPr lang="es-ES" sz="2400" dirty="0" smtClean="0">
                <a:solidFill>
                  <a:srgbClr val="FFFF00"/>
                </a:solidFill>
              </a:rPr>
              <a:t>1</a:t>
            </a:r>
            <a:r>
              <a:rPr lang="es-ES" sz="2400" b="1" dirty="0" smtClean="0">
                <a:solidFill>
                  <a:srgbClr val="FFFF00"/>
                </a:solidFill>
              </a:rPr>
              <a:t>7 </a:t>
            </a:r>
            <a:r>
              <a:rPr lang="es-ES" sz="2400" b="1" dirty="0">
                <a:solidFill>
                  <a:srgbClr val="FFFF00"/>
                </a:solidFill>
              </a:rPr>
              <a:t>de julio de 2009</a:t>
            </a:r>
            <a:r>
              <a:rPr lang="es-ES" sz="2400" b="1" dirty="0" smtClean="0">
                <a:solidFill>
                  <a:srgbClr val="FFFF00"/>
                </a:solidFill>
              </a:rPr>
              <a:t>)</a:t>
            </a:r>
          </a:p>
          <a:p>
            <a:pPr marL="285750" indent="-285750">
              <a:buFont typeface="Arial" panose="020B0604020202020204" pitchFamily="34" charset="0"/>
              <a:buChar char="•"/>
            </a:pPr>
            <a:r>
              <a:rPr lang="es-ES" sz="2400" b="1" dirty="0">
                <a:solidFill>
                  <a:srgbClr val="FFFF00"/>
                </a:solidFill>
              </a:rPr>
              <a:t>Programa de Vivienda Social (Decreto Supremo Nº 28794 de 12 de julio de 2007)</a:t>
            </a:r>
            <a:endParaRPr lang="es-ES" sz="2400" dirty="0">
              <a:solidFill>
                <a:srgbClr val="FFFF00"/>
              </a:solidFill>
            </a:endParaRPr>
          </a:p>
          <a:p>
            <a:pPr marL="285750" indent="-285750">
              <a:buFont typeface="Arial" panose="020B0604020202020204" pitchFamily="34" charset="0"/>
              <a:buChar char="•"/>
            </a:pPr>
            <a:r>
              <a:rPr lang="es-ES" sz="2400" b="1" dirty="0">
                <a:solidFill>
                  <a:srgbClr val="FFFF00"/>
                </a:solidFill>
              </a:rPr>
              <a:t>Plan Nacional de Desarrollo (D.S. 29272 de 12/9/2007)</a:t>
            </a:r>
            <a:endParaRPr lang="es-ES" sz="2400" dirty="0">
              <a:solidFill>
                <a:srgbClr val="FFFF00"/>
              </a:solidFill>
            </a:endParaRPr>
          </a:p>
          <a:p>
            <a:endParaRPr lang="es-ES" sz="2000" b="1" dirty="0" smtClean="0">
              <a:solidFill>
                <a:srgbClr val="FFFF00"/>
              </a:solidFill>
            </a:endParaRPr>
          </a:p>
          <a:p>
            <a:endParaRPr lang="es-ES" sz="2000" dirty="0">
              <a:solidFill>
                <a:srgbClr val="FFFF00"/>
              </a:solidFill>
            </a:endParaRPr>
          </a:p>
        </p:txBody>
      </p:sp>
    </p:spTree>
    <p:extLst>
      <p:ext uri="{BB962C8B-B14F-4D97-AF65-F5344CB8AC3E}">
        <p14:creationId xmlns:p14="http://schemas.microsoft.com/office/powerpoint/2010/main" val="3546991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 b="71368"/>
          <a:stretch/>
        </p:blipFill>
        <p:spPr bwMode="auto">
          <a:xfrm>
            <a:off x="4364235" y="3789041"/>
            <a:ext cx="4529892" cy="306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539552" y="332656"/>
            <a:ext cx="3096344" cy="523220"/>
          </a:xfrm>
          <a:prstGeom prst="rect">
            <a:avLst/>
          </a:prstGeom>
          <a:noFill/>
        </p:spPr>
        <p:txBody>
          <a:bodyPr wrap="square" rtlCol="0">
            <a:spAutoFit/>
          </a:bodyPr>
          <a:lstStyle/>
          <a:p>
            <a:r>
              <a:rPr lang="es-ES" sz="2800" b="1" u="sng" dirty="0" smtClean="0">
                <a:solidFill>
                  <a:srgbClr val="FF0000"/>
                </a:solidFill>
              </a:rPr>
              <a:t>Perspectivas</a:t>
            </a:r>
            <a:endParaRPr lang="es-ES" sz="2800" b="1" u="sng" dirty="0">
              <a:solidFill>
                <a:srgbClr val="FF0000"/>
              </a:solidFill>
            </a:endParaRPr>
          </a:p>
        </p:txBody>
      </p:sp>
      <p:sp>
        <p:nvSpPr>
          <p:cNvPr id="5" name="4 CuadroTexto"/>
          <p:cNvSpPr txBox="1"/>
          <p:nvPr/>
        </p:nvSpPr>
        <p:spPr>
          <a:xfrm>
            <a:off x="539552" y="1124744"/>
            <a:ext cx="7848872" cy="3416320"/>
          </a:xfrm>
          <a:prstGeom prst="rect">
            <a:avLst/>
          </a:prstGeom>
          <a:noFill/>
        </p:spPr>
        <p:txBody>
          <a:bodyPr wrap="square" rtlCol="0">
            <a:spAutoFit/>
          </a:bodyPr>
          <a:lstStyle/>
          <a:p>
            <a:pPr algn="just"/>
            <a:r>
              <a:rPr lang="es-ES" sz="2400" b="1" dirty="0">
                <a:solidFill>
                  <a:srgbClr val="FFFF00"/>
                </a:solidFill>
              </a:rPr>
              <a:t>El componente residencial de la construcción tiene, pues, recorrido garantizado para algún tiempo aunque el ritmo será muy inferior al de la etapa. En cambio, el comportamiento de la construcción no residencial dependerá bastante de la obra pública licitada, esto es, de los recursos públicos destinados al sector, a la vista de la fuerte incidencia de la obra civil en el segmento de la construcción no residencial.</a:t>
            </a:r>
          </a:p>
          <a:p>
            <a:pPr algn="just"/>
            <a:endParaRPr lang="es-ES" sz="2400" b="1" dirty="0">
              <a:solidFill>
                <a:srgbClr val="FFFF00"/>
              </a:solidFill>
            </a:endParaRPr>
          </a:p>
        </p:txBody>
      </p:sp>
    </p:spTree>
    <p:extLst>
      <p:ext uri="{BB962C8B-B14F-4D97-AF65-F5344CB8AC3E}">
        <p14:creationId xmlns:p14="http://schemas.microsoft.com/office/powerpoint/2010/main" val="651041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404664"/>
            <a:ext cx="3384376" cy="954107"/>
          </a:xfrm>
          <a:prstGeom prst="rect">
            <a:avLst/>
          </a:prstGeom>
          <a:noFill/>
        </p:spPr>
        <p:txBody>
          <a:bodyPr wrap="square" rtlCol="0">
            <a:spAutoFit/>
          </a:bodyPr>
          <a:lstStyle/>
          <a:p>
            <a:r>
              <a:rPr lang="es-ES" sz="2800" b="1" u="sng" dirty="0" smtClean="0">
                <a:solidFill>
                  <a:srgbClr val="FF0000"/>
                </a:solidFill>
              </a:rPr>
              <a:t>5.- PERSPECTIVAS</a:t>
            </a:r>
            <a:endParaRPr lang="es-ES" sz="2800" dirty="0" smtClean="0">
              <a:solidFill>
                <a:srgbClr val="FF0000"/>
              </a:solidFill>
            </a:endParaRPr>
          </a:p>
          <a:p>
            <a:endParaRPr lang="es-ES" sz="2800" dirty="0">
              <a:solidFill>
                <a:srgbClr val="FF0000"/>
              </a:solidFill>
            </a:endParaRPr>
          </a:p>
        </p:txBody>
      </p:sp>
      <p:pic>
        <p:nvPicPr>
          <p:cNvPr id="5122" name="Picture 2" descr="http://boliviaemprende.com/wp-content/uploads/2014/08/CRECE-APORTE-impuest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16" y="116631"/>
            <a:ext cx="8853772" cy="66403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3 Imagen"/>
          <p:cNvPicPr/>
          <p:nvPr/>
        </p:nvPicPr>
        <p:blipFill rotWithShape="1">
          <a:blip r:embed="rId3"/>
          <a:srcRect l="7396" t="29298" r="72476" b="31428"/>
          <a:stretch/>
        </p:blipFill>
        <p:spPr bwMode="auto">
          <a:xfrm>
            <a:off x="1475656" y="1358771"/>
            <a:ext cx="6780538" cy="46061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8289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image.slidesharecdn.com/ofimatica-140624164406-phpapp02/95/ofimatica-48-638.jpg%3Fcb%3D14036463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414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revistavivienda.com.ar/wp-content/uploads/bolivia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935" y="2494802"/>
            <a:ext cx="5534193" cy="40305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549866" y="566704"/>
            <a:ext cx="4454182" cy="58477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3">
                      <a:satMod val="175000"/>
                      <a:alpha val="40000"/>
                    </a:schemeClr>
                  </a:glow>
                  <a:outerShdw blurRad="76200" dist="50800" dir="5400000" algn="tl" rotWithShape="0">
                    <a:srgbClr val="000000">
                      <a:alpha val="65000"/>
                    </a:srgbClr>
                  </a:outerShdw>
                </a:effectLst>
                <a:latin typeface="Bodoni MT Black" pitchFamily="18" charset="0"/>
              </a:rPr>
              <a:t>INTRODUCCION</a:t>
            </a:r>
            <a:endParaRPr lang="es-ES" sz="32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3">
                    <a:satMod val="175000"/>
                    <a:alpha val="40000"/>
                  </a:schemeClr>
                </a:glow>
                <a:outerShdw blurRad="76200" dist="50800" dir="5400000" algn="tl" rotWithShape="0">
                  <a:srgbClr val="000000">
                    <a:alpha val="65000"/>
                  </a:srgbClr>
                </a:outerShdw>
              </a:effectLst>
              <a:latin typeface="Bodoni MT Black" pitchFamily="18" charset="0"/>
            </a:endParaRPr>
          </a:p>
        </p:txBody>
      </p:sp>
      <p:sp>
        <p:nvSpPr>
          <p:cNvPr id="3" name="2 CuadroTexto"/>
          <p:cNvSpPr txBox="1"/>
          <p:nvPr/>
        </p:nvSpPr>
        <p:spPr>
          <a:xfrm>
            <a:off x="827584" y="1412776"/>
            <a:ext cx="7704856" cy="3539430"/>
          </a:xfrm>
          <a:prstGeom prst="rect">
            <a:avLst/>
          </a:prstGeom>
          <a:noFill/>
        </p:spPr>
        <p:txBody>
          <a:bodyPr wrap="square" rtlCol="0">
            <a:spAutoFit/>
          </a:bodyPr>
          <a:lstStyle/>
          <a:p>
            <a:pPr algn="just"/>
            <a:r>
              <a:rPr lang="es-MX" sz="2800" b="1" dirty="0">
                <a:solidFill>
                  <a:schemeClr val="accent4">
                    <a:lumMod val="60000"/>
                    <a:lumOff val="40000"/>
                  </a:schemeClr>
                </a:solidFill>
              </a:rPr>
              <a:t>La construcción es una de las actividades de mayor importancia dentro la economía de un </a:t>
            </a:r>
            <a:r>
              <a:rPr lang="es-MX" sz="2800" b="1" dirty="0" smtClean="0">
                <a:solidFill>
                  <a:schemeClr val="accent4">
                    <a:lumMod val="60000"/>
                    <a:lumOff val="40000"/>
                  </a:schemeClr>
                </a:solidFill>
              </a:rPr>
              <a:t>país</a:t>
            </a:r>
            <a:r>
              <a:rPr lang="es-MX" sz="2800" b="1" dirty="0">
                <a:solidFill>
                  <a:schemeClr val="accent4">
                    <a:lumMod val="60000"/>
                    <a:lumOff val="40000"/>
                  </a:schemeClr>
                </a:solidFill>
              </a:rPr>
              <a:t>.</a:t>
            </a:r>
            <a:endParaRPr lang="es-MX" sz="2800" b="1" dirty="0" smtClean="0">
              <a:solidFill>
                <a:schemeClr val="accent4">
                  <a:lumMod val="60000"/>
                  <a:lumOff val="40000"/>
                </a:schemeClr>
              </a:solidFill>
            </a:endParaRPr>
          </a:p>
          <a:p>
            <a:pPr algn="just"/>
            <a:r>
              <a:rPr lang="es-MX" sz="2800" b="1" dirty="0" smtClean="0">
                <a:solidFill>
                  <a:srgbClr val="FF0000"/>
                </a:solidFill>
              </a:rPr>
              <a:t>•</a:t>
            </a:r>
            <a:r>
              <a:rPr lang="es-MX" sz="2800" b="1" dirty="0" smtClean="0">
                <a:solidFill>
                  <a:schemeClr val="accent4">
                    <a:lumMod val="60000"/>
                    <a:lumOff val="40000"/>
                  </a:schemeClr>
                </a:solidFill>
              </a:rPr>
              <a:t> </a:t>
            </a:r>
            <a:r>
              <a:rPr lang="es-MX" sz="2800" b="1" dirty="0">
                <a:solidFill>
                  <a:schemeClr val="accent4">
                    <a:lumMod val="60000"/>
                    <a:lumOff val="40000"/>
                  </a:schemeClr>
                </a:solidFill>
              </a:rPr>
              <a:t>La construcción al atender la demanda de infraestructura es una actividad interrelacionada con otros sectores </a:t>
            </a:r>
            <a:r>
              <a:rPr lang="es-MX" sz="2800" b="1" dirty="0" smtClean="0">
                <a:solidFill>
                  <a:schemeClr val="accent4">
                    <a:lumMod val="60000"/>
                    <a:lumOff val="40000"/>
                  </a:schemeClr>
                </a:solidFill>
              </a:rPr>
              <a:t>como ser: energía</a:t>
            </a:r>
            <a:r>
              <a:rPr lang="es-MX" sz="2800" b="1" dirty="0">
                <a:solidFill>
                  <a:schemeClr val="accent4">
                    <a:lumMod val="60000"/>
                    <a:lumOff val="40000"/>
                  </a:schemeClr>
                </a:solidFill>
              </a:rPr>
              <a:t>, transporte, salud, educación y cultura, saneamiento básico, urbanismo, vivienda y recursos hídricos. </a:t>
            </a:r>
            <a:endParaRPr lang="es-MX" sz="2800" b="1" dirty="0" smtClean="0">
              <a:solidFill>
                <a:schemeClr val="accent4">
                  <a:lumMod val="60000"/>
                  <a:lumOff val="40000"/>
                </a:schemeClr>
              </a:solidFill>
            </a:endParaRPr>
          </a:p>
        </p:txBody>
      </p:sp>
    </p:spTree>
    <p:extLst>
      <p:ext uri="{BB962C8B-B14F-4D97-AF65-F5344CB8AC3E}">
        <p14:creationId xmlns:p14="http://schemas.microsoft.com/office/powerpoint/2010/main" val="3476984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144" t="37645" r="28116" b="9347"/>
          <a:stretch/>
        </p:blipFill>
        <p:spPr bwMode="auto">
          <a:xfrm>
            <a:off x="38871" y="3224538"/>
            <a:ext cx="4965177" cy="374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043608" y="238959"/>
            <a:ext cx="7920880" cy="4832092"/>
          </a:xfrm>
          <a:prstGeom prst="rect">
            <a:avLst/>
          </a:prstGeom>
          <a:noFill/>
        </p:spPr>
        <p:txBody>
          <a:bodyPr wrap="square" rtlCol="0">
            <a:spAutoFit/>
          </a:bodyPr>
          <a:lstStyle/>
          <a:p>
            <a:pPr algn="just"/>
            <a:r>
              <a:rPr lang="es-ES" sz="4400" b="1" dirty="0">
                <a:solidFill>
                  <a:srgbClr val="FF0000"/>
                </a:solidFill>
              </a:rPr>
              <a:t>•</a:t>
            </a:r>
            <a:r>
              <a:rPr lang="es-ES" sz="4400" b="1" dirty="0">
                <a:solidFill>
                  <a:srgbClr val="FFFF00"/>
                </a:solidFill>
              </a:rPr>
              <a:t> En Bolivia, la construcción en el ámbito público ha representado en los últimos cinco años alrededor de 1.500 millones de dólares/año de inversión del total de la inversión </a:t>
            </a:r>
            <a:r>
              <a:rPr lang="es-ES" sz="4400" b="1" dirty="0" smtClean="0">
                <a:solidFill>
                  <a:srgbClr val="FFFF00"/>
                </a:solidFill>
              </a:rPr>
              <a:t>pública</a:t>
            </a:r>
            <a:r>
              <a:rPr lang="es-ES" sz="4400" b="1" dirty="0">
                <a:solidFill>
                  <a:srgbClr val="FFFF00"/>
                </a:solidFill>
              </a:rPr>
              <a:t>.</a:t>
            </a:r>
          </a:p>
        </p:txBody>
      </p:sp>
    </p:spTree>
    <p:extLst>
      <p:ext uri="{BB962C8B-B14F-4D97-AF65-F5344CB8AC3E}">
        <p14:creationId xmlns:p14="http://schemas.microsoft.com/office/powerpoint/2010/main" val="2195440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elmundo.com.bo/elmundo/imagen/noticias/30344/303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4036672"/>
            <a:ext cx="3384375" cy="24886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395536" y="404664"/>
            <a:ext cx="4752528" cy="738664"/>
          </a:xfrm>
          <a:prstGeom prst="rect">
            <a:avLst/>
          </a:prstGeom>
          <a:noFill/>
        </p:spPr>
        <p:txBody>
          <a:bodyPr wrap="square" rtlCol="0">
            <a:spAutoFit/>
          </a:bodyPr>
          <a:lstStyle/>
          <a:p>
            <a:r>
              <a:rPr lang="es-ES" sz="2400" b="1" u="sng" dirty="0" smtClean="0">
                <a:solidFill>
                  <a:srgbClr val="FF0000"/>
                </a:solidFill>
              </a:rPr>
              <a:t>2.- DIAGNOSTICO DEL SECTOR.-</a:t>
            </a:r>
            <a:endParaRPr lang="es-ES" sz="2400" b="1" dirty="0" smtClean="0">
              <a:solidFill>
                <a:srgbClr val="FF0000"/>
              </a:solidFill>
            </a:endParaRPr>
          </a:p>
          <a:p>
            <a:endParaRPr lang="es-ES" dirty="0"/>
          </a:p>
        </p:txBody>
      </p:sp>
      <p:sp>
        <p:nvSpPr>
          <p:cNvPr id="4" name="3 CuadroTexto"/>
          <p:cNvSpPr txBox="1"/>
          <p:nvPr/>
        </p:nvSpPr>
        <p:spPr>
          <a:xfrm>
            <a:off x="827584" y="1268760"/>
            <a:ext cx="7848872" cy="3416320"/>
          </a:xfrm>
          <a:prstGeom prst="rect">
            <a:avLst/>
          </a:prstGeom>
          <a:noFill/>
        </p:spPr>
        <p:txBody>
          <a:bodyPr wrap="square" rtlCol="0">
            <a:spAutoFit/>
          </a:bodyPr>
          <a:lstStyle/>
          <a:p>
            <a:pPr algn="just"/>
            <a:r>
              <a:rPr lang="es-ES" sz="3600" b="1" dirty="0">
                <a:solidFill>
                  <a:srgbClr val="FFC000"/>
                </a:solidFill>
              </a:rPr>
              <a:t>El crecimiento de ese sector en el país cerró con 7,6 por ciento en 2013. Señaló que si bien el porcentaje es menor al de hace cuatro años, el crecimiento es sostenido.</a:t>
            </a:r>
          </a:p>
          <a:p>
            <a:pPr algn="just"/>
            <a:endParaRPr lang="es-ES" sz="3600" b="1" dirty="0">
              <a:solidFill>
                <a:srgbClr val="FFC000"/>
              </a:solidFill>
            </a:endParaRPr>
          </a:p>
        </p:txBody>
      </p:sp>
    </p:spTree>
    <p:extLst>
      <p:ext uri="{BB962C8B-B14F-4D97-AF65-F5344CB8AC3E}">
        <p14:creationId xmlns:p14="http://schemas.microsoft.com/office/powerpoint/2010/main" val="1999812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4392835"/>
            <a:ext cx="3168352" cy="23319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285935" y="260648"/>
            <a:ext cx="7992888" cy="2246769"/>
          </a:xfrm>
          <a:prstGeom prst="rect">
            <a:avLst/>
          </a:prstGeom>
          <a:noFill/>
        </p:spPr>
        <p:txBody>
          <a:bodyPr wrap="square" rtlCol="0">
            <a:spAutoFit/>
          </a:bodyPr>
          <a:lstStyle/>
          <a:p>
            <a:pPr marL="342900" indent="-342900" algn="just">
              <a:buFont typeface="Arial" pitchFamily="34" charset="0"/>
              <a:buChar char="•"/>
            </a:pPr>
            <a:r>
              <a:rPr lang="es-ES" sz="2800" b="1" dirty="0">
                <a:solidFill>
                  <a:srgbClr val="FF0000"/>
                </a:solidFill>
              </a:rPr>
              <a:t>Aporta 9.5% al PIB</a:t>
            </a:r>
          </a:p>
          <a:p>
            <a:pPr algn="just"/>
            <a:r>
              <a:rPr lang="es-ES" sz="2800" b="1" dirty="0">
                <a:solidFill>
                  <a:srgbClr val="FFFF00"/>
                </a:solidFill>
              </a:rPr>
              <a:t/>
            </a:r>
            <a:br>
              <a:rPr lang="es-ES" sz="2800" b="1" dirty="0">
                <a:solidFill>
                  <a:srgbClr val="FFFF00"/>
                </a:solidFill>
              </a:rPr>
            </a:br>
            <a:r>
              <a:rPr lang="es-ES" sz="2800" b="1" dirty="0">
                <a:solidFill>
                  <a:srgbClr val="FFFF00"/>
                </a:solidFill>
              </a:rPr>
              <a:t>El PIB alcanzó, aproximadamente, 27 mil millones de dólares.</a:t>
            </a:r>
          </a:p>
          <a:p>
            <a:pPr algn="just"/>
            <a:endParaRPr lang="es-ES" sz="2800" b="1" dirty="0">
              <a:solidFill>
                <a:srgbClr val="FFFF00"/>
              </a:solidFill>
            </a:endParaRPr>
          </a:p>
        </p:txBody>
      </p:sp>
      <p:sp>
        <p:nvSpPr>
          <p:cNvPr id="3" name="2 CuadroTexto"/>
          <p:cNvSpPr txBox="1"/>
          <p:nvPr/>
        </p:nvSpPr>
        <p:spPr>
          <a:xfrm>
            <a:off x="539552" y="2199639"/>
            <a:ext cx="7992888" cy="3108543"/>
          </a:xfrm>
          <a:prstGeom prst="rect">
            <a:avLst/>
          </a:prstGeom>
          <a:noFill/>
        </p:spPr>
        <p:txBody>
          <a:bodyPr wrap="square" rtlCol="0">
            <a:spAutoFit/>
          </a:bodyPr>
          <a:lstStyle/>
          <a:p>
            <a:pPr marL="457200" lvl="0" indent="-457200">
              <a:buFont typeface="Arial" pitchFamily="34" charset="0"/>
              <a:buChar char="•"/>
            </a:pPr>
            <a:r>
              <a:rPr lang="es-ES" sz="2800" b="1" dirty="0">
                <a:solidFill>
                  <a:srgbClr val="FF0000"/>
                </a:solidFill>
              </a:rPr>
              <a:t>La inversión en construcción </a:t>
            </a:r>
          </a:p>
          <a:p>
            <a:pPr algn="just"/>
            <a:r>
              <a:rPr lang="es-ES" sz="2800" b="1" dirty="0">
                <a:solidFill>
                  <a:schemeClr val="bg1"/>
                </a:solidFill>
              </a:rPr>
              <a:t> </a:t>
            </a:r>
            <a:r>
              <a:rPr lang="es-ES" sz="2800" b="1" dirty="0">
                <a:solidFill>
                  <a:srgbClr val="FFFF00"/>
                </a:solidFill>
              </a:rPr>
              <a:t>Toda construcción de infraestructura para distintos sectores y actividades; siendo el sector de transporte, con la construcción, mejoramiento y mantenimiento de vías el de mayor incidencia (56% promedio los últimos 3 años). </a:t>
            </a:r>
          </a:p>
          <a:p>
            <a:endParaRPr lang="es-ES" sz="2800" b="1" dirty="0">
              <a:solidFill>
                <a:srgbClr val="FFFF00"/>
              </a:solidFill>
            </a:endParaRPr>
          </a:p>
        </p:txBody>
      </p:sp>
    </p:spTree>
    <p:extLst>
      <p:ext uri="{BB962C8B-B14F-4D97-AF65-F5344CB8AC3E}">
        <p14:creationId xmlns:p14="http://schemas.microsoft.com/office/powerpoint/2010/main" val="2836194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onstruc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1196752"/>
            <a:ext cx="9175750" cy="47525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539552" y="404664"/>
            <a:ext cx="8136904" cy="2831544"/>
          </a:xfrm>
          <a:prstGeom prst="rect">
            <a:avLst/>
          </a:prstGeom>
          <a:noFill/>
        </p:spPr>
        <p:txBody>
          <a:bodyPr wrap="square" rtlCol="0">
            <a:spAutoFit/>
          </a:bodyPr>
          <a:lstStyle/>
          <a:p>
            <a:pPr algn="ctr"/>
            <a:r>
              <a:rPr lang="es-ES" sz="2400" b="1" dirty="0">
                <a:solidFill>
                  <a:srgbClr val="FFFF00"/>
                </a:solidFill>
              </a:rPr>
              <a:t>Construcción crece 8,53% y aporta con 500.000 fuentes de empleo</a:t>
            </a:r>
          </a:p>
          <a:p>
            <a:pPr algn="just"/>
            <a:r>
              <a:rPr lang="es-ES" sz="2800" b="1" dirty="0">
                <a:solidFill>
                  <a:schemeClr val="bg1"/>
                </a:solidFill>
              </a:rPr>
              <a:t>De enero a septiembre de 2014, el rubro de la construcción creció 8,53%, por encima del crecimiento del Producto Interno Bruto (PIB) de Bolivia.</a:t>
            </a:r>
            <a:r>
              <a:rPr lang="es-ES" dirty="0"/>
              <a:t/>
            </a:r>
            <a:br>
              <a:rPr lang="es-ES" dirty="0"/>
            </a:br>
            <a:endParaRPr lang="es-ES" dirty="0"/>
          </a:p>
        </p:txBody>
      </p:sp>
      <p:sp>
        <p:nvSpPr>
          <p:cNvPr id="4" name="3 CuadroTexto"/>
          <p:cNvSpPr txBox="1"/>
          <p:nvPr/>
        </p:nvSpPr>
        <p:spPr>
          <a:xfrm>
            <a:off x="847713" y="3356992"/>
            <a:ext cx="7416824" cy="1815882"/>
          </a:xfrm>
          <a:prstGeom prst="rect">
            <a:avLst/>
          </a:prstGeom>
          <a:noFill/>
        </p:spPr>
        <p:txBody>
          <a:bodyPr wrap="square" rtlCol="0">
            <a:spAutoFit/>
          </a:bodyPr>
          <a:lstStyle/>
          <a:p>
            <a:pPr algn="just"/>
            <a:r>
              <a:rPr lang="es-ES" sz="2800" b="1" dirty="0">
                <a:solidFill>
                  <a:schemeClr val="bg1"/>
                </a:solidFill>
              </a:rPr>
              <a:t>“El Producto Interno Bruto (PIB) de la construcción ha mantenido tasas de crecimiento positivas desde el año 2004 con un promedio de 8,53</a:t>
            </a:r>
            <a:r>
              <a:rPr lang="es-ES" sz="2800" b="1" dirty="0" smtClean="0">
                <a:solidFill>
                  <a:schemeClr val="bg1"/>
                </a:solidFill>
              </a:rPr>
              <a:t>%”.</a:t>
            </a:r>
            <a:endParaRPr lang="es-ES" sz="2800" b="1" dirty="0">
              <a:solidFill>
                <a:schemeClr val="bg1"/>
              </a:solidFill>
            </a:endParaRPr>
          </a:p>
        </p:txBody>
      </p:sp>
    </p:spTree>
    <p:extLst>
      <p:ext uri="{BB962C8B-B14F-4D97-AF65-F5344CB8AC3E}">
        <p14:creationId xmlns:p14="http://schemas.microsoft.com/office/powerpoint/2010/main" val="1659834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144" t="37645" r="28116" b="9347"/>
          <a:stretch/>
        </p:blipFill>
        <p:spPr bwMode="auto">
          <a:xfrm>
            <a:off x="12188" y="46186"/>
            <a:ext cx="9144000" cy="690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251520" y="764704"/>
            <a:ext cx="8280920" cy="1600438"/>
          </a:xfrm>
          <a:prstGeom prst="rect">
            <a:avLst/>
          </a:prstGeom>
          <a:noFill/>
        </p:spPr>
        <p:txBody>
          <a:bodyPr wrap="square" rtlCol="0">
            <a:spAutoFit/>
          </a:bodyPr>
          <a:lstStyle/>
          <a:p>
            <a:pPr algn="just"/>
            <a:r>
              <a:rPr lang="es-ES" sz="2000" b="1" dirty="0" smtClean="0">
                <a:solidFill>
                  <a:srgbClr val="FFFF00"/>
                </a:solidFill>
              </a:rPr>
              <a:t>Este año</a:t>
            </a:r>
            <a:r>
              <a:rPr lang="es-ES" sz="2000" b="1" dirty="0">
                <a:solidFill>
                  <a:srgbClr val="FFFF00"/>
                </a:solidFill>
              </a:rPr>
              <a:t>, el rubro de la construcción tuvo un crecimiento del 8,53% debido, fundamentalmente, a que se levantaron más edificios residenciales y a las obras en el sector público, informó el presidente de la Cámara Boliviana de la Construcción (</a:t>
            </a:r>
            <a:r>
              <a:rPr lang="es-ES" sz="2000" b="1" dirty="0" err="1">
                <a:solidFill>
                  <a:srgbClr val="FFFF00"/>
                </a:solidFill>
              </a:rPr>
              <a:t>Caboco</a:t>
            </a:r>
            <a:r>
              <a:rPr lang="es-ES" sz="2000" b="1" dirty="0">
                <a:solidFill>
                  <a:srgbClr val="FFFF00"/>
                </a:solidFill>
              </a:rPr>
              <a:t>), Christian Eduardo.</a:t>
            </a:r>
          </a:p>
          <a:p>
            <a:endParaRPr lang="es-ES" dirty="0"/>
          </a:p>
        </p:txBody>
      </p:sp>
      <p:sp>
        <p:nvSpPr>
          <p:cNvPr id="4" name="3 CuadroTexto"/>
          <p:cNvSpPr txBox="1"/>
          <p:nvPr/>
        </p:nvSpPr>
        <p:spPr>
          <a:xfrm>
            <a:off x="395536" y="3789040"/>
            <a:ext cx="7776864" cy="2246769"/>
          </a:xfrm>
          <a:prstGeom prst="rect">
            <a:avLst/>
          </a:prstGeom>
          <a:noFill/>
        </p:spPr>
        <p:txBody>
          <a:bodyPr wrap="square" rtlCol="0">
            <a:spAutoFit/>
          </a:bodyPr>
          <a:lstStyle/>
          <a:p>
            <a:pPr lvl="0" algn="just"/>
            <a:r>
              <a:rPr lang="es-ES" sz="2000" b="1" dirty="0">
                <a:solidFill>
                  <a:srgbClr val="FF0000"/>
                </a:solidFill>
              </a:rPr>
              <a:t>Construcción apunta a un precio de hasta $</a:t>
            </a:r>
            <a:r>
              <a:rPr lang="es-ES" sz="2000" b="1" dirty="0" err="1">
                <a:solidFill>
                  <a:srgbClr val="FF0000"/>
                </a:solidFill>
              </a:rPr>
              <a:t>us</a:t>
            </a:r>
            <a:r>
              <a:rPr lang="es-ES" sz="2000" b="1" dirty="0">
                <a:solidFill>
                  <a:srgbClr val="FF0000"/>
                </a:solidFill>
              </a:rPr>
              <a:t> 60.000 por departamento</a:t>
            </a:r>
          </a:p>
          <a:p>
            <a:pPr algn="just"/>
            <a:r>
              <a:rPr lang="es-ES" sz="2000" b="1" dirty="0" smtClean="0">
                <a:solidFill>
                  <a:srgbClr val="FFFF00"/>
                </a:solidFill>
              </a:rPr>
              <a:t>.El </a:t>
            </a:r>
            <a:r>
              <a:rPr lang="es-ES" sz="2000" b="1" dirty="0">
                <a:solidFill>
                  <a:srgbClr val="FFFF00"/>
                </a:solidFill>
              </a:rPr>
              <a:t>titular de la Cámara Boliviana de la Construcción dijo que las empresas del sector crecieron en 7,6% en 2013, impulsadas por el déficit habitacional del país y la “atrayente” oferta de créditos para vivienda, lo que generó un amplio mercado para los edificios multifamiliares</a:t>
            </a:r>
          </a:p>
        </p:txBody>
      </p:sp>
      <p:sp>
        <p:nvSpPr>
          <p:cNvPr id="6" name="5 CuadroTexto"/>
          <p:cNvSpPr txBox="1"/>
          <p:nvPr/>
        </p:nvSpPr>
        <p:spPr>
          <a:xfrm>
            <a:off x="111092" y="116632"/>
            <a:ext cx="5760640" cy="738664"/>
          </a:xfrm>
          <a:prstGeom prst="rect">
            <a:avLst/>
          </a:prstGeom>
          <a:noFill/>
        </p:spPr>
        <p:txBody>
          <a:bodyPr wrap="square" rtlCol="0">
            <a:spAutoFit/>
          </a:bodyPr>
          <a:lstStyle/>
          <a:p>
            <a:r>
              <a:rPr lang="es-ES" sz="2400" b="1" u="sng" dirty="0" smtClean="0">
                <a:solidFill>
                  <a:srgbClr val="FF0000"/>
                </a:solidFill>
              </a:rPr>
              <a:t>3.- EVALUACIÓN Y ESTADO DEL SECTOR</a:t>
            </a:r>
            <a:endParaRPr lang="es-ES" sz="2400" dirty="0" smtClean="0">
              <a:solidFill>
                <a:srgbClr val="FF0000"/>
              </a:solidFill>
            </a:endParaRPr>
          </a:p>
          <a:p>
            <a:endParaRPr lang="es-ES" dirty="0"/>
          </a:p>
        </p:txBody>
      </p:sp>
    </p:spTree>
    <p:extLst>
      <p:ext uri="{BB962C8B-B14F-4D97-AF65-F5344CB8AC3E}">
        <p14:creationId xmlns:p14="http://schemas.microsoft.com/office/powerpoint/2010/main" val="2181035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la-razon.com/economia/Info-permisos-construccion_LRZIMA20141122_0065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6" cy="6453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30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80728"/>
            <a:ext cx="8928992"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403648" y="188640"/>
            <a:ext cx="6336704" cy="64633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PROYECTOS CARRETEROS CON UNA INVERSIÓN APROXIMADA CON MAS DE 1072 MILLONES DE DÓLARES</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3181989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280</TotalTime>
  <Words>747</Words>
  <Application>Microsoft Office PowerPoint</Application>
  <PresentationFormat>Presentación en pantalla (4:3)</PresentationFormat>
  <Paragraphs>38</Paragraphs>
  <Slides>16</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16</vt:i4>
      </vt:variant>
    </vt:vector>
  </HeadingPairs>
  <TitlesOfParts>
    <vt:vector size="26" baseType="lpstr">
      <vt:lpstr>Aharoni</vt:lpstr>
      <vt:lpstr>Arial</vt:lpstr>
      <vt:lpstr>Bodoni MT Black</vt:lpstr>
      <vt:lpstr>Calibri</vt:lpstr>
      <vt:lpstr>Consolas</vt:lpstr>
      <vt:lpstr>Corbel</vt:lpstr>
      <vt:lpstr>Wingdings</vt:lpstr>
      <vt:lpstr>Wingdings 2</vt:lpstr>
      <vt:lpstr>Wingdings 3</vt:lpstr>
      <vt:lpstr>Metro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Pc_6</dc:creator>
  <cp:lastModifiedBy>castillo</cp:lastModifiedBy>
  <cp:revision>23</cp:revision>
  <dcterms:created xsi:type="dcterms:W3CDTF">2015-09-24T17:39:38Z</dcterms:created>
  <dcterms:modified xsi:type="dcterms:W3CDTF">2015-11-15T01:14:43Z</dcterms:modified>
</cp:coreProperties>
</file>