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7" r:id="rId7"/>
    <p:sldId id="260" r:id="rId8"/>
    <p:sldId id="263" r:id="rId9"/>
    <p:sldId id="264" r:id="rId10"/>
    <p:sldId id="269" r:id="rId11"/>
    <p:sldId id="266" r:id="rId12"/>
    <p:sldId id="268" r:id="rId13"/>
    <p:sldId id="262" r:id="rId14"/>
    <p:sldId id="261" r:id="rId15"/>
    <p:sldId id="26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esktop\calculos%20de%20realid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PRECIO DE LA CARNE DE LLAMA EN Bs/Kg</a:t>
            </a:r>
          </a:p>
        </c:rich>
      </c:tx>
      <c:layout>
        <c:manualLayout>
          <c:xMode val="edge"/>
          <c:yMode val="edge"/>
          <c:x val="0.1441068705177604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30249947988395E-2"/>
          <c:y val="7.430720689878513E-2"/>
          <c:w val="0.80755300281208708"/>
          <c:h val="0.84715125944157099"/>
        </c:manualLayout>
      </c:layout>
      <c:lineChart>
        <c:grouping val="stacked"/>
        <c:varyColors val="0"/>
        <c:ser>
          <c:idx val="0"/>
          <c:order val="0"/>
          <c:tx>
            <c:strRef>
              <c:f>Hoja4!$A$2</c:f>
              <c:strCache>
                <c:ptCount val="1"/>
                <c:pt idx="0">
                  <c:v>EL ALTO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Hoja4!$B$2:$F$2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Hoja4!$A$3</c:f>
              <c:strCache>
                <c:ptCount val="1"/>
                <c:pt idx="0">
                  <c:v>LA PAZ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Hoja4!$B$3:$F$3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Hoja4!$A$4</c:f>
              <c:strCache>
                <c:ptCount val="1"/>
                <c:pt idx="0">
                  <c:v>ORURO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Hoja4!$B$4:$F$4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Hoja4!$A$5</c:f>
              <c:strCache>
                <c:ptCount val="1"/>
                <c:pt idx="0">
                  <c:v>POTOSI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Hoja4!$B$5:$F$5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Hoja4!$A$6</c:f>
              <c:strCache>
                <c:ptCount val="1"/>
                <c:pt idx="0">
                  <c:v>CHALLAPATA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Hoja4!$B$6:$F$6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Hoja4!$A$7</c:f>
              <c:strCache>
                <c:ptCount val="1"/>
                <c:pt idx="0">
                  <c:v>TURCO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Hoja4!$B$7:$F$7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Hoja4!$A$8</c:f>
              <c:strCache>
                <c:ptCount val="1"/>
                <c:pt idx="0">
                  <c:v>PALCOCO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Hoja4!$B$8:$F$8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Hoja4!$A$9</c:f>
              <c:strCache>
                <c:ptCount val="1"/>
                <c:pt idx="0">
                  <c:v>ULLA ULLA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Hoja4!$B$9:$F$9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Hoja4!$A$10</c:f>
              <c:strCache>
                <c:ptCount val="1"/>
                <c:pt idx="0">
                  <c:v>UYUNI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Hoja4!$B$10:$F$10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18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4616896"/>
        <c:axId val="174617536"/>
      </c:lineChart>
      <c:catAx>
        <c:axId val="174616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74617536"/>
        <c:crosses val="autoZero"/>
        <c:auto val="1"/>
        <c:lblAlgn val="ctr"/>
        <c:lblOffset val="100"/>
        <c:noMultiLvlLbl val="0"/>
      </c:catAx>
      <c:valAx>
        <c:axId val="17461753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7461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30911511306992"/>
          <c:y val="0.14494679162632726"/>
          <c:w val="0.18156932329896269"/>
          <c:h val="0.65498555716031548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4">
            <a:tint val="50000"/>
            <a:satMod val="180000"/>
            <a:lumMod val="100000"/>
          </a:schemeClr>
        </a:gs>
        <a:gs pos="40000">
          <a:schemeClr val="accent4">
            <a:tint val="60000"/>
            <a:satMod val="130000"/>
            <a:lumMod val="100000"/>
          </a:schemeClr>
        </a:gs>
        <a:gs pos="100000">
          <a:schemeClr val="accent4">
            <a:tint val="96000"/>
            <a:lumMod val="108000"/>
          </a:schemeClr>
        </a:gs>
      </a:gsLst>
      <a:lin ang="5400000" scaled="0"/>
    </a:gradFill>
    <a:ln w="952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B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0.11504</cdr:x>
      <cdr:y>0.91429</cdr:y>
    </cdr:from>
    <cdr:to>
      <cdr:x>0.96049</cdr:x>
      <cdr:y>0.96985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936104" y="4608512"/>
          <a:ext cx="6879298" cy="2800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2003	</a:t>
          </a:r>
          <a:r>
            <a:rPr lang="es-ES" sz="1100" baseline="0" dirty="0"/>
            <a:t>          </a:t>
          </a:r>
          <a:r>
            <a:rPr lang="es-ES" sz="1100" baseline="0" dirty="0" smtClean="0"/>
            <a:t>   2004 </a:t>
          </a:r>
          <a:r>
            <a:rPr lang="es-ES" sz="1100" baseline="0" dirty="0"/>
            <a:t>	        </a:t>
          </a:r>
          <a:r>
            <a:rPr lang="es-ES" sz="1100" baseline="0" dirty="0" smtClean="0"/>
            <a:t>               </a:t>
          </a:r>
          <a:r>
            <a:rPr lang="es-ES" sz="1100" baseline="0" dirty="0"/>
            <a:t>2005	          </a:t>
          </a:r>
          <a:r>
            <a:rPr lang="es-ES" sz="1100" baseline="0" dirty="0" smtClean="0"/>
            <a:t>2006</a:t>
          </a:r>
          <a:r>
            <a:rPr lang="es-ES" sz="1100" baseline="0" dirty="0"/>
            <a:t>	</a:t>
          </a:r>
          <a:r>
            <a:rPr lang="es-ES" sz="1100" baseline="0" dirty="0" smtClean="0"/>
            <a:t>                     </a:t>
          </a:r>
          <a:r>
            <a:rPr lang="es-ES" sz="1100" baseline="0" dirty="0"/>
            <a:t>2014</a:t>
          </a:r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EB86A-EA9C-4AA8-BECC-4855F064A18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953D-4C12-4E61-BC52-A38F95E9E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5953D-4C12-4E61-BC52-A38F95E9E3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9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A6E40E-43AF-489C-B1BB-2C2E0834CB5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6263ED-3B2C-4B07-BE47-1F982B29B38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clinamen.cl/Nortegrande/Camelidos/Alpac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namen.cl/Nortegrande/Camelidos/Guanaco.htm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clinamen.cl/Nortegrande/Camelidos/Vicun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vox.org/norms/BO-L-N144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Bauhaus 93" pitchFamily="82" charset="0"/>
              </a:rPr>
              <a:t>LOS</a:t>
            </a:r>
            <a:br>
              <a:rPr lang="es-ES" dirty="0" smtClean="0">
                <a:solidFill>
                  <a:srgbClr val="FF0000"/>
                </a:solidFill>
                <a:latin typeface="Bauhaus 93" pitchFamily="82" charset="0"/>
              </a:rPr>
            </a:br>
            <a:r>
              <a:rPr lang="es-ES" dirty="0" smtClean="0">
                <a:solidFill>
                  <a:srgbClr val="FF0000"/>
                </a:solidFill>
                <a:latin typeface="Bauhaus 93" pitchFamily="82" charset="0"/>
              </a:rPr>
              <a:t>CAMELIDOS EN</a:t>
            </a:r>
            <a:br>
              <a:rPr lang="es-ES" dirty="0" smtClean="0">
                <a:solidFill>
                  <a:srgbClr val="FF0000"/>
                </a:solidFill>
                <a:latin typeface="Bauhaus 93" pitchFamily="82" charset="0"/>
              </a:rPr>
            </a:br>
            <a:r>
              <a:rPr lang="es-ES" dirty="0" smtClean="0">
                <a:solidFill>
                  <a:srgbClr val="FF0000"/>
                </a:solidFill>
                <a:latin typeface="Bauhaus 93" pitchFamily="82" charset="0"/>
              </a:rPr>
              <a:t> BOLIVIA</a:t>
            </a:r>
            <a:endParaRPr lang="es-ES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7776864" cy="14732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</a:rPr>
              <a:t>REALIDAD ECONOMICA Y SOCIAL DE BOLIVIA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 </a:t>
            </a:r>
            <a:r>
              <a:rPr lang="es-ES" sz="2800" b="1" dirty="0" smtClean="0">
                <a:solidFill>
                  <a:schemeClr val="tx2"/>
                </a:solidFill>
              </a:rPr>
              <a:t>2015</a:t>
            </a:r>
            <a:endParaRPr lang="es-E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663126937"/>
              </p:ext>
            </p:extLst>
          </p:nvPr>
        </p:nvGraphicFramePr>
        <p:xfrm>
          <a:off x="539552" y="112474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10508"/>
              </p:ext>
            </p:extLst>
          </p:nvPr>
        </p:nvGraphicFramePr>
        <p:xfrm>
          <a:off x="-1" y="6"/>
          <a:ext cx="9143996" cy="6857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255"/>
                <a:gridCol w="294967"/>
                <a:gridCol w="294967"/>
                <a:gridCol w="278701"/>
                <a:gridCol w="231633"/>
                <a:gridCol w="231633"/>
                <a:gridCol w="290416"/>
                <a:gridCol w="1524677"/>
                <a:gridCol w="1117815"/>
                <a:gridCol w="1117815"/>
                <a:gridCol w="1117815"/>
                <a:gridCol w="229954"/>
                <a:gridCol w="201348"/>
              </a:tblGrid>
              <a:tr h="430894">
                <a:tc gridSpan="12">
                  <a:txBody>
                    <a:bodyPr/>
                    <a:lstStyle/>
                    <a:p>
                      <a:pPr marR="139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BOLIVIA: NÚMERO DE CABEZAS DE LLAMAS, SEGÚN SEXO Y EDAD</a:t>
                      </a:r>
                      <a:endParaRPr lang="es-ES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795">
                <a:tc gridSpan="12">
                  <a:txBody>
                    <a:bodyPr/>
                    <a:lstStyle/>
                    <a:p>
                      <a:pPr marR="6991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_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ES" sz="7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8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DESCRIPCION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2010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2011(p)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2012(p)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2013(p)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T O T A L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2.628.339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2.694.840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2.764.273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2.834.768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Machos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789.743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837.968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890.297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878.728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Hembras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1.838.596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1.856.872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1.873.976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1.956.040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MENORES DE 1 AÑO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656.697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650.520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640.368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679.106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Machos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308.421</a:t>
                      </a:r>
                      <a:endParaRPr lang="es-ES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305.318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306.115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319.044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Hembras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348.276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345.202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334.253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360.062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DE 1 a 2 AÑOS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601.489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605.369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657.748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668.599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Machos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195.289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194.552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220.030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222.287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Hembras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406.200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410.818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437.718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446.311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MAYORES A 2 AÑOS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1.370.153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1.438.950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1.466.157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1.487.063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Machos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286.033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338.098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364.152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337.397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  Hembras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1.084.121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1.100.852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1.102.005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>
                          <a:effectLst/>
                        </a:rPr>
                        <a:t>1.149.666</a:t>
                      </a:r>
                      <a:endParaRPr lang="es-ES" sz="16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35942"/>
              </p:ext>
            </p:extLst>
          </p:nvPr>
        </p:nvGraphicFramePr>
        <p:xfrm>
          <a:off x="251519" y="188641"/>
          <a:ext cx="8712966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654"/>
                <a:gridCol w="732896"/>
                <a:gridCol w="732896"/>
                <a:gridCol w="732896"/>
                <a:gridCol w="732896"/>
                <a:gridCol w="733743"/>
                <a:gridCol w="733743"/>
                <a:gridCol w="733743"/>
                <a:gridCol w="733743"/>
                <a:gridCol w="733743"/>
                <a:gridCol w="733743"/>
                <a:gridCol w="129635"/>
                <a:gridCol w="129635"/>
              </a:tblGrid>
              <a:tr h="315666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BOLIVIA: NÚMERO DE CABEZAS DE ALPACAS, SEGÚN SEXO Y EDAD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5666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_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21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DESCRIPCION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2009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2010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2011(p)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2012(p)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2013(P)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T O T A 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325.282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332.947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340.406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347.694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355.964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364.663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373.640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383.047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392.641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402.301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Machos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93.874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94.234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94.474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94.547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94.828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96.386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99.557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107.939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118.115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118.855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Hembras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231.408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238.713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245.932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253.147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261.136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268.277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274.083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275.108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274.526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283.446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MENORES DE 1 AÑO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69.062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73.553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78.117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82.764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87.748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89.471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94.790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95.040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93.693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97.170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Machos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31.029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32.766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34.511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36.294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38.214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39.118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41.623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43.001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43.963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44.046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Hembras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38.033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40.787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43.606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46.470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49.534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50.353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53.167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52.039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49.730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53.124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DE 1 a 2 AÑOS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80.637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85.566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90.617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95.739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101.311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104.439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110.238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110.216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112.098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113.755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Machos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20.697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21.014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21.348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21.626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21.980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21.656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23.301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22.928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25.453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25.916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  Hembras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59.940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64.552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69.269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74.113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79.331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82.783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86.937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87.288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86.645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87.839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MAYORES A 2 AÑOS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175.583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173.828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171.672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169.191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166.905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170.753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168.612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177.791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186.850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>
                          <a:effectLst/>
                        </a:rPr>
                        <a:t>191.376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5" marR="6138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2255" r="17519" b="6867"/>
          <a:stretch/>
        </p:blipFill>
        <p:spPr bwMode="auto">
          <a:xfrm>
            <a:off x="4355976" y="548680"/>
            <a:ext cx="460851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500" dirty="0">
                <a:solidFill>
                  <a:schemeClr val="tx1"/>
                </a:solidFill>
              </a:rPr>
              <a:t>-</a:t>
            </a:r>
            <a:r>
              <a:rPr lang="es-ES" sz="1500" b="1" dirty="0" smtClean="0">
                <a:solidFill>
                  <a:schemeClr val="tx1"/>
                </a:solidFill>
              </a:rPr>
              <a:t>La </a:t>
            </a:r>
            <a:r>
              <a:rPr lang="es-ES" sz="1500" b="1" dirty="0">
                <a:solidFill>
                  <a:schemeClr val="tx1"/>
                </a:solidFill>
              </a:rPr>
              <a:t>preservación de saberes ancestrales para la producción orgánica de quinua y camélidos permite mejorar la calidad de vida de 40 comunidades de Oruro y Potosí próximas al salar de Uyuni, a través de un proyecto que busca dar sostenibilidad a la producción alimentaria de esa región.</a:t>
            </a:r>
          </a:p>
          <a:p>
            <a:pPr marL="0" indent="0">
              <a:buNone/>
            </a:pPr>
            <a:r>
              <a:rPr lang="es-ES" sz="1500" b="1" dirty="0" smtClean="0">
                <a:solidFill>
                  <a:schemeClr val="tx1"/>
                </a:solidFill>
              </a:rPr>
              <a:t>-El </a:t>
            </a:r>
            <a:r>
              <a:rPr lang="es-ES" sz="1500" b="1" dirty="0">
                <a:solidFill>
                  <a:schemeClr val="tx1"/>
                </a:solidFill>
              </a:rPr>
              <a:t>proyecto Sistema Agroalimentario Integrado Quinua/Camélidos tiene como objetivos promover la seguridad alimentaria con soberanía en el altiplano boliviano, poner en práctica las políticas existentes a favor de la agricultura comunitaria en territorios indígenas de la zona del salar de Uyuni, y acompañar y fortalecer a organizaciones sociales y comunitarias para que incluyan su producción en mercados orgánicos de comercio justo, compras estatales y alimentación complementaria escolar.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92D050"/>
                </a:solidFill>
                <a:latin typeface="Bauhaus 93" pitchFamily="82" charset="0"/>
              </a:rPr>
              <a:t>PERSPECTIVAS</a:t>
            </a:r>
            <a:endParaRPr lang="es-ES" dirty="0">
              <a:solidFill>
                <a:srgbClr val="92D05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D:\System Volume Information\Nueva carpeta\20150912_1249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2"/>
          <a:stretch/>
        </p:blipFill>
        <p:spPr bwMode="auto">
          <a:xfrm>
            <a:off x="323528" y="1628801"/>
            <a:ext cx="8064896" cy="2222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http://www.la-razon.com/suplementos/financiero/Produccion-Magno-Acevedo-ladrillo-Turco_LRZIMA20120429_0007_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52" y="3789040"/>
            <a:ext cx="375781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827584" y="548680"/>
            <a:ext cx="724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MODERNO MATADERO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844824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 moderno matadero para ganado camélido es construido desde el año pasado en el municipio de Turco, distante a 140 kilómetros aproximadamente al Occidente de la ciudad de Oruro. Su entrega está prevista para el 2016 y permitirá la comercialización y exportación, no solo de su carne, sino también de sus derivados.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23528" y="414908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Tito explicó que el objetivo es darle valor agregado a la carne </a:t>
            </a:r>
            <a:r>
              <a:rPr lang="es-ES" dirty="0" err="1"/>
              <a:t>faeneada</a:t>
            </a:r>
            <a:r>
              <a:rPr lang="es-ES" dirty="0"/>
              <a:t>, con cortes especiales de carne de llama, fiambres y otros que estarían destinados al mercado de exportación como al mercado interno, bajo el cumplimiento de normas sanitarias.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9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desmotivaciones.es/201110/chistac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34" y="718382"/>
            <a:ext cx="617432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4530844"/>
            <a:ext cx="74888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SU 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ATENCION</a:t>
            </a:r>
          </a:p>
        </p:txBody>
      </p:sp>
    </p:spTree>
    <p:extLst>
      <p:ext uri="{BB962C8B-B14F-4D97-AF65-F5344CB8AC3E}">
        <p14:creationId xmlns:p14="http://schemas.microsoft.com/office/powerpoint/2010/main" val="12098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301454" y="2597221"/>
            <a:ext cx="1994075" cy="22322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CAMELIDOS EN BOLIVIA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CARACTERISTICAS DEL</a:t>
            </a:r>
            <a:b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</a:b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itchFamily="82" charset="0"/>
              </a:rPr>
              <a:t>SECTOR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02308" y="3333771"/>
            <a:ext cx="1656184" cy="7127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ESPECIES DOMESTICAS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44494" y="3389309"/>
            <a:ext cx="1368152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ESPECIES SILVESTRES </a:t>
            </a:r>
            <a:endParaRPr lang="es-ES" dirty="0"/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7052801" y="2708920"/>
            <a:ext cx="1839678" cy="6480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LLAMA </a:t>
            </a:r>
          </a:p>
          <a:p>
            <a:pPr algn="ctr"/>
            <a:r>
              <a:rPr lang="es-ES" dirty="0" smtClean="0"/>
              <a:t>(LAMA GLAMA)</a:t>
            </a:r>
            <a:endParaRPr lang="es-ES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7086386" y="4048624"/>
            <a:ext cx="1806093" cy="5941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ALPACA</a:t>
            </a:r>
          </a:p>
          <a:p>
            <a:pPr algn="ctr"/>
            <a:r>
              <a:rPr lang="es-ES" dirty="0" smtClean="0"/>
              <a:t>(LAMA PACUS)</a:t>
            </a:r>
            <a:endParaRPr lang="es-ES" dirty="0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91607" y="3966850"/>
            <a:ext cx="2082940" cy="8626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GUANACO</a:t>
            </a:r>
          </a:p>
          <a:p>
            <a:pPr algn="ctr"/>
            <a:r>
              <a:rPr lang="es-ES" dirty="0" smtClean="0"/>
              <a:t>(LAMA GUANICO)</a:t>
            </a:r>
            <a:endParaRPr lang="es-ES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27095" y="2564903"/>
            <a:ext cx="2024625" cy="8244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VICUÑA</a:t>
            </a:r>
          </a:p>
          <a:p>
            <a:pPr algn="ctr"/>
            <a:r>
              <a:rPr lang="es-ES" dirty="0" smtClean="0"/>
              <a:t>(LAMA VICUGNA)</a:t>
            </a:r>
            <a:endParaRPr lang="es-ES" dirty="0"/>
          </a:p>
        </p:txBody>
      </p:sp>
      <p:pic>
        <p:nvPicPr>
          <p:cNvPr id="13" name="12 Imagen" descr="Alpac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79" y="4653136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 descr="Vicun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2" y="443596"/>
            <a:ext cx="1714500" cy="164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 descr="Guanaco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1" y="486916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16 Conector recto de flecha"/>
          <p:cNvCxnSpPr/>
          <p:nvPr/>
        </p:nvCxnSpPr>
        <p:spPr>
          <a:xfrm flipH="1">
            <a:off x="3107579" y="3681028"/>
            <a:ext cx="38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4" idx="6"/>
          </p:cNvCxnSpPr>
          <p:nvPr/>
        </p:nvCxnSpPr>
        <p:spPr>
          <a:xfrm>
            <a:off x="5295529" y="3713345"/>
            <a:ext cx="3323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792326" y="3892312"/>
            <a:ext cx="325079" cy="156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6890261" y="3173865"/>
            <a:ext cx="325079" cy="208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1697616" y="3976614"/>
            <a:ext cx="375307" cy="222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 flipV="1">
            <a:off x="1808438" y="3252085"/>
            <a:ext cx="338597" cy="99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auhaus 93" pitchFamily="82" charset="0"/>
              </a:rPr>
              <a:t>MARCO INSTITUCIONAL</a:t>
            </a:r>
            <a:endParaRPr lang="es-ES" dirty="0"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Ministerio de Desarrollo Rural invertirá Bs. 806.000 en ferias de camélidos</a:t>
            </a:r>
          </a:p>
        </p:txBody>
      </p:sp>
      <p:pic>
        <p:nvPicPr>
          <p:cNvPr id="5" name="4 Imagen" descr="http://lapatriaenlinea.com/fotos/06_2013/146620_1_0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5580112" y="1556792"/>
            <a:ext cx="316835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395536" y="2348880"/>
            <a:ext cx="4932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impulsará la realización de ferias de camélidos en el departamento para lograr su desarrollo </a:t>
            </a:r>
          </a:p>
          <a:p>
            <a:r>
              <a:rPr lang="es-ES" dirty="0"/>
              <a:t>Las ferias municipales, departamentales y nacionales de ganado camélido, recibirán el apoyo del proyecto de Apoyo a la Valorización de la Economía Campesina de Camélidos (VALE) dependiente del Ministerio de Desarrollo Rural y Tierras, con la inversión de 806.000 bolivianos para mostrar las potencialidades y derivados que se obtienen de llamas y alpacas, informó el director ejecutivo del proyecto, Iván </a:t>
            </a:r>
            <a:r>
              <a:rPr lang="es-ES" dirty="0" err="1"/>
              <a:t>Reynaga</a:t>
            </a:r>
            <a:r>
              <a:rPr lang="es-ES" dirty="0"/>
              <a:t> Fernández.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88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System Volume Information\Nueva carpeta\20150912_105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7"/>
          <a:stretch/>
        </p:blipFill>
        <p:spPr bwMode="auto">
          <a:xfrm>
            <a:off x="202208" y="1157644"/>
            <a:ext cx="3214577" cy="3219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E:\System Volume Information\Nueva carpeta\20150912_120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7466"/>
            <a:ext cx="4940971" cy="2179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3.bp.blogspot.com/_1LLvZo2Qd4w/TUC3Ywq6ErI/AAAAAAAAAfU/Iz7kgZR68-E/s1600/productores+no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63485" cy="2819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michell.com.pe/michell_images/images/alpaca_fiber_miche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5693"/>
            <a:ext cx="2376264" cy="1863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anfebiofood.com/files/charque%5b3%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80" y="3810760"/>
            <a:ext cx="2340338" cy="2799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1331640" y="836712"/>
            <a:ext cx="67569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PRODUCTOS LUEGO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DEL FAENADO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65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patriaenlinea.com/fotos/08_2012/114938_1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32460" b="7065"/>
          <a:stretch/>
        </p:blipFill>
        <p:spPr bwMode="auto">
          <a:xfrm>
            <a:off x="4499991" y="3429000"/>
            <a:ext cx="4371205" cy="285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53" y="1628800"/>
            <a:ext cx="4618856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" sz="1800" dirty="0"/>
              <a:t>L</a:t>
            </a:r>
            <a:r>
              <a:rPr lang="es-ES" sz="1800" dirty="0" smtClean="0"/>
              <a:t>a </a:t>
            </a:r>
            <a:r>
              <a:rPr lang="es-ES" sz="1800" dirty="0"/>
              <a:t>Ley Nº 232, de 9 de abril de 2012, crea el </a:t>
            </a:r>
            <a:r>
              <a:rPr lang="es-ES" sz="2000" b="1" i="1" dirty="0"/>
              <a:t>“Fondo para la Revolución Industrial Productiva” - </a:t>
            </a:r>
            <a:r>
              <a:rPr lang="es-ES" sz="1800" dirty="0"/>
              <a:t>FINPRO, y establece los mecanismos de financiamiento y asignación de sus recursos para la implementación de emprendimientos </a:t>
            </a:r>
            <a:r>
              <a:rPr lang="es-ES" sz="1800" dirty="0" smtClean="0"/>
              <a:t>productivos.</a:t>
            </a:r>
          </a:p>
          <a:p>
            <a:pPr>
              <a:buFont typeface="Wingdings" pitchFamily="2" charset="2"/>
              <a:buChar char="Ø"/>
            </a:pPr>
            <a:r>
              <a:rPr lang="es-ES" sz="1800" dirty="0" smtClean="0"/>
              <a:t>El </a:t>
            </a:r>
            <a:r>
              <a:rPr lang="es-ES" sz="1800" dirty="0"/>
              <a:t>Artículo 30 de la </a:t>
            </a:r>
            <a:r>
              <a:rPr lang="es-ES" sz="1800" dirty="0">
                <a:hlinkClick r:id="rId3"/>
              </a:rPr>
              <a:t>Ley Nº 144</a:t>
            </a:r>
            <a:r>
              <a:rPr lang="es-ES" sz="1800" dirty="0"/>
              <a:t>, de 26 de junio de 2011, de la Revolución Productiva Comunitaria Agropecuaria, crea el </a:t>
            </a:r>
            <a:r>
              <a:rPr lang="es-ES" sz="2000" b="1" i="1" dirty="0"/>
              <a:t>Seguro Agrario Universal “Pachamama”, </a:t>
            </a:r>
            <a:r>
              <a:rPr lang="es-ES" sz="1800" dirty="0"/>
              <a:t>con la finalidad de asegurar la producción agraria afectada por daños provocados por fenómenos climáticos y desastres naturales adversos, en la forma y de acuerdo con lo previsto en las disposiciones de la presente Ley.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Bauhaus 93" pitchFamily="82" charset="0"/>
              </a:rPr>
              <a:t>PRINCIPALES NORMAS JURIDICAS</a:t>
            </a:r>
            <a:br>
              <a:rPr lang="es-ES" dirty="0" smtClean="0">
                <a:solidFill>
                  <a:srgbClr val="7030A0"/>
                </a:solidFill>
                <a:latin typeface="Bauhaus 93" pitchFamily="82" charset="0"/>
              </a:rPr>
            </a:br>
            <a:r>
              <a:rPr lang="es-ES" dirty="0" smtClean="0">
                <a:solidFill>
                  <a:srgbClr val="7030A0"/>
                </a:solidFill>
                <a:latin typeface="Bauhaus 93" pitchFamily="82" charset="0"/>
              </a:rPr>
              <a:t>DEL SECTOR</a:t>
            </a:r>
            <a:endParaRPr lang="es-ES" dirty="0">
              <a:solidFill>
                <a:srgbClr val="7030A0"/>
              </a:solidFill>
              <a:latin typeface="Bauhaus 93" pitchFamily="82" charset="0"/>
            </a:endParaRPr>
          </a:p>
        </p:txBody>
      </p:sp>
      <p:sp>
        <p:nvSpPr>
          <p:cNvPr id="4" name="AutoShape 4" descr="http://2.bp.blogspot.com/-bD_PfySGLQY/U8v_9K37CzI/AAAAAAAAHlw/LKLT74vwgpU/s1600/Turco+alista+cumbre+que+apunta+a+subir+producci%C3%B3n+de+cam%C3%A9lidos.jpg"/>
          <p:cNvSpPr>
            <a:spLocks noChangeAspect="1" noChangeArrowheads="1"/>
          </p:cNvSpPr>
          <p:nvPr/>
        </p:nvSpPr>
        <p:spPr bwMode="auto">
          <a:xfrm>
            <a:off x="63500" y="-136525"/>
            <a:ext cx="4629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http://2.bp.blogspot.com/-bD_PfySGLQY/U8v_9K37CzI/AAAAAAAAHlw/LKLT74vwgpU/s1600/Turco+alista+cumbre+que+apunta+a+subir+producci%C3%B3n+de+cam%C3%A9lidos.jpg"/>
          <p:cNvSpPr>
            <a:spLocks noChangeAspect="1" noChangeArrowheads="1"/>
          </p:cNvSpPr>
          <p:nvPr/>
        </p:nvSpPr>
        <p:spPr bwMode="auto">
          <a:xfrm>
            <a:off x="215900" y="15875"/>
            <a:ext cx="4629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35793" r="50000" b="27786"/>
          <a:stretch/>
        </p:blipFill>
        <p:spPr bwMode="auto">
          <a:xfrm>
            <a:off x="4499990" y="1271578"/>
            <a:ext cx="4371205" cy="252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Vicu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4600"/>
            <a:ext cx="4896544" cy="379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539552" y="620688"/>
            <a:ext cx="6377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LEY QUE PROTEJE A 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VICUÑA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3975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Que los Artículos 349 y 353 de la Constitución Política del Estado, disponen que los recursos naturales son de propiedad y dominio directo, indivisible e imprescriptible del pueblo boliviano correspondiendo al Estado su administración en función del interés colectivo, reconociéndose al pueblo boliviano el acceso equitativo a los beneficios provenientes del aprovechamiento de los recursos naturales.</a:t>
            </a:r>
          </a:p>
        </p:txBody>
      </p:sp>
    </p:spTree>
    <p:extLst>
      <p:ext uri="{BB962C8B-B14F-4D97-AF65-F5344CB8AC3E}">
        <p14:creationId xmlns:p14="http://schemas.microsoft.com/office/powerpoint/2010/main" val="2309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B41CAD"/>
                </a:solidFill>
                <a:latin typeface="Bauhaus 93" pitchFamily="82" charset="0"/>
              </a:rPr>
              <a:t>DESARROLLO DEL SECTOR</a:t>
            </a:r>
            <a:br>
              <a:rPr lang="es-ES" dirty="0" smtClean="0">
                <a:solidFill>
                  <a:srgbClr val="B41CAD"/>
                </a:solidFill>
                <a:latin typeface="Bauhaus 93" pitchFamily="82" charset="0"/>
              </a:rPr>
            </a:br>
            <a:r>
              <a:rPr lang="es-ES" dirty="0" smtClean="0">
                <a:solidFill>
                  <a:srgbClr val="FF0000"/>
                </a:solidFill>
                <a:latin typeface="Bauhaus 93" pitchFamily="82" charset="0"/>
              </a:rPr>
              <a:t>(</a:t>
            </a:r>
            <a:r>
              <a:rPr lang="es-ES" dirty="0" smtClean="0">
                <a:solidFill>
                  <a:srgbClr val="B41CAD"/>
                </a:solidFill>
                <a:latin typeface="Bauhaus 93" pitchFamily="82" charset="0"/>
              </a:rPr>
              <a:t>ENFOQUE ECONOMICO</a:t>
            </a:r>
            <a:r>
              <a:rPr lang="es-ES" dirty="0" smtClean="0">
                <a:solidFill>
                  <a:srgbClr val="FF0000"/>
                </a:solidFill>
                <a:latin typeface="Bauhaus 93" pitchFamily="82" charset="0"/>
              </a:rPr>
              <a:t>)</a:t>
            </a:r>
            <a:endParaRPr lang="es-ES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t="29095" r="28844" b="25484"/>
          <a:stretch/>
        </p:blipFill>
        <p:spPr bwMode="auto">
          <a:xfrm>
            <a:off x="827584" y="1916832"/>
            <a:ext cx="74168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27002" r="27389" b="15856"/>
          <a:stretch/>
        </p:blipFill>
        <p:spPr bwMode="auto">
          <a:xfrm>
            <a:off x="251520" y="706372"/>
            <a:ext cx="8712968" cy="522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gromeat.com/wp-content/uploads/2015/08/l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798</Words>
  <Application>Microsoft Office PowerPoint</Application>
  <PresentationFormat>Presentación en pantalla (4:3)</PresentationFormat>
  <Paragraphs>336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Bauhaus 93</vt:lpstr>
      <vt:lpstr>Calibri</vt:lpstr>
      <vt:lpstr>Candara</vt:lpstr>
      <vt:lpstr>Symbol</vt:lpstr>
      <vt:lpstr>Times New Roman</vt:lpstr>
      <vt:lpstr>Wingdings</vt:lpstr>
      <vt:lpstr>Forma de onda</vt:lpstr>
      <vt:lpstr>LOS CAMELIDOS EN  BOLIVIA</vt:lpstr>
      <vt:lpstr>CARACTERISTICAS DEL SECTOR</vt:lpstr>
      <vt:lpstr>MARCO INSTITUCIONAL</vt:lpstr>
      <vt:lpstr>Presentación de PowerPoint</vt:lpstr>
      <vt:lpstr>PRINCIPALES NORMAS JURIDICAS DEL SECTOR</vt:lpstr>
      <vt:lpstr>Presentación de PowerPoint</vt:lpstr>
      <vt:lpstr>DESARROLLO DEL SECTOR (ENFOQUE ECONOMICO)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PERSPECTIVAS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CAMELIDOS EN  BOLIVIA</dc:title>
  <dc:creator>Usuario</dc:creator>
  <cp:lastModifiedBy>castillo</cp:lastModifiedBy>
  <cp:revision>24</cp:revision>
  <dcterms:created xsi:type="dcterms:W3CDTF">2015-09-11T12:45:09Z</dcterms:created>
  <dcterms:modified xsi:type="dcterms:W3CDTF">2015-11-15T02:17:37Z</dcterms:modified>
</cp:coreProperties>
</file>